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5"/>
  </p:notesMasterIdLst>
  <p:sldIdLst>
    <p:sldId id="256" r:id="rId2"/>
    <p:sldId id="257" r:id="rId3"/>
    <p:sldId id="258" r:id="rId4"/>
    <p:sldId id="259" r:id="rId5"/>
    <p:sldId id="262" r:id="rId6"/>
    <p:sldId id="264" r:id="rId7"/>
    <p:sldId id="265" r:id="rId8"/>
    <p:sldId id="267" r:id="rId9"/>
    <p:sldId id="266" r:id="rId10"/>
    <p:sldId id="268" r:id="rId11"/>
    <p:sldId id="269" r:id="rId12"/>
    <p:sldId id="270" r:id="rId13"/>
    <p:sldId id="263" r:id="rId14"/>
    <p:sldId id="274" r:id="rId15"/>
    <p:sldId id="271" r:id="rId16"/>
    <p:sldId id="272" r:id="rId17"/>
    <p:sldId id="275" r:id="rId18"/>
    <p:sldId id="276" r:id="rId19"/>
    <p:sldId id="277" r:id="rId20"/>
    <p:sldId id="278" r:id="rId21"/>
    <p:sldId id="279" r:id="rId22"/>
    <p:sldId id="302"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260"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2" r:id="rId75"/>
    <p:sldId id="333" r:id="rId76"/>
    <p:sldId id="331" r:id="rId77"/>
    <p:sldId id="334" r:id="rId78"/>
    <p:sldId id="351" r:id="rId79"/>
    <p:sldId id="335" r:id="rId80"/>
    <p:sldId id="336" r:id="rId81"/>
    <p:sldId id="337" r:id="rId82"/>
    <p:sldId id="338" r:id="rId83"/>
    <p:sldId id="339" r:id="rId84"/>
    <p:sldId id="340" r:id="rId85"/>
    <p:sldId id="341" r:id="rId86"/>
    <p:sldId id="342" r:id="rId87"/>
    <p:sldId id="343" r:id="rId88"/>
    <p:sldId id="344" r:id="rId89"/>
    <p:sldId id="345" r:id="rId90"/>
    <p:sldId id="347" r:id="rId91"/>
    <p:sldId id="348" r:id="rId92"/>
    <p:sldId id="349" r:id="rId93"/>
    <p:sldId id="350" r:id="rId9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5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481C37-9029-4666-BF60-9C98B028C2D1}" type="datetimeFigureOut">
              <a:rPr lang="pt-BR" smtClean="0"/>
              <a:pPr/>
              <a:t>12/05/2014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A8D733-B061-4DF2-8562-E4487ABEE5DE}" type="slidenum">
              <a:rPr lang="pt-BR" smtClean="0"/>
              <a:pPr/>
              <a:t>‹nº›</a:t>
            </a:fld>
            <a:endParaRPr lang="pt-BR"/>
          </a:p>
        </p:txBody>
      </p:sp>
    </p:spTree>
    <p:extLst>
      <p:ext uri="{BB962C8B-B14F-4D97-AF65-F5344CB8AC3E}">
        <p14:creationId xmlns:p14="http://schemas.microsoft.com/office/powerpoint/2010/main" xmlns="" val="4225858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texto e clip-art">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Texto 2"/>
          <p:cNvSpPr>
            <a:spLocks noGrp="1"/>
          </p:cNvSpPr>
          <p:nvPr>
            <p:ph type="body" sz="half" idx="1"/>
          </p:nvPr>
        </p:nvSpPr>
        <p:spPr>
          <a:xfrm>
            <a:off x="457200" y="1600201"/>
            <a:ext cx="4044462" cy="4525963"/>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lip-art 3"/>
          <p:cNvSpPr>
            <a:spLocks noGrp="1"/>
          </p:cNvSpPr>
          <p:nvPr>
            <p:ph type="clipArt" sz="half" idx="2"/>
          </p:nvPr>
        </p:nvSpPr>
        <p:spPr>
          <a:xfrm>
            <a:off x="4642338" y="1600201"/>
            <a:ext cx="4044462" cy="4525963"/>
          </a:xfrm>
          <a:prstGeom prst="rect">
            <a:avLst/>
          </a:prstGeom>
        </p:spPr>
        <p:txBody>
          <a:bodyPr/>
          <a:lstStyle/>
          <a:p>
            <a:pPr lvl="0"/>
            <a:endParaRPr lang="pt-BR" noProof="0" smtClean="0"/>
          </a:p>
        </p:txBody>
      </p:sp>
    </p:spTree>
    <p:extLst>
      <p:ext uri="{BB962C8B-B14F-4D97-AF65-F5344CB8AC3E}">
        <p14:creationId xmlns:p14="http://schemas.microsoft.com/office/powerpoint/2010/main" xmlns="" val="347829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25ABDB3-90C6-4886-9F3A-60DC42ABE57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25ABDB3-90C6-4886-9F3A-60DC42ABE572}" type="slidenum">
              <a:rPr lang="pt-BR" smtClean="0"/>
              <a:pPr/>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C069B254-25EA-4949-8BEF-019BA0B56B1B}" type="datetimeFigureOut">
              <a:rPr lang="pt-BR" smtClean="0"/>
              <a:pPr/>
              <a:t>12/05/2014</a:t>
            </a:fld>
            <a:endParaRPr lang="pt-BR"/>
          </a:p>
        </p:txBody>
      </p:sp>
      <p:sp>
        <p:nvSpPr>
          <p:cNvPr id="9" name="Slide Number Placeholder 8"/>
          <p:cNvSpPr>
            <a:spLocks noGrp="1"/>
          </p:cNvSpPr>
          <p:nvPr>
            <p:ph type="sldNum" sz="quarter" idx="11"/>
          </p:nvPr>
        </p:nvSpPr>
        <p:spPr/>
        <p:txBody>
          <a:bodyPr/>
          <a:lstStyle/>
          <a:p>
            <a:fld id="{E25ABDB3-90C6-4886-9F3A-60DC42ABE572}" type="slidenum">
              <a:rPr lang="pt-BR" smtClean="0"/>
              <a:pPr/>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5ABDB3-90C6-4886-9F3A-60DC42ABE572}" type="slidenum">
              <a:rPr lang="pt-BR" smtClean="0"/>
              <a:pPr/>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069B254-25EA-4949-8BEF-019BA0B56B1B}" type="datetimeFigureOut">
              <a:rPr lang="pt-BR" smtClean="0"/>
              <a:pPr/>
              <a:t>12/05/2014</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a:t>A</a:t>
            </a:r>
            <a:r>
              <a:rPr lang="pt-BR" sz="5400" dirty="0" smtClean="0"/>
              <a:t>ula </a:t>
            </a:r>
            <a:r>
              <a:rPr lang="pt-BR" sz="5400" dirty="0"/>
              <a:t>2 </a:t>
            </a:r>
            <a:br>
              <a:rPr lang="pt-BR" sz="5400" dirty="0"/>
            </a:br>
            <a:r>
              <a:rPr lang="pt-BR" sz="5400" dirty="0" smtClean="0"/>
              <a:t>Estratégia </a:t>
            </a:r>
            <a:r>
              <a:rPr lang="pt-BR" sz="5400" dirty="0"/>
              <a:t>e </a:t>
            </a:r>
            <a:r>
              <a:rPr lang="pt-BR" sz="5400" dirty="0" smtClean="0"/>
              <a:t>planejamento</a:t>
            </a:r>
            <a:br>
              <a:rPr lang="pt-BR" sz="5400" dirty="0" smtClean="0"/>
            </a:br>
            <a:endParaRPr lang="pt-BR" sz="5400" dirty="0"/>
          </a:p>
        </p:txBody>
      </p:sp>
      <p:sp>
        <p:nvSpPr>
          <p:cNvPr id="3" name="Subtítulo 2"/>
          <p:cNvSpPr>
            <a:spLocks noGrp="1"/>
          </p:cNvSpPr>
          <p:nvPr>
            <p:ph type="subTitle" idx="1"/>
          </p:nvPr>
        </p:nvSpPr>
        <p:spPr/>
        <p:txBody>
          <a:bodyPr>
            <a:normAutofit lnSpcReduction="10000"/>
          </a:bodyPr>
          <a:lstStyle/>
          <a:p>
            <a:r>
              <a:rPr lang="pt-BR" dirty="0"/>
              <a:t>Profa. Dra. Katia </a:t>
            </a:r>
            <a:r>
              <a:rPr lang="pt-BR" dirty="0" err="1"/>
              <a:t>Saisi</a:t>
            </a:r>
            <a:endParaRPr lang="pt-BR" dirty="0"/>
          </a:p>
          <a:p>
            <a:r>
              <a:rPr lang="pt-BR" dirty="0"/>
              <a:t>Planejamento Estratégico de Campanhas Eleitorais</a:t>
            </a:r>
          </a:p>
          <a:p>
            <a:r>
              <a:rPr lang="pt-BR" dirty="0"/>
              <a:t>Instituto do Legislativo Paulista</a:t>
            </a:r>
          </a:p>
        </p:txBody>
      </p:sp>
    </p:spTree>
    <p:extLst>
      <p:ext uri="{BB962C8B-B14F-4D97-AF65-F5344CB8AC3E}">
        <p14:creationId xmlns:p14="http://schemas.microsoft.com/office/powerpoint/2010/main" xmlns="" val="3436150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899592" y="1468112"/>
            <a:ext cx="6984776" cy="4121128"/>
          </a:xfrm>
          <a:prstGeom prst="rect">
            <a:avLst/>
          </a:prstGeom>
        </p:spPr>
        <p:txBody>
          <a:bodyPr wrap="square">
            <a:spAutoFit/>
          </a:bodyPr>
          <a:lstStyle/>
          <a:p>
            <a:pPr algn="ctr">
              <a:lnSpc>
                <a:spcPct val="110000"/>
              </a:lnSpc>
              <a:buFontTx/>
              <a:buNone/>
            </a:pPr>
            <a:r>
              <a:rPr lang="pt-BR" sz="4000" i="1" dirty="0">
                <a:solidFill>
                  <a:schemeClr val="tx2">
                    <a:lumMod val="75000"/>
                  </a:schemeClr>
                </a:solidFill>
              </a:rPr>
              <a:t>O futuro não é a mera extrapolação do presente!</a:t>
            </a:r>
          </a:p>
          <a:p>
            <a:pPr algn="ctr">
              <a:lnSpc>
                <a:spcPct val="110000"/>
              </a:lnSpc>
              <a:buFontTx/>
              <a:buNone/>
            </a:pPr>
            <a:r>
              <a:rPr lang="pt-BR" sz="4000" i="1" dirty="0">
                <a:solidFill>
                  <a:schemeClr val="tx2">
                    <a:lumMod val="75000"/>
                  </a:schemeClr>
                </a:solidFill>
              </a:rPr>
              <a:t>O futuro é o </a:t>
            </a:r>
            <a:r>
              <a:rPr lang="pt-BR" sz="4000" b="1" i="1" dirty="0">
                <a:solidFill>
                  <a:schemeClr val="tx2">
                    <a:lumMod val="75000"/>
                  </a:schemeClr>
                </a:solidFill>
              </a:rPr>
              <a:t>novo</a:t>
            </a:r>
            <a:r>
              <a:rPr lang="pt-BR" sz="4000" i="1" dirty="0">
                <a:solidFill>
                  <a:schemeClr val="tx2">
                    <a:lumMod val="75000"/>
                  </a:schemeClr>
                </a:solidFill>
              </a:rPr>
              <a:t>, o </a:t>
            </a:r>
            <a:r>
              <a:rPr lang="pt-BR" sz="4000" b="1" i="1" dirty="0">
                <a:solidFill>
                  <a:schemeClr val="tx2">
                    <a:lumMod val="75000"/>
                  </a:schemeClr>
                </a:solidFill>
              </a:rPr>
              <a:t>diferente</a:t>
            </a:r>
            <a:r>
              <a:rPr lang="pt-BR" sz="4000" i="1" dirty="0">
                <a:solidFill>
                  <a:schemeClr val="tx2">
                    <a:lumMod val="75000"/>
                  </a:schemeClr>
                </a:solidFill>
              </a:rPr>
              <a:t>, o mais </a:t>
            </a:r>
            <a:r>
              <a:rPr lang="pt-BR" sz="4000" b="1" i="1" dirty="0">
                <a:solidFill>
                  <a:schemeClr val="tx2">
                    <a:lumMod val="75000"/>
                  </a:schemeClr>
                </a:solidFill>
              </a:rPr>
              <a:t>complexo</a:t>
            </a:r>
          </a:p>
          <a:p>
            <a:pPr algn="ctr">
              <a:lnSpc>
                <a:spcPct val="110000"/>
              </a:lnSpc>
              <a:buFontTx/>
              <a:buNone/>
            </a:pPr>
            <a:r>
              <a:rPr lang="pt-BR" sz="4000" i="1" dirty="0">
                <a:solidFill>
                  <a:schemeClr val="tx2">
                    <a:lumMod val="75000"/>
                  </a:schemeClr>
                </a:solidFill>
              </a:rPr>
              <a:t>Cheio de </a:t>
            </a:r>
            <a:r>
              <a:rPr lang="pt-BR" sz="4000" b="1" i="1" dirty="0">
                <a:solidFill>
                  <a:schemeClr val="tx2">
                    <a:lumMod val="75000"/>
                  </a:schemeClr>
                </a:solidFill>
              </a:rPr>
              <a:t>oportunidades</a:t>
            </a:r>
          </a:p>
          <a:p>
            <a:pPr algn="ctr">
              <a:lnSpc>
                <a:spcPct val="110000"/>
              </a:lnSpc>
              <a:buFontTx/>
              <a:buNone/>
            </a:pPr>
            <a:r>
              <a:rPr lang="pt-BR" sz="4000" i="1" dirty="0">
                <a:solidFill>
                  <a:schemeClr val="tx2">
                    <a:lumMod val="75000"/>
                  </a:schemeClr>
                </a:solidFill>
              </a:rPr>
              <a:t>E de </a:t>
            </a:r>
            <a:r>
              <a:rPr lang="pt-BR" sz="4000" b="1" i="1" dirty="0">
                <a:solidFill>
                  <a:schemeClr val="tx2">
                    <a:lumMod val="75000"/>
                  </a:schemeClr>
                </a:solidFill>
              </a:rPr>
              <a:t>ameaças</a:t>
            </a:r>
            <a:r>
              <a:rPr lang="pt-BR" sz="4000" i="1" dirty="0">
                <a:solidFill>
                  <a:schemeClr val="tx2">
                    <a:lumMod val="75000"/>
                  </a:schemeClr>
                </a:solidFill>
              </a:rPr>
              <a:t> também...</a:t>
            </a:r>
          </a:p>
        </p:txBody>
      </p:sp>
    </p:spTree>
    <p:extLst>
      <p:ext uri="{BB962C8B-B14F-4D97-AF65-F5344CB8AC3E}">
        <p14:creationId xmlns:p14="http://schemas.microsoft.com/office/powerpoint/2010/main" xmlns="" val="3630124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i="1" dirty="0"/>
              <a:t>Atitude estratégica</a:t>
            </a:r>
            <a:endParaRPr lang="pt-BR" dirty="0"/>
          </a:p>
        </p:txBody>
      </p:sp>
      <p:sp>
        <p:nvSpPr>
          <p:cNvPr id="3" name="Espaço Reservado para Conteúdo 2"/>
          <p:cNvSpPr>
            <a:spLocks noGrp="1"/>
          </p:cNvSpPr>
          <p:nvPr>
            <p:ph idx="1"/>
          </p:nvPr>
        </p:nvSpPr>
        <p:spPr/>
        <p:txBody>
          <a:bodyPr/>
          <a:lstStyle/>
          <a:p>
            <a:endParaRPr lang="pt-BR" dirty="0"/>
          </a:p>
        </p:txBody>
      </p:sp>
      <p:grpSp>
        <p:nvGrpSpPr>
          <p:cNvPr id="27" name="Group 1051"/>
          <p:cNvGrpSpPr>
            <a:grpSpLocks/>
          </p:cNvGrpSpPr>
          <p:nvPr/>
        </p:nvGrpSpPr>
        <p:grpSpPr bwMode="auto">
          <a:xfrm>
            <a:off x="4802187" y="2063750"/>
            <a:ext cx="3225747" cy="2586038"/>
            <a:chOff x="3025" y="964"/>
            <a:chExt cx="2172" cy="1629"/>
          </a:xfrm>
        </p:grpSpPr>
        <p:grpSp>
          <p:nvGrpSpPr>
            <p:cNvPr id="28" name="Group 1031"/>
            <p:cNvGrpSpPr>
              <a:grpSpLocks/>
            </p:cNvGrpSpPr>
            <p:nvPr/>
          </p:nvGrpSpPr>
          <p:grpSpPr bwMode="auto">
            <a:xfrm>
              <a:off x="3600" y="964"/>
              <a:ext cx="1244" cy="390"/>
              <a:chOff x="3600" y="964"/>
              <a:chExt cx="1244" cy="390"/>
            </a:xfrm>
          </p:grpSpPr>
          <p:sp>
            <p:nvSpPr>
              <p:cNvPr id="31" name="Rectangle 1032"/>
              <p:cNvSpPr>
                <a:spLocks noChangeArrowheads="1"/>
              </p:cNvSpPr>
              <p:nvPr/>
            </p:nvSpPr>
            <p:spPr bwMode="auto">
              <a:xfrm>
                <a:off x="3652" y="964"/>
                <a:ext cx="1192" cy="376"/>
              </a:xfrm>
              <a:prstGeom prst="rect">
                <a:avLst/>
              </a:prstGeom>
              <a:solidFill>
                <a:srgbClr val="51DC00"/>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32" name="Rectangle 1033"/>
              <p:cNvSpPr>
                <a:spLocks noChangeArrowheads="1"/>
              </p:cNvSpPr>
              <p:nvPr/>
            </p:nvSpPr>
            <p:spPr bwMode="auto">
              <a:xfrm>
                <a:off x="3600" y="989"/>
                <a:ext cx="1235" cy="365"/>
              </a:xfrm>
              <a:prstGeom prst="rect">
                <a:avLst/>
              </a:prstGeom>
              <a:solidFill>
                <a:srgbClr val="51DC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3200">
                    <a:solidFill>
                      <a:srgbClr val="114FFB"/>
                    </a:solidFill>
                    <a:effectLst>
                      <a:outerShdw blurRad="38100" dist="38100" dir="2700000" algn="tl">
                        <a:srgbClr val="000000"/>
                      </a:outerShdw>
                    </a:effectLst>
                  </a:rPr>
                  <a:t>FUTURO</a:t>
                </a:r>
              </a:p>
            </p:txBody>
          </p:sp>
        </p:grpSp>
        <p:sp>
          <p:nvSpPr>
            <p:cNvPr id="29" name="Arc 1044"/>
            <p:cNvSpPr>
              <a:spLocks/>
            </p:cNvSpPr>
            <p:nvPr/>
          </p:nvSpPr>
          <p:spPr bwMode="auto">
            <a:xfrm>
              <a:off x="4070" y="1525"/>
              <a:ext cx="1127" cy="1056"/>
            </a:xfrm>
            <a:custGeom>
              <a:avLst/>
              <a:gdLst>
                <a:gd name="G0" fmla="+- 19 0 0"/>
                <a:gd name="G1" fmla="+- 21600 0 0"/>
                <a:gd name="G2" fmla="+- 21600 0 0"/>
                <a:gd name="T0" fmla="*/ 0 w 21619"/>
                <a:gd name="T1" fmla="*/ 0 h 21600"/>
                <a:gd name="T2" fmla="*/ 21619 w 21619"/>
                <a:gd name="T3" fmla="*/ 21600 h 21600"/>
                <a:gd name="T4" fmla="*/ 19 w 21619"/>
                <a:gd name="T5" fmla="*/ 21600 h 21600"/>
              </a:gdLst>
              <a:ahLst/>
              <a:cxnLst>
                <a:cxn ang="0">
                  <a:pos x="T0" y="T1"/>
                </a:cxn>
                <a:cxn ang="0">
                  <a:pos x="T2" y="T3"/>
                </a:cxn>
                <a:cxn ang="0">
                  <a:pos x="T4" y="T5"/>
                </a:cxn>
              </a:cxnLst>
              <a:rect l="0" t="0" r="r" b="b"/>
              <a:pathLst>
                <a:path w="21619" h="21600" fill="none" extrusionOk="0">
                  <a:moveTo>
                    <a:pt x="0" y="0"/>
                  </a:moveTo>
                  <a:cubicBezTo>
                    <a:pt x="6" y="0"/>
                    <a:pt x="12" y="-1"/>
                    <a:pt x="19" y="0"/>
                  </a:cubicBezTo>
                  <a:cubicBezTo>
                    <a:pt x="11948" y="0"/>
                    <a:pt x="21619" y="9670"/>
                    <a:pt x="21619" y="21600"/>
                  </a:cubicBezTo>
                </a:path>
                <a:path w="21619" h="21600" stroke="0" extrusionOk="0">
                  <a:moveTo>
                    <a:pt x="0" y="0"/>
                  </a:moveTo>
                  <a:cubicBezTo>
                    <a:pt x="6" y="0"/>
                    <a:pt x="12" y="-1"/>
                    <a:pt x="19" y="0"/>
                  </a:cubicBezTo>
                  <a:cubicBezTo>
                    <a:pt x="11948" y="0"/>
                    <a:pt x="21619" y="9670"/>
                    <a:pt x="21619" y="21600"/>
                  </a:cubicBezTo>
                  <a:lnTo>
                    <a:pt x="19" y="21600"/>
                  </a:lnTo>
                  <a:close/>
                </a:path>
              </a:pathLst>
            </a:custGeom>
            <a:noFill/>
            <a:ln w="76200" cap="rnd">
              <a:solidFill>
                <a:srgbClr val="DBFFB8"/>
              </a:solidFill>
              <a:round/>
              <a:headEnd type="stealth" w="med" len="lg"/>
              <a:tailEnd type="none" w="sm" len="sm"/>
            </a:ln>
            <a:effectLst>
              <a:prstShdw prst="shdw17" dist="17961" dir="2700000">
                <a:srgbClr val="DBFFB8">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30" name="Arc 1045"/>
            <p:cNvSpPr>
              <a:spLocks/>
            </p:cNvSpPr>
            <p:nvPr/>
          </p:nvSpPr>
          <p:spPr bwMode="auto">
            <a:xfrm>
              <a:off x="3025" y="1560"/>
              <a:ext cx="1056" cy="103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76200" cap="rnd">
              <a:solidFill>
                <a:srgbClr val="DBFFB8"/>
              </a:solidFill>
              <a:round/>
              <a:headEnd type="stealth" w="med" len="lg"/>
              <a:tailEnd type="none" w="sm" len="sm"/>
            </a:ln>
            <a:effectLst>
              <a:prstShdw prst="shdw17" dist="17961" dir="2700000">
                <a:srgbClr val="DBFFB8">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grpSp>
        <p:nvGrpSpPr>
          <p:cNvPr id="33" name="Group 1055"/>
          <p:cNvGrpSpPr>
            <a:grpSpLocks/>
          </p:cNvGrpSpPr>
          <p:nvPr/>
        </p:nvGrpSpPr>
        <p:grpSpPr bwMode="auto">
          <a:xfrm>
            <a:off x="685800" y="2117725"/>
            <a:ext cx="7342584" cy="3521075"/>
            <a:chOff x="432" y="1334"/>
            <a:chExt cx="4944" cy="2218"/>
          </a:xfrm>
        </p:grpSpPr>
        <p:sp>
          <p:nvSpPr>
            <p:cNvPr id="34" name="Line 1043"/>
            <p:cNvSpPr>
              <a:spLocks noChangeShapeType="1"/>
            </p:cNvSpPr>
            <p:nvPr/>
          </p:nvSpPr>
          <p:spPr bwMode="auto">
            <a:xfrm>
              <a:off x="2928" y="2976"/>
              <a:ext cx="0" cy="288"/>
            </a:xfrm>
            <a:prstGeom prst="line">
              <a:avLst/>
            </a:prstGeom>
            <a:noFill/>
            <a:ln w="12700">
              <a:solidFill>
                <a:srgbClr val="DBFFB8"/>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35" name="Line 1046"/>
            <p:cNvSpPr>
              <a:spLocks noChangeShapeType="1"/>
            </p:cNvSpPr>
            <p:nvPr/>
          </p:nvSpPr>
          <p:spPr bwMode="auto">
            <a:xfrm>
              <a:off x="5184" y="3024"/>
              <a:ext cx="0" cy="240"/>
            </a:xfrm>
            <a:prstGeom prst="line">
              <a:avLst/>
            </a:prstGeom>
            <a:noFill/>
            <a:ln w="12700">
              <a:solidFill>
                <a:srgbClr val="DBFFB8"/>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36" name="Line 1029"/>
            <p:cNvSpPr>
              <a:spLocks noChangeShapeType="1"/>
            </p:cNvSpPr>
            <p:nvPr/>
          </p:nvSpPr>
          <p:spPr bwMode="auto">
            <a:xfrm>
              <a:off x="624" y="3024"/>
              <a:ext cx="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nvGrpSpPr>
            <p:cNvPr id="37" name="Group 1054"/>
            <p:cNvGrpSpPr>
              <a:grpSpLocks/>
            </p:cNvGrpSpPr>
            <p:nvPr/>
          </p:nvGrpSpPr>
          <p:grpSpPr bwMode="auto">
            <a:xfrm>
              <a:off x="432" y="1334"/>
              <a:ext cx="4944" cy="2218"/>
              <a:chOff x="432" y="1334"/>
              <a:chExt cx="4944" cy="2218"/>
            </a:xfrm>
          </p:grpSpPr>
          <p:sp>
            <p:nvSpPr>
              <p:cNvPr id="38" name="Line 1028"/>
              <p:cNvSpPr>
                <a:spLocks noChangeShapeType="1"/>
              </p:cNvSpPr>
              <p:nvPr/>
            </p:nvSpPr>
            <p:spPr bwMode="auto">
              <a:xfrm flipV="1">
                <a:off x="432" y="2976"/>
                <a:ext cx="4944" cy="48"/>
              </a:xfrm>
              <a:prstGeom prst="line">
                <a:avLst/>
              </a:prstGeom>
              <a:noFill/>
              <a:ln w="50800">
                <a:solidFill>
                  <a:schemeClr val="accent1"/>
                </a:solidFill>
                <a:round/>
                <a:headEnd type="none" w="sm" len="sm"/>
                <a:tailEnd type="stealth" w="med" len="lg"/>
              </a:ln>
              <a:effectLst>
                <a:prstShdw prst="shdw17" dist="17961" dir="2700000">
                  <a:schemeClr val="accent1">
                    <a:gamma/>
                    <a:shade val="60000"/>
                    <a:invGamma/>
                  </a:schemeClr>
                </a:prst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39" name="Rectangle 1030"/>
              <p:cNvSpPr>
                <a:spLocks noChangeArrowheads="1"/>
              </p:cNvSpPr>
              <p:nvPr/>
            </p:nvSpPr>
            <p:spPr bwMode="auto">
              <a:xfrm>
                <a:off x="2208" y="1334"/>
                <a:ext cx="145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2000">
                    <a:solidFill>
                      <a:srgbClr val="C1CEFF"/>
                    </a:solidFill>
                    <a:effectLst>
                      <a:outerShdw blurRad="38100" dist="38100" dir="2700000" algn="tl">
                        <a:srgbClr val="000000"/>
                      </a:outerShdw>
                    </a:effectLst>
                  </a:rPr>
                  <a:t>PRESENTE</a:t>
                </a:r>
              </a:p>
            </p:txBody>
          </p:sp>
          <p:sp>
            <p:nvSpPr>
              <p:cNvPr id="40" name="Rectangle 1027"/>
              <p:cNvSpPr>
                <a:spLocks noChangeArrowheads="1"/>
              </p:cNvSpPr>
              <p:nvPr/>
            </p:nvSpPr>
            <p:spPr bwMode="auto">
              <a:xfrm>
                <a:off x="566" y="1603"/>
                <a:ext cx="864"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2000">
                    <a:solidFill>
                      <a:srgbClr val="FDC0E5"/>
                    </a:solidFill>
                    <a:effectLst>
                      <a:outerShdw blurRad="38100" dist="38100" dir="2700000" algn="tl">
                        <a:srgbClr val="000000"/>
                      </a:outerShdw>
                    </a:effectLst>
                  </a:rPr>
                  <a:t>PASSADO</a:t>
                </a:r>
              </a:p>
            </p:txBody>
          </p:sp>
          <p:grpSp>
            <p:nvGrpSpPr>
              <p:cNvPr id="41" name="Group 1034"/>
              <p:cNvGrpSpPr>
                <a:grpSpLocks/>
              </p:cNvGrpSpPr>
              <p:nvPr/>
            </p:nvGrpSpPr>
            <p:grpSpPr bwMode="auto">
              <a:xfrm>
                <a:off x="625" y="1874"/>
                <a:ext cx="2209" cy="1104"/>
                <a:chOff x="625" y="1538"/>
                <a:chExt cx="2209" cy="1104"/>
              </a:xfrm>
            </p:grpSpPr>
            <p:sp>
              <p:nvSpPr>
                <p:cNvPr id="48" name="Arc 1035"/>
                <p:cNvSpPr>
                  <a:spLocks/>
                </p:cNvSpPr>
                <p:nvPr/>
              </p:nvSpPr>
              <p:spPr bwMode="auto">
                <a:xfrm>
                  <a:off x="1630" y="1538"/>
                  <a:ext cx="1204" cy="1056"/>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12700" cap="rnd">
                  <a:solidFill>
                    <a:schemeClr val="hlink"/>
                  </a:solidFill>
                  <a:round/>
                  <a:headEnd type="none" w="sm" len="sm"/>
                  <a:tailEnd type="stealth" w="med" len="lg"/>
                </a:ln>
                <a:effectLst>
                  <a:prstShdw prst="shdw17" dist="17961" dir="2700000">
                    <a:schemeClr val="hlink">
                      <a:gamma/>
                      <a:shade val="60000"/>
                      <a:invGamma/>
                    </a:scheme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49" name="Arc 1036"/>
                <p:cNvSpPr>
                  <a:spLocks/>
                </p:cNvSpPr>
                <p:nvPr/>
              </p:nvSpPr>
              <p:spPr bwMode="auto">
                <a:xfrm>
                  <a:off x="625" y="1539"/>
                  <a:ext cx="1056" cy="110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12700" cap="rnd">
                  <a:solidFill>
                    <a:schemeClr val="hlink"/>
                  </a:solidFill>
                  <a:round/>
                  <a:headEnd type="none" w="sm" len="sm"/>
                  <a:tailEnd type="stealth" w="med" len="lg"/>
                </a:ln>
                <a:effectLst>
                  <a:prstShdw prst="shdw17" dist="17961" dir="2700000">
                    <a:schemeClr val="hlink">
                      <a:gamma/>
                      <a:shade val="60000"/>
                      <a:invGamma/>
                    </a:scheme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grpSp>
            <p:nvGrpSpPr>
              <p:cNvPr id="42" name="Group 1037"/>
              <p:cNvGrpSpPr>
                <a:grpSpLocks/>
              </p:cNvGrpSpPr>
              <p:nvPr/>
            </p:nvGrpSpPr>
            <p:grpSpPr bwMode="auto">
              <a:xfrm>
                <a:off x="2401" y="1801"/>
                <a:ext cx="1031" cy="1199"/>
                <a:chOff x="2401" y="1465"/>
                <a:chExt cx="1031" cy="1199"/>
              </a:xfrm>
            </p:grpSpPr>
            <p:sp>
              <p:nvSpPr>
                <p:cNvPr id="44" name="Arc 1038"/>
                <p:cNvSpPr>
                  <a:spLocks/>
                </p:cNvSpPr>
                <p:nvPr/>
              </p:nvSpPr>
              <p:spPr bwMode="auto">
                <a:xfrm>
                  <a:off x="2401" y="1920"/>
                  <a:ext cx="432" cy="72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45" name="Arc 1039"/>
                <p:cNvSpPr>
                  <a:spLocks/>
                </p:cNvSpPr>
                <p:nvPr/>
              </p:nvSpPr>
              <p:spPr bwMode="auto">
                <a:xfrm>
                  <a:off x="2425" y="1465"/>
                  <a:ext cx="576" cy="432"/>
                </a:xfrm>
                <a:custGeom>
                  <a:avLst/>
                  <a:gdLst>
                    <a:gd name="G0" fmla="+- 21600 0 0"/>
                    <a:gd name="G1" fmla="+- 21600 0 0"/>
                    <a:gd name="G2" fmla="+- 21600 0 0"/>
                    <a:gd name="T0" fmla="*/ 0 w 21600"/>
                    <a:gd name="T1" fmla="*/ 21600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5"/>
                        <a:pt x="9647" y="20"/>
                        <a:pt x="21562" y="0"/>
                      </a:cubicBezTo>
                    </a:path>
                    <a:path w="21600" h="21600" stroke="0" extrusionOk="0">
                      <a:moveTo>
                        <a:pt x="0" y="21600"/>
                      </a:moveTo>
                      <a:cubicBezTo>
                        <a:pt x="0" y="9685"/>
                        <a:pt x="9647" y="20"/>
                        <a:pt x="21562" y="0"/>
                      </a:cubicBezTo>
                      <a:lnTo>
                        <a:pt x="2160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46" name="Arc 1040"/>
                <p:cNvSpPr>
                  <a:spLocks/>
                </p:cNvSpPr>
                <p:nvPr/>
              </p:nvSpPr>
              <p:spPr bwMode="auto">
                <a:xfrm>
                  <a:off x="3024" y="1489"/>
                  <a:ext cx="384"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47" name="Arc 1041"/>
                <p:cNvSpPr>
                  <a:spLocks/>
                </p:cNvSpPr>
                <p:nvPr/>
              </p:nvSpPr>
              <p:spPr bwMode="auto">
                <a:xfrm>
                  <a:off x="2952" y="1944"/>
                  <a:ext cx="480" cy="72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sp>
            <p:nvSpPr>
              <p:cNvPr id="43" name="Rectangle 1047"/>
              <p:cNvSpPr>
                <a:spLocks noChangeArrowheads="1"/>
              </p:cNvSpPr>
              <p:nvPr/>
            </p:nvSpPr>
            <p:spPr bwMode="auto">
              <a:xfrm>
                <a:off x="2534" y="3225"/>
                <a:ext cx="72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2800">
                    <a:solidFill>
                      <a:schemeClr val="accent1"/>
                    </a:solidFill>
                    <a:effectLst>
                      <a:outerShdw blurRad="38100" dist="38100" dir="2700000" algn="tl">
                        <a:srgbClr val="000000"/>
                      </a:outerShdw>
                    </a:effectLst>
                    <a:latin typeface="Arial" charset="0"/>
                  </a:rPr>
                  <a:t>HOJE</a:t>
                </a:r>
              </a:p>
            </p:txBody>
          </p:sp>
        </p:grpSp>
      </p:grpSp>
    </p:spTree>
    <p:extLst>
      <p:ext uri="{BB962C8B-B14F-4D97-AF65-F5344CB8AC3E}">
        <p14:creationId xmlns:p14="http://schemas.microsoft.com/office/powerpoint/2010/main" xmlns="" val="308649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0-#ppt_w/2"/>
                                          </p:val>
                                        </p:tav>
                                        <p:tav tm="100000">
                                          <p:val>
                                            <p:strVal val="#ppt_x"/>
                                          </p:val>
                                        </p:tav>
                                      </p:tavLst>
                                    </p:anim>
                                    <p:anim calcmode="lin" valueType="num">
                                      <p:cBhvr additive="base">
                                        <p:cTn id="14"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20000" cy="1570186"/>
          </a:xfrm>
        </p:spPr>
        <p:txBody>
          <a:bodyPr/>
          <a:lstStyle/>
          <a:p>
            <a:r>
              <a:rPr lang="pt-BR" sz="4400" i="1" dirty="0" smtClean="0"/>
              <a:t>Olhar </a:t>
            </a:r>
            <a:r>
              <a:rPr lang="pt-BR" sz="4400" i="1" dirty="0"/>
              <a:t>o presente </a:t>
            </a:r>
            <a:br>
              <a:rPr lang="pt-BR" sz="4400" i="1" dirty="0"/>
            </a:br>
            <a:r>
              <a:rPr lang="pt-BR" sz="4400" i="1" dirty="0"/>
              <a:t>com os olhos do futuro</a:t>
            </a:r>
            <a:r>
              <a:rPr lang="pt-BR" sz="3600" i="1" dirty="0"/>
              <a:t/>
            </a:r>
            <a:br>
              <a:rPr lang="pt-BR" sz="3600" i="1" dirty="0"/>
            </a:br>
            <a:r>
              <a:rPr lang="pt-BR" sz="2800" i="1" dirty="0">
                <a:solidFill>
                  <a:schemeClr val="tx1"/>
                </a:solidFill>
              </a:rPr>
              <a:t>(e não o contrário!)</a:t>
            </a:r>
            <a:endParaRPr lang="pt-BR" dirty="0"/>
          </a:p>
        </p:txBody>
      </p:sp>
      <p:sp>
        <p:nvSpPr>
          <p:cNvPr id="3" name="Espaço Reservado para Conteúdo 2"/>
          <p:cNvSpPr>
            <a:spLocks noGrp="1"/>
          </p:cNvSpPr>
          <p:nvPr>
            <p:ph idx="1"/>
          </p:nvPr>
        </p:nvSpPr>
        <p:spPr/>
        <p:txBody>
          <a:bodyPr/>
          <a:lstStyle/>
          <a:p>
            <a:endParaRPr lang="pt-BR" dirty="0"/>
          </a:p>
        </p:txBody>
      </p:sp>
      <p:sp>
        <p:nvSpPr>
          <p:cNvPr id="5" name="Rectangle 6"/>
          <p:cNvSpPr>
            <a:spLocks noChangeArrowheads="1"/>
          </p:cNvSpPr>
          <p:nvPr/>
        </p:nvSpPr>
        <p:spPr bwMode="auto">
          <a:xfrm>
            <a:off x="6172200" y="1772816"/>
            <a:ext cx="2112963" cy="1066800"/>
          </a:xfrm>
          <a:prstGeom prst="rect">
            <a:avLst/>
          </a:prstGeom>
          <a:solidFill>
            <a:srgbClr val="51DC00"/>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lIns="92075" tIns="46038" rIns="92075" bIns="46038">
            <a:spAutoFit/>
          </a:bodyPr>
          <a:lstStyle/>
          <a:p>
            <a:pPr algn="ctr"/>
            <a:r>
              <a:rPr lang="pt-BR" sz="3200">
                <a:solidFill>
                  <a:srgbClr val="114FFB"/>
                </a:solidFill>
                <a:effectLst>
                  <a:outerShdw blurRad="38100" dist="38100" dir="2700000" algn="tl">
                    <a:srgbClr val="000000"/>
                  </a:outerShdw>
                </a:effectLst>
              </a:rPr>
              <a:t>Futuro </a:t>
            </a:r>
          </a:p>
          <a:p>
            <a:pPr algn="ctr"/>
            <a:r>
              <a:rPr lang="pt-BR" sz="3200">
                <a:solidFill>
                  <a:srgbClr val="114FFB"/>
                </a:solidFill>
                <a:effectLst>
                  <a:outerShdw blurRad="38100" dist="38100" dir="2700000" algn="tl">
                    <a:srgbClr val="000000"/>
                  </a:outerShdw>
                </a:effectLst>
              </a:rPr>
              <a:t>Desejado</a:t>
            </a:r>
          </a:p>
        </p:txBody>
      </p:sp>
      <p:grpSp>
        <p:nvGrpSpPr>
          <p:cNvPr id="6" name="Group 25"/>
          <p:cNvGrpSpPr>
            <a:grpSpLocks/>
          </p:cNvGrpSpPr>
          <p:nvPr/>
        </p:nvGrpSpPr>
        <p:grpSpPr bwMode="auto">
          <a:xfrm>
            <a:off x="1314450" y="2557041"/>
            <a:ext cx="6000750" cy="3330575"/>
            <a:chOff x="828" y="2030"/>
            <a:chExt cx="3780" cy="2098"/>
          </a:xfrm>
        </p:grpSpPr>
        <p:sp>
          <p:nvSpPr>
            <p:cNvPr id="7" name="Rectangle 8"/>
            <p:cNvSpPr>
              <a:spLocks noChangeArrowheads="1"/>
            </p:cNvSpPr>
            <p:nvPr/>
          </p:nvSpPr>
          <p:spPr bwMode="auto">
            <a:xfrm>
              <a:off x="828" y="2299"/>
              <a:ext cx="888" cy="327"/>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lIns="92075" tIns="46038" rIns="92075" bIns="46038">
              <a:spAutoFit/>
            </a:bodyPr>
            <a:lstStyle/>
            <a:p>
              <a:r>
                <a:rPr lang="pt-BR" sz="2800" dirty="0">
                  <a:effectLst>
                    <a:outerShdw blurRad="38100" dist="38100" dir="2700000" algn="tl">
                      <a:srgbClr val="000000"/>
                    </a:outerShdw>
                  </a:effectLst>
                </a:rPr>
                <a:t>Passado</a:t>
              </a:r>
            </a:p>
          </p:txBody>
        </p:sp>
        <p:sp>
          <p:nvSpPr>
            <p:cNvPr id="8" name="Line 9"/>
            <p:cNvSpPr>
              <a:spLocks noChangeShapeType="1"/>
            </p:cNvSpPr>
            <p:nvPr/>
          </p:nvSpPr>
          <p:spPr bwMode="auto">
            <a:xfrm flipV="1">
              <a:off x="869" y="3672"/>
              <a:ext cx="3739" cy="0"/>
            </a:xfrm>
            <a:prstGeom prst="line">
              <a:avLst/>
            </a:prstGeom>
            <a:noFill/>
            <a:ln w="50800">
              <a:solidFill>
                <a:srgbClr val="FF9900"/>
              </a:solidFill>
              <a:round/>
              <a:headEnd type="none" w="sm" len="sm"/>
              <a:tailEnd type="stealth" w="med" len="lg"/>
            </a:ln>
            <a:effectLst>
              <a:prstShdw prst="shdw17" dist="17961" dir="2700000">
                <a:srgbClr val="FF9900">
                  <a:gamma/>
                  <a:shade val="60000"/>
                  <a:invGamma/>
                </a:srgbClr>
              </a:prst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9" name="Rectangle 10"/>
            <p:cNvSpPr>
              <a:spLocks noChangeArrowheads="1"/>
            </p:cNvSpPr>
            <p:nvPr/>
          </p:nvSpPr>
          <p:spPr bwMode="auto">
            <a:xfrm>
              <a:off x="1835" y="2030"/>
              <a:ext cx="1275" cy="365"/>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lIns="92075" tIns="46038" rIns="92075" bIns="46038">
              <a:spAutoFit/>
            </a:bodyPr>
            <a:lstStyle/>
            <a:p>
              <a:pPr algn="ctr"/>
              <a:r>
                <a:rPr lang="pt-BR" sz="3200">
                  <a:effectLst>
                    <a:outerShdw blurRad="38100" dist="38100" dir="2700000" algn="tl">
                      <a:srgbClr val="000000"/>
                    </a:outerShdw>
                  </a:effectLst>
                </a:rPr>
                <a:t>Presente</a:t>
              </a:r>
            </a:p>
          </p:txBody>
        </p:sp>
        <p:grpSp>
          <p:nvGrpSpPr>
            <p:cNvPr id="10" name="Group 11"/>
            <p:cNvGrpSpPr>
              <a:grpSpLocks/>
            </p:cNvGrpSpPr>
            <p:nvPr/>
          </p:nvGrpSpPr>
          <p:grpSpPr bwMode="auto">
            <a:xfrm>
              <a:off x="995" y="2570"/>
              <a:ext cx="1388" cy="1104"/>
              <a:chOff x="625" y="1538"/>
              <a:chExt cx="2209" cy="1104"/>
            </a:xfrm>
          </p:grpSpPr>
          <p:sp>
            <p:nvSpPr>
              <p:cNvPr id="17" name="Arc 12"/>
              <p:cNvSpPr>
                <a:spLocks/>
              </p:cNvSpPr>
              <p:nvPr/>
            </p:nvSpPr>
            <p:spPr bwMode="auto">
              <a:xfrm>
                <a:off x="1630" y="1538"/>
                <a:ext cx="1204" cy="1056"/>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12700" cap="rnd">
                <a:solidFill>
                  <a:srgbClr val="FF0000"/>
                </a:solidFill>
                <a:round/>
                <a:headEnd type="none" w="sm" len="sm"/>
                <a:tailEnd type="stealth" w="med" len="lg"/>
              </a:ln>
              <a:effectLst>
                <a:prstShdw prst="shdw17" dist="17961" dir="2700000">
                  <a:srgbClr val="FF0000">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8" name="Arc 13"/>
              <p:cNvSpPr>
                <a:spLocks/>
              </p:cNvSpPr>
              <p:nvPr/>
            </p:nvSpPr>
            <p:spPr bwMode="auto">
              <a:xfrm>
                <a:off x="625" y="1539"/>
                <a:ext cx="1056" cy="110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12700" cap="rnd">
                <a:solidFill>
                  <a:srgbClr val="FF0000"/>
                </a:solidFill>
                <a:round/>
                <a:headEnd type="none" w="sm" len="sm"/>
                <a:tailEnd type="stealth" w="med" len="lg"/>
              </a:ln>
              <a:effectLst>
                <a:prstShdw prst="shdw17" dist="17961" dir="2700000">
                  <a:srgbClr val="FF0000">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grpSp>
        <p:grpSp>
          <p:nvGrpSpPr>
            <p:cNvPr id="11" name="Group 14"/>
            <p:cNvGrpSpPr>
              <a:grpSpLocks/>
            </p:cNvGrpSpPr>
            <p:nvPr/>
          </p:nvGrpSpPr>
          <p:grpSpPr bwMode="auto">
            <a:xfrm>
              <a:off x="2004" y="2497"/>
              <a:ext cx="903" cy="1199"/>
              <a:chOff x="2401" y="1465"/>
              <a:chExt cx="1031" cy="1199"/>
            </a:xfrm>
          </p:grpSpPr>
          <p:sp>
            <p:nvSpPr>
              <p:cNvPr id="13" name="Arc 15"/>
              <p:cNvSpPr>
                <a:spLocks/>
              </p:cNvSpPr>
              <p:nvPr/>
            </p:nvSpPr>
            <p:spPr bwMode="auto">
              <a:xfrm>
                <a:off x="2401" y="1920"/>
                <a:ext cx="432" cy="72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4" name="Arc 16"/>
              <p:cNvSpPr>
                <a:spLocks/>
              </p:cNvSpPr>
              <p:nvPr/>
            </p:nvSpPr>
            <p:spPr bwMode="auto">
              <a:xfrm>
                <a:off x="2425" y="1465"/>
                <a:ext cx="576" cy="432"/>
              </a:xfrm>
              <a:custGeom>
                <a:avLst/>
                <a:gdLst>
                  <a:gd name="G0" fmla="+- 21600 0 0"/>
                  <a:gd name="G1" fmla="+- 21600 0 0"/>
                  <a:gd name="G2" fmla="+- 21600 0 0"/>
                  <a:gd name="T0" fmla="*/ 0 w 21600"/>
                  <a:gd name="T1" fmla="*/ 21600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5"/>
                      <a:pt x="9647" y="20"/>
                      <a:pt x="21562" y="0"/>
                    </a:cubicBezTo>
                  </a:path>
                  <a:path w="21600" h="21600" stroke="0" extrusionOk="0">
                    <a:moveTo>
                      <a:pt x="0" y="21600"/>
                    </a:moveTo>
                    <a:cubicBezTo>
                      <a:pt x="0" y="9685"/>
                      <a:pt x="9647" y="20"/>
                      <a:pt x="21562" y="0"/>
                    </a:cubicBezTo>
                    <a:lnTo>
                      <a:pt x="2160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5" name="Arc 17"/>
              <p:cNvSpPr>
                <a:spLocks/>
              </p:cNvSpPr>
              <p:nvPr/>
            </p:nvSpPr>
            <p:spPr bwMode="auto">
              <a:xfrm>
                <a:off x="3024" y="1489"/>
                <a:ext cx="384"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6" name="Arc 18"/>
              <p:cNvSpPr>
                <a:spLocks/>
              </p:cNvSpPr>
              <p:nvPr/>
            </p:nvSpPr>
            <p:spPr bwMode="auto">
              <a:xfrm>
                <a:off x="2952" y="1944"/>
                <a:ext cx="480" cy="72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grpSp>
        <p:sp>
          <p:nvSpPr>
            <p:cNvPr id="12" name="Rectangle 19"/>
            <p:cNvSpPr>
              <a:spLocks noChangeArrowheads="1"/>
            </p:cNvSpPr>
            <p:nvPr/>
          </p:nvSpPr>
          <p:spPr bwMode="auto">
            <a:xfrm>
              <a:off x="2115" y="3801"/>
              <a:ext cx="726" cy="327"/>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lIns="92075" tIns="46038" rIns="92075" bIns="46038">
              <a:spAutoFit/>
            </a:bodyPr>
            <a:lstStyle/>
            <a:p>
              <a:r>
                <a:rPr lang="pt-BR" sz="2800">
                  <a:solidFill>
                    <a:srgbClr val="FF9900"/>
                  </a:solidFill>
                  <a:effectLst>
                    <a:outerShdw blurRad="38100" dist="38100" dir="2700000" algn="tl">
                      <a:srgbClr val="000000"/>
                    </a:outerShdw>
                  </a:effectLst>
                  <a:latin typeface="Arial" charset="0"/>
                </a:rPr>
                <a:t>HOJE</a:t>
              </a:r>
            </a:p>
          </p:txBody>
        </p:sp>
      </p:grpSp>
      <p:sp>
        <p:nvSpPr>
          <p:cNvPr id="19" name="Freeform 20"/>
          <p:cNvSpPr>
            <a:spLocks/>
          </p:cNvSpPr>
          <p:nvPr/>
        </p:nvSpPr>
        <p:spPr bwMode="auto">
          <a:xfrm>
            <a:off x="4000500" y="2877716"/>
            <a:ext cx="2914650" cy="2324100"/>
          </a:xfrm>
          <a:custGeom>
            <a:avLst/>
            <a:gdLst>
              <a:gd name="T0" fmla="*/ 0 w 2112"/>
              <a:gd name="T1" fmla="*/ 1488 h 1488"/>
              <a:gd name="T2" fmla="*/ 864 w 2112"/>
              <a:gd name="T3" fmla="*/ 1200 h 1488"/>
              <a:gd name="T4" fmla="*/ 1296 w 2112"/>
              <a:gd name="T5" fmla="*/ 912 h 1488"/>
              <a:gd name="T6" fmla="*/ 1728 w 2112"/>
              <a:gd name="T7" fmla="*/ 480 h 1488"/>
              <a:gd name="T8" fmla="*/ 1920 w 2112"/>
              <a:gd name="T9" fmla="*/ 240 h 1488"/>
              <a:gd name="T10" fmla="*/ 2112 w 2112"/>
              <a:gd name="T11" fmla="*/ 0 h 1488"/>
            </a:gdLst>
            <a:ahLst/>
            <a:cxnLst>
              <a:cxn ang="0">
                <a:pos x="T0" y="T1"/>
              </a:cxn>
              <a:cxn ang="0">
                <a:pos x="T2" y="T3"/>
              </a:cxn>
              <a:cxn ang="0">
                <a:pos x="T4" y="T5"/>
              </a:cxn>
              <a:cxn ang="0">
                <a:pos x="T6" y="T7"/>
              </a:cxn>
              <a:cxn ang="0">
                <a:pos x="T8" y="T9"/>
              </a:cxn>
              <a:cxn ang="0">
                <a:pos x="T10" y="T11"/>
              </a:cxn>
            </a:cxnLst>
            <a:rect l="0" t="0" r="r" b="b"/>
            <a:pathLst>
              <a:path w="2112" h="1488">
                <a:moveTo>
                  <a:pt x="0" y="1488"/>
                </a:moveTo>
                <a:cubicBezTo>
                  <a:pt x="324" y="1392"/>
                  <a:pt x="648" y="1296"/>
                  <a:pt x="864" y="1200"/>
                </a:cubicBezTo>
                <a:cubicBezTo>
                  <a:pt x="1080" y="1104"/>
                  <a:pt x="1152" y="1032"/>
                  <a:pt x="1296" y="912"/>
                </a:cubicBezTo>
                <a:cubicBezTo>
                  <a:pt x="1440" y="792"/>
                  <a:pt x="1624" y="592"/>
                  <a:pt x="1728" y="480"/>
                </a:cubicBezTo>
                <a:cubicBezTo>
                  <a:pt x="1832" y="368"/>
                  <a:pt x="1856" y="320"/>
                  <a:pt x="1920" y="240"/>
                </a:cubicBezTo>
                <a:cubicBezTo>
                  <a:pt x="1984" y="160"/>
                  <a:pt x="2080" y="40"/>
                  <a:pt x="2112" y="0"/>
                </a:cubicBezTo>
              </a:path>
            </a:pathLst>
          </a:custGeom>
          <a:noFill/>
          <a:ln w="127000" cmpd="sng">
            <a:solidFill>
              <a:srgbClr val="FF6600"/>
            </a:solidFill>
            <a:round/>
            <a:headEnd type="triangle" w="med" len="med"/>
            <a:tailEnd type="none" w="med" len="med"/>
          </a:ln>
          <a:effectLst/>
          <a:extLst>
            <a:ext uri="{909E8E84-426E-40DD-AFC4-6F175D3DCCD1}">
              <a14:hiddenFill xmlns:a14="http://schemas.microsoft.com/office/drawing/2010/main" xmlns="">
                <a:solidFill>
                  <a:srgbClr val="FF9900"/>
                </a:solidFill>
              </a14:hiddenFill>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a:lstStyle/>
          <a:p>
            <a:endParaRPr lang="pt-BR"/>
          </a:p>
        </p:txBody>
      </p:sp>
    </p:spTree>
    <p:extLst>
      <p:ext uri="{BB962C8B-B14F-4D97-AF65-F5344CB8AC3E}">
        <p14:creationId xmlns:p14="http://schemas.microsoft.com/office/powerpoint/2010/main" xmlns="" val="414038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0-#ppt_w/2"/>
                                          </p:val>
                                        </p:tav>
                                        <p:tav tm="100000">
                                          <p:val>
                                            <p:strVal val="#ppt_x"/>
                                          </p:val>
                                        </p:tav>
                                      </p:tavLst>
                                    </p:anim>
                                    <p:anim calcmode="lin" valueType="num">
                                      <p:cBhvr additive="base">
                                        <p:cTn id="20"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i="1" dirty="0"/>
              <a:t>O mau uso do tempo</a:t>
            </a:r>
            <a:endParaRPr lang="pt-BR" dirty="0"/>
          </a:p>
        </p:txBody>
      </p:sp>
      <p:sp>
        <p:nvSpPr>
          <p:cNvPr id="3" name="Espaço Reservado para Conteúdo 2"/>
          <p:cNvSpPr>
            <a:spLocks noGrp="1"/>
          </p:cNvSpPr>
          <p:nvPr>
            <p:ph idx="1"/>
          </p:nvPr>
        </p:nvSpPr>
        <p:spPr>
          <a:xfrm>
            <a:off x="457200" y="1600200"/>
            <a:ext cx="4402832" cy="4800600"/>
          </a:xfrm>
        </p:spPr>
        <p:txBody>
          <a:bodyPr/>
          <a:lstStyle/>
          <a:p>
            <a:pPr marL="114300" indent="0">
              <a:buNone/>
            </a:pPr>
            <a:r>
              <a:rPr lang="pt-BR" sz="3600" i="1" dirty="0" smtClean="0"/>
              <a:t>Como </a:t>
            </a:r>
            <a:r>
              <a:rPr lang="pt-BR" sz="3600" i="1" dirty="0"/>
              <a:t>é que os </a:t>
            </a:r>
            <a:r>
              <a:rPr lang="pt-BR" sz="3600" i="1" dirty="0" smtClean="0"/>
              <a:t>líderes </a:t>
            </a:r>
            <a:r>
              <a:rPr lang="pt-BR" sz="3600" i="1" dirty="0"/>
              <a:t>das nossas  empresas ou entidades utilizam o seu tempo</a:t>
            </a:r>
            <a:r>
              <a:rPr lang="pt-BR" sz="3600" i="1" dirty="0" smtClean="0"/>
              <a:t>?</a:t>
            </a:r>
            <a:endParaRPr lang="pt-BR" sz="3600" i="1" dirty="0"/>
          </a:p>
          <a:p>
            <a:endParaRPr lang="pt-BR" dirty="0"/>
          </a:p>
        </p:txBody>
      </p:sp>
      <p:graphicFrame>
        <p:nvGraphicFramePr>
          <p:cNvPr id="9" name="Object 2"/>
          <p:cNvGraphicFramePr>
            <a:graphicFrameLocks/>
          </p:cNvGraphicFramePr>
          <p:nvPr>
            <p:extLst>
              <p:ext uri="{D42A27DB-BD31-4B8C-83A1-F6EECF244321}">
                <p14:modId xmlns:p14="http://schemas.microsoft.com/office/powerpoint/2010/main" xmlns="" val="2605170162"/>
              </p:ext>
            </p:extLst>
          </p:nvPr>
        </p:nvGraphicFramePr>
        <p:xfrm>
          <a:off x="5508104" y="2204864"/>
          <a:ext cx="2530475" cy="2578100"/>
        </p:xfrm>
        <a:graphic>
          <a:graphicData uri="http://schemas.openxmlformats.org/presentationml/2006/ole">
            <p:oleObj spid="_x0000_s2067" name="Microsoft ClipArt Gallery" r:id="rId3" imgW="3565236" imgH="3663142" progId="">
              <p:embed/>
            </p:oleObj>
          </a:graphicData>
        </a:graphic>
      </p:graphicFrame>
    </p:spTree>
    <p:extLst>
      <p:ext uri="{BB962C8B-B14F-4D97-AF65-F5344CB8AC3E}">
        <p14:creationId xmlns:p14="http://schemas.microsoft.com/office/powerpoint/2010/main" xmlns="" val="617050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4867225" y="5805488"/>
            <a:ext cx="330517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2000" i="1" dirty="0"/>
              <a:t>(“</a:t>
            </a:r>
            <a:r>
              <a:rPr lang="pt-BR" sz="2000" i="1" dirty="0" err="1"/>
              <a:t>Competing</a:t>
            </a:r>
            <a:r>
              <a:rPr lang="pt-BR" sz="2000" i="1" dirty="0"/>
              <a:t> for </a:t>
            </a:r>
            <a:r>
              <a:rPr lang="pt-BR" sz="2000" i="1" dirty="0" err="1"/>
              <a:t>the</a:t>
            </a:r>
            <a:r>
              <a:rPr lang="pt-BR" sz="2000" i="1" dirty="0"/>
              <a:t> Future”)</a:t>
            </a:r>
            <a:endParaRPr lang="pt-BR" dirty="0"/>
          </a:p>
        </p:txBody>
      </p:sp>
      <p:sp>
        <p:nvSpPr>
          <p:cNvPr id="46082" name="Rectangle 2"/>
          <p:cNvSpPr>
            <a:spLocks noChangeArrowheads="1"/>
          </p:cNvSpPr>
          <p:nvPr/>
        </p:nvSpPr>
        <p:spPr bwMode="auto">
          <a:xfrm>
            <a:off x="990600" y="1905000"/>
            <a:ext cx="7620000" cy="1454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60 % de tempo olhando para dentro</a:t>
            </a:r>
            <a:endParaRPr lang="pt-BR" dirty="0">
              <a:effectLst>
                <a:outerShdw blurRad="38100" dist="38100" dir="2700000" algn="tl">
                  <a:srgbClr val="000000"/>
                </a:outerShdw>
              </a:effectLst>
            </a:endParaRPr>
          </a:p>
          <a:p>
            <a:pPr marL="342900" indent="-342900">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40</a:t>
            </a:r>
            <a:r>
              <a:rPr lang="pt-BR" dirty="0">
                <a:effectLst>
                  <a:outerShdw blurRad="38100" dist="38100" dir="2700000" algn="tl">
                    <a:srgbClr val="000000"/>
                  </a:outerShdw>
                </a:effectLst>
              </a:rPr>
              <a:t> </a:t>
            </a:r>
            <a:r>
              <a:rPr lang="pt-BR" sz="3200" i="1" dirty="0">
                <a:effectLst>
                  <a:outerShdw blurRad="38100" dist="38100" dir="2700000" algn="tl">
                    <a:srgbClr val="000000"/>
                  </a:outerShdw>
                </a:effectLst>
              </a:rPr>
              <a:t>% de tempo olhando </a:t>
            </a:r>
            <a:r>
              <a:rPr lang="pt-BR" sz="3200" i="1" u="sng" dirty="0">
                <a:solidFill>
                  <a:schemeClr val="tx2"/>
                </a:solidFill>
                <a:effectLst>
                  <a:outerShdw blurRad="38100" dist="38100" dir="2700000" algn="tl">
                    <a:srgbClr val="000000"/>
                  </a:outerShdw>
                </a:effectLst>
              </a:rPr>
              <a:t>para fora </a:t>
            </a:r>
            <a:endParaRPr lang="pt-BR" dirty="0">
              <a:effectLst>
                <a:outerShdw blurRad="38100" dist="38100" dir="2700000" algn="tl">
                  <a:srgbClr val="000000"/>
                </a:outerShdw>
              </a:effectLst>
            </a:endParaRPr>
          </a:p>
          <a:p>
            <a:pPr marL="342900" indent="-342900">
              <a:spcBef>
                <a:spcPct val="20000"/>
              </a:spcBef>
            </a:pPr>
            <a:endParaRPr lang="pt-BR" dirty="0">
              <a:effectLst>
                <a:outerShdw blurRad="38100" dist="38100" dir="2700000" algn="tl">
                  <a:srgbClr val="000000"/>
                </a:outerShdw>
              </a:effectLst>
              <a:latin typeface="Arial" charset="0"/>
            </a:endParaRPr>
          </a:p>
        </p:txBody>
      </p:sp>
      <p:sp>
        <p:nvSpPr>
          <p:cNvPr id="46092" name="Rectangle 12"/>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a:t>A ‘regra 40-30-20’ </a:t>
            </a:r>
            <a:r>
              <a:rPr lang="pt-BR" sz="3200" i="1" dirty="0"/>
              <a:t>(1)</a:t>
            </a:r>
            <a:endParaRPr lang="pt-BR" sz="3200" dirty="0"/>
          </a:p>
        </p:txBody>
      </p:sp>
      <p:grpSp>
        <p:nvGrpSpPr>
          <p:cNvPr id="46100" name="Group 20"/>
          <p:cNvGrpSpPr>
            <a:grpSpLocks/>
          </p:cNvGrpSpPr>
          <p:nvPr/>
        </p:nvGrpSpPr>
        <p:grpSpPr bwMode="auto">
          <a:xfrm>
            <a:off x="1676400" y="3048000"/>
            <a:ext cx="3352800" cy="3154363"/>
            <a:chOff x="1056" y="1920"/>
            <a:chExt cx="2112" cy="1987"/>
          </a:xfrm>
        </p:grpSpPr>
        <p:grpSp>
          <p:nvGrpSpPr>
            <p:cNvPr id="46093" name="Group 13"/>
            <p:cNvGrpSpPr>
              <a:grpSpLocks/>
            </p:cNvGrpSpPr>
            <p:nvPr/>
          </p:nvGrpSpPr>
          <p:grpSpPr bwMode="auto">
            <a:xfrm>
              <a:off x="1056" y="1920"/>
              <a:ext cx="2112" cy="1987"/>
              <a:chOff x="4298" y="5036"/>
              <a:chExt cx="3544" cy="3609"/>
            </a:xfrm>
          </p:grpSpPr>
          <p:graphicFrame>
            <p:nvGraphicFramePr>
              <p:cNvPr id="46094" name="Object 14"/>
              <p:cNvGraphicFramePr>
                <a:graphicFrameLocks/>
              </p:cNvGraphicFramePr>
              <p:nvPr/>
            </p:nvGraphicFramePr>
            <p:xfrm>
              <a:off x="4298" y="6036"/>
              <a:ext cx="3544" cy="2609"/>
            </p:xfrm>
            <a:graphic>
              <a:graphicData uri="http://schemas.openxmlformats.org/presentationml/2006/ole">
                <p:oleObj spid="_x0000_s3091" name="Gráfico" r:id="rId3" imgW="2241000" imgH="1649520" progId="MSGraph.Chart.8">
                  <p:embed/>
                </p:oleObj>
              </a:graphicData>
            </a:graphic>
          </p:graphicFrame>
          <p:sp>
            <p:nvSpPr>
              <p:cNvPr id="46095" name="AutoShape 15"/>
              <p:cNvSpPr>
                <a:spLocks noChangeArrowheads="1"/>
              </p:cNvSpPr>
              <p:nvPr/>
            </p:nvSpPr>
            <p:spPr bwMode="auto">
              <a:xfrm rot="-9402386">
                <a:off x="6504" y="5036"/>
                <a:ext cx="573" cy="1502"/>
              </a:xfrm>
              <a:prstGeom prst="upArrow">
                <a:avLst>
                  <a:gd name="adj1" fmla="val 50000"/>
                  <a:gd name="adj2" fmla="val 65532"/>
                </a:avLst>
              </a:prstGeom>
              <a:solidFill>
                <a:srgbClr val="FFFFFF"/>
              </a:solidFill>
              <a:ln w="9525">
                <a:solidFill>
                  <a:srgbClr val="000000"/>
                </a:solidFill>
                <a:miter lim="800000"/>
                <a:headEnd/>
                <a:tailEnd/>
              </a:ln>
            </p:spPr>
            <p:txBody>
              <a:bodyPr/>
              <a:lstStyle/>
              <a:p>
                <a:endParaRPr lang="pt-BR"/>
              </a:p>
            </p:txBody>
          </p:sp>
          <p:sp>
            <p:nvSpPr>
              <p:cNvPr id="46096" name="Text Box 16"/>
              <p:cNvSpPr txBox="1">
                <a:spLocks noChangeArrowheads="1"/>
              </p:cNvSpPr>
              <p:nvPr/>
            </p:nvSpPr>
            <p:spPr bwMode="auto">
              <a:xfrm>
                <a:off x="5966" y="6657"/>
                <a:ext cx="617" cy="373"/>
              </a:xfrm>
              <a:prstGeom prst="rect">
                <a:avLst/>
              </a:prstGeom>
              <a:solidFill>
                <a:srgbClr val="FFFFFF"/>
              </a:solidFill>
              <a:ln w="9525">
                <a:solidFill>
                  <a:srgbClr val="000000"/>
                </a:solidFill>
                <a:miter lim="800000"/>
                <a:headEnd/>
                <a:tailEnd/>
              </a:ln>
            </p:spPr>
            <p:txBody>
              <a:bodyPr/>
              <a:lstStyle/>
              <a:p>
                <a:pPr algn="ctr"/>
                <a:r>
                  <a:rPr lang="pt-BR" sz="1200"/>
                  <a:t>40%</a:t>
                </a:r>
                <a:endParaRPr lang="pt-BR" sz="1600"/>
              </a:p>
            </p:txBody>
          </p:sp>
          <p:sp>
            <p:nvSpPr>
              <p:cNvPr id="46097" name="Text Box 17"/>
              <p:cNvSpPr txBox="1">
                <a:spLocks noChangeArrowheads="1"/>
              </p:cNvSpPr>
              <p:nvPr/>
            </p:nvSpPr>
            <p:spPr bwMode="auto">
              <a:xfrm>
                <a:off x="5472" y="7403"/>
                <a:ext cx="803" cy="372"/>
              </a:xfrm>
              <a:prstGeom prst="rect">
                <a:avLst/>
              </a:prstGeom>
              <a:solidFill>
                <a:srgbClr val="FFFFFF"/>
              </a:solidFill>
              <a:ln w="9525">
                <a:solidFill>
                  <a:srgbClr val="000000"/>
                </a:solidFill>
                <a:miter lim="800000"/>
                <a:headEnd/>
                <a:tailEnd/>
              </a:ln>
            </p:spPr>
            <p:txBody>
              <a:bodyPr/>
              <a:lstStyle/>
              <a:p>
                <a:pPr algn="ctr"/>
                <a:r>
                  <a:rPr lang="pt-BR" sz="1200"/>
                  <a:t>60%</a:t>
                </a:r>
                <a:endParaRPr lang="pt-BR" sz="1600"/>
              </a:p>
            </p:txBody>
          </p:sp>
        </p:grpSp>
        <p:sp>
          <p:nvSpPr>
            <p:cNvPr id="46098" name="Text Box 18"/>
            <p:cNvSpPr txBox="1">
              <a:spLocks noChangeArrowheads="1"/>
            </p:cNvSpPr>
            <p:nvPr/>
          </p:nvSpPr>
          <p:spPr bwMode="auto">
            <a:xfrm>
              <a:off x="1699" y="3201"/>
              <a:ext cx="67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pt-BR">
                  <a:solidFill>
                    <a:schemeClr val="bg2"/>
                  </a:solidFill>
                </a:rPr>
                <a:t>60%</a:t>
              </a:r>
            </a:p>
          </p:txBody>
        </p:sp>
        <p:sp>
          <p:nvSpPr>
            <p:cNvPr id="46099" name="Text Box 19"/>
            <p:cNvSpPr txBox="1">
              <a:spLocks noChangeArrowheads="1"/>
            </p:cNvSpPr>
            <p:nvPr/>
          </p:nvSpPr>
          <p:spPr bwMode="auto">
            <a:xfrm>
              <a:off x="1909" y="2758"/>
              <a:ext cx="67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pt-BR">
                  <a:solidFill>
                    <a:schemeClr val="bg2"/>
                  </a:solidFill>
                </a:rPr>
                <a:t>40%</a:t>
              </a:r>
            </a:p>
          </p:txBody>
        </p:sp>
      </p:grpSp>
    </p:spTree>
    <p:extLst>
      <p:ext uri="{BB962C8B-B14F-4D97-AF65-F5344CB8AC3E}">
        <p14:creationId xmlns:p14="http://schemas.microsoft.com/office/powerpoint/2010/main" xmlns="" val="126568581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92"/>
                                        </p:tgtEl>
                                        <p:attrNameLst>
                                          <p:attrName>style.visibility</p:attrName>
                                        </p:attrNameLst>
                                      </p:cBhvr>
                                      <p:to>
                                        <p:strVal val="visible"/>
                                      </p:to>
                                    </p:set>
                                    <p:anim calcmode="lin" valueType="num">
                                      <p:cBhvr additive="base">
                                        <p:cTn id="7" dur="500" fill="hold"/>
                                        <p:tgtEl>
                                          <p:spTgt spid="46092"/>
                                        </p:tgtEl>
                                        <p:attrNameLst>
                                          <p:attrName>ppt_x</p:attrName>
                                        </p:attrNameLst>
                                      </p:cBhvr>
                                      <p:tavLst>
                                        <p:tav tm="0">
                                          <p:val>
                                            <p:strVal val="0-#ppt_w/2"/>
                                          </p:val>
                                        </p:tav>
                                        <p:tav tm="100000">
                                          <p:val>
                                            <p:strVal val="#ppt_x"/>
                                          </p:val>
                                        </p:tav>
                                      </p:tavLst>
                                    </p:anim>
                                    <p:anim calcmode="lin" valueType="num">
                                      <p:cBhvr additive="base">
                                        <p:cTn id="8" dur="500" fill="hold"/>
                                        <p:tgtEl>
                                          <p:spTgt spid="460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2">
                                            <p:txEl>
                                              <p:pRg st="0" end="0"/>
                                            </p:txEl>
                                          </p:spTgt>
                                        </p:tgtEl>
                                        <p:attrNameLst>
                                          <p:attrName>style.visibility</p:attrName>
                                        </p:attrNameLst>
                                      </p:cBhvr>
                                      <p:to>
                                        <p:strVal val="visible"/>
                                      </p:to>
                                    </p:set>
                                    <p:anim calcmode="lin" valueType="num">
                                      <p:cBhvr additive="base">
                                        <p:cTn id="13" dur="500" fill="hold"/>
                                        <p:tgtEl>
                                          <p:spTgt spid="4608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082">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082">
                                            <p:txEl>
                                              <p:pRg st="0" end="0"/>
                                            </p:txEl>
                                          </p:spTgt>
                                        </p:tgtEl>
                                        <p:attrNameLst>
                                          <p:attrName>ppt_c</p:attrName>
                                        </p:attrNameLst>
                                      </p:cBhvr>
                                      <p:to>
                                        <a:srgbClr val="DDDDDD"/>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082">
                                            <p:txEl>
                                              <p:pRg st="1" end="1"/>
                                            </p:txEl>
                                          </p:spTgt>
                                        </p:tgtEl>
                                        <p:attrNameLst>
                                          <p:attrName>style.visibility</p:attrName>
                                        </p:attrNameLst>
                                      </p:cBhvr>
                                      <p:to>
                                        <p:strVal val="visible"/>
                                      </p:to>
                                    </p:set>
                                    <p:anim calcmode="lin" valueType="num">
                                      <p:cBhvr additive="base">
                                        <p:cTn id="19" dur="500" fill="hold"/>
                                        <p:tgtEl>
                                          <p:spTgt spid="4608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082">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6082">
                                            <p:txEl>
                                              <p:pRg st="1" end="1"/>
                                            </p:txEl>
                                          </p:spTgt>
                                        </p:tgtEl>
                                        <p:attrNameLst>
                                          <p:attrName>ppt_c</p:attrName>
                                        </p:attrNameLst>
                                      </p:cBhvr>
                                      <p:to>
                                        <a:srgbClr val="DDDDDD"/>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6100"/>
                                        </p:tgtEl>
                                        <p:attrNameLst>
                                          <p:attrName>style.visibility</p:attrName>
                                        </p:attrNameLst>
                                      </p:cBhvr>
                                      <p:to>
                                        <p:strVal val="visible"/>
                                      </p:to>
                                    </p:set>
                                    <p:anim calcmode="lin" valueType="num">
                                      <p:cBhvr additive="base">
                                        <p:cTn id="25" dur="500" fill="hold"/>
                                        <p:tgtEl>
                                          <p:spTgt spid="46100"/>
                                        </p:tgtEl>
                                        <p:attrNameLst>
                                          <p:attrName>ppt_x</p:attrName>
                                        </p:attrNameLst>
                                      </p:cBhvr>
                                      <p:tavLst>
                                        <p:tav tm="0">
                                          <p:val>
                                            <p:strVal val="0-#ppt_w/2"/>
                                          </p:val>
                                        </p:tav>
                                        <p:tav tm="100000">
                                          <p:val>
                                            <p:strVal val="#ppt_x"/>
                                          </p:val>
                                        </p:tav>
                                      </p:tavLst>
                                    </p:anim>
                                    <p:anim calcmode="lin" valueType="num">
                                      <p:cBhvr additive="base">
                                        <p:cTn id="26" dur="500" fill="hold"/>
                                        <p:tgtEl>
                                          <p:spTgt spid="4610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083"/>
                                        </p:tgtEl>
                                        <p:attrNameLst>
                                          <p:attrName>style.visibility</p:attrName>
                                        </p:attrNameLst>
                                      </p:cBhvr>
                                      <p:to>
                                        <p:strVal val="visible"/>
                                      </p:to>
                                    </p:set>
                                    <p:anim calcmode="lin" valueType="num">
                                      <p:cBhvr additive="base">
                                        <p:cTn id="31" dur="500" fill="hold"/>
                                        <p:tgtEl>
                                          <p:spTgt spid="46083"/>
                                        </p:tgtEl>
                                        <p:attrNameLst>
                                          <p:attrName>ppt_x</p:attrName>
                                        </p:attrNameLst>
                                      </p:cBhvr>
                                      <p:tavLst>
                                        <p:tav tm="0">
                                          <p:val>
                                            <p:strVal val="0-#ppt_w/2"/>
                                          </p:val>
                                        </p:tav>
                                        <p:tav tm="100000">
                                          <p:val>
                                            <p:strVal val="#ppt_x"/>
                                          </p:val>
                                        </p:tav>
                                      </p:tavLst>
                                    </p:anim>
                                    <p:anim calcmode="lin" valueType="num">
                                      <p:cBhvr additive="base">
                                        <p:cTn id="32"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2" grpId="0" build="p" autoUpdateAnimBg="0"/>
      <p:bldP spid="4609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838200" y="1752600"/>
            <a:ext cx="7046168"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spcBef>
                <a:spcPct val="20000"/>
              </a:spcBef>
              <a:buFont typeface="Wingdings" pitchFamily="2" charset="2"/>
              <a:buNone/>
            </a:pPr>
            <a:r>
              <a:rPr lang="pt-BR" sz="3200" dirty="0">
                <a:effectLst>
                  <a:outerShdw blurRad="38100" dist="38100" dir="2700000" algn="tl">
                    <a:srgbClr val="000000"/>
                  </a:outerShdw>
                </a:effectLst>
              </a:rPr>
              <a:t>Dos 40% olhando para fora ...</a:t>
            </a:r>
          </a:p>
          <a:p>
            <a:pPr marL="342900" indent="-342900">
              <a:spcBef>
                <a:spcPct val="20000"/>
              </a:spcBef>
            </a:pPr>
            <a:endParaRPr lang="pt-BR" sz="1000" dirty="0">
              <a:effectLst>
                <a:outerShdw blurRad="38100" dist="38100" dir="2700000" algn="tl">
                  <a:srgbClr val="000000"/>
                </a:outerShdw>
              </a:effectLst>
            </a:endParaRPr>
          </a:p>
          <a:p>
            <a:pPr marL="342900" indent="-342900">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70 % olhando para o “</a:t>
            </a:r>
            <a:r>
              <a:rPr lang="pt-BR" sz="3200" dirty="0">
                <a:solidFill>
                  <a:schemeClr val="tx2"/>
                </a:solidFill>
                <a:effectLst>
                  <a:outerShdw blurRad="38100" dist="38100" dir="2700000" algn="tl">
                    <a:srgbClr val="000000"/>
                  </a:outerShdw>
                </a:effectLst>
              </a:rPr>
              <a:t>aqui e agora</a:t>
            </a:r>
            <a:r>
              <a:rPr lang="pt-BR" sz="3200" dirty="0">
                <a:effectLst>
                  <a:outerShdw blurRad="38100" dist="38100" dir="2700000" algn="tl">
                    <a:srgbClr val="000000"/>
                  </a:outerShdw>
                </a:effectLst>
              </a:rPr>
              <a:t>”</a:t>
            </a:r>
          </a:p>
          <a:p>
            <a:pPr marL="342900" indent="-342900">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30 % olhando para o </a:t>
            </a:r>
            <a:r>
              <a:rPr lang="pt-BR" sz="3200" i="1" u="sng" dirty="0">
                <a:solidFill>
                  <a:schemeClr val="tx2"/>
                </a:solidFill>
                <a:effectLst>
                  <a:outerShdw blurRad="38100" dist="38100" dir="2700000" algn="tl">
                    <a:srgbClr val="000000"/>
                  </a:outerShdw>
                </a:effectLst>
              </a:rPr>
              <a:t>futuro</a:t>
            </a:r>
            <a:r>
              <a:rPr lang="pt-BR" sz="3200" dirty="0">
                <a:solidFill>
                  <a:schemeClr val="accent1"/>
                </a:solidFill>
                <a:effectLst>
                  <a:outerShdw blurRad="38100" dist="38100" dir="2700000" algn="tl">
                    <a:srgbClr val="000000"/>
                  </a:outerShdw>
                </a:effectLst>
              </a:rPr>
              <a:t> </a:t>
            </a:r>
            <a:r>
              <a:rPr lang="pt-BR" sz="3200" dirty="0" smtClean="0">
                <a:solidFill>
                  <a:schemeClr val="accent1"/>
                </a:solidFill>
                <a:effectLst>
                  <a:outerShdw blurRad="38100" dist="38100" dir="2700000" algn="tl">
                    <a:srgbClr val="000000"/>
                  </a:outerShdw>
                </a:effectLst>
              </a:rPr>
              <a:t/>
            </a:r>
            <a:br>
              <a:rPr lang="pt-BR" sz="3200" dirty="0" smtClean="0">
                <a:solidFill>
                  <a:schemeClr val="accent1"/>
                </a:solidFill>
                <a:effectLst>
                  <a:outerShdw blurRad="38100" dist="38100" dir="2700000" algn="tl">
                    <a:srgbClr val="000000"/>
                  </a:outerShdw>
                </a:effectLst>
              </a:rPr>
            </a:br>
            <a:r>
              <a:rPr lang="pt-BR" sz="3200" dirty="0" smtClean="0">
                <a:effectLst>
                  <a:outerShdw blurRad="38100" dist="38100" dir="2700000" algn="tl">
                    <a:srgbClr val="000000"/>
                  </a:outerShdw>
                </a:effectLst>
              </a:rPr>
              <a:t>(</a:t>
            </a:r>
            <a:r>
              <a:rPr lang="pt-BR" dirty="0">
                <a:effectLst>
                  <a:outerShdw blurRad="38100" dist="38100" dir="2700000" algn="tl">
                    <a:srgbClr val="000000"/>
                  </a:outerShdw>
                </a:effectLst>
              </a:rPr>
              <a:t>3 anos ou +</a:t>
            </a:r>
            <a:r>
              <a:rPr lang="pt-BR" sz="3200" dirty="0">
                <a:effectLst>
                  <a:outerShdw blurRad="38100" dist="38100" dir="2700000" algn="tl">
                    <a:srgbClr val="000000"/>
                  </a:outerShdw>
                </a:effectLst>
              </a:rPr>
              <a:t>)</a:t>
            </a:r>
          </a:p>
        </p:txBody>
      </p:sp>
      <p:sp>
        <p:nvSpPr>
          <p:cNvPr id="47114" name="Rectangle 10"/>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a:t>A ‘regra 40-30-20’ </a:t>
            </a:r>
            <a:r>
              <a:rPr lang="pt-BR" sz="3200" i="1" dirty="0"/>
              <a:t>(2)</a:t>
            </a:r>
            <a:endParaRPr lang="pt-BR" sz="3200" dirty="0"/>
          </a:p>
        </p:txBody>
      </p:sp>
      <p:grpSp>
        <p:nvGrpSpPr>
          <p:cNvPr id="47124" name="Group 20"/>
          <p:cNvGrpSpPr>
            <a:grpSpLocks/>
          </p:cNvGrpSpPr>
          <p:nvPr/>
        </p:nvGrpSpPr>
        <p:grpSpPr bwMode="auto">
          <a:xfrm>
            <a:off x="3124200" y="3592513"/>
            <a:ext cx="4038600" cy="3265487"/>
            <a:chOff x="1968" y="2263"/>
            <a:chExt cx="2544" cy="2057"/>
          </a:xfrm>
        </p:grpSpPr>
        <p:grpSp>
          <p:nvGrpSpPr>
            <p:cNvPr id="47120" name="Group 16"/>
            <p:cNvGrpSpPr>
              <a:grpSpLocks/>
            </p:cNvGrpSpPr>
            <p:nvPr/>
          </p:nvGrpSpPr>
          <p:grpSpPr bwMode="auto">
            <a:xfrm>
              <a:off x="1968" y="2263"/>
              <a:ext cx="2544" cy="2057"/>
              <a:chOff x="1920" y="2440"/>
              <a:chExt cx="1792" cy="1595"/>
            </a:xfrm>
          </p:grpSpPr>
          <p:graphicFrame>
            <p:nvGraphicFramePr>
              <p:cNvPr id="47116" name="Object 12"/>
              <p:cNvGraphicFramePr>
                <a:graphicFrameLocks/>
              </p:cNvGraphicFramePr>
              <p:nvPr/>
            </p:nvGraphicFramePr>
            <p:xfrm>
              <a:off x="1920" y="2640"/>
              <a:ext cx="1792" cy="1395"/>
            </p:xfrm>
            <a:graphic>
              <a:graphicData uri="http://schemas.openxmlformats.org/presentationml/2006/ole">
                <p:oleObj spid="_x0000_s4115" name="Gráfico" r:id="rId3" imgW="2848680" imgH="2199240" progId="MSGraph.Chart.8">
                  <p:embed/>
                </p:oleObj>
              </a:graphicData>
            </a:graphic>
          </p:graphicFrame>
          <p:sp>
            <p:nvSpPr>
              <p:cNvPr id="47117" name="AutoShape 13"/>
              <p:cNvSpPr>
                <a:spLocks noChangeArrowheads="1"/>
              </p:cNvSpPr>
              <p:nvPr/>
            </p:nvSpPr>
            <p:spPr bwMode="auto">
              <a:xfrm rot="-8871764">
                <a:off x="3090" y="2440"/>
                <a:ext cx="209" cy="503"/>
              </a:xfrm>
              <a:prstGeom prst="upArrow">
                <a:avLst>
                  <a:gd name="adj1" fmla="val 50000"/>
                  <a:gd name="adj2" fmla="val 60167"/>
                </a:avLst>
              </a:prstGeom>
              <a:solidFill>
                <a:srgbClr val="FFFFFF"/>
              </a:solidFill>
              <a:ln w="9525">
                <a:solidFill>
                  <a:srgbClr val="000000"/>
                </a:solidFill>
                <a:miter lim="800000"/>
                <a:headEnd/>
                <a:tailEnd/>
              </a:ln>
            </p:spPr>
            <p:txBody>
              <a:bodyPr/>
              <a:lstStyle/>
              <a:p>
                <a:endParaRPr lang="pt-BR"/>
              </a:p>
            </p:txBody>
          </p:sp>
          <p:sp>
            <p:nvSpPr>
              <p:cNvPr id="47118" name="Text Box 14"/>
              <p:cNvSpPr txBox="1">
                <a:spLocks noChangeArrowheads="1"/>
              </p:cNvSpPr>
              <p:nvPr/>
            </p:nvSpPr>
            <p:spPr bwMode="auto">
              <a:xfrm>
                <a:off x="2490" y="3422"/>
                <a:ext cx="411" cy="180"/>
              </a:xfrm>
              <a:prstGeom prst="rect">
                <a:avLst/>
              </a:prstGeom>
              <a:solidFill>
                <a:srgbClr val="FFFFFF"/>
              </a:solidFill>
              <a:ln w="9525">
                <a:solidFill>
                  <a:srgbClr val="000000"/>
                </a:solidFill>
                <a:miter lim="800000"/>
                <a:headEnd/>
                <a:tailEnd/>
              </a:ln>
            </p:spPr>
            <p:txBody>
              <a:bodyPr/>
              <a:lstStyle/>
              <a:p>
                <a:pPr algn="ctr"/>
                <a:r>
                  <a:rPr lang="pt-BR" sz="1400"/>
                  <a:t>70%</a:t>
                </a:r>
              </a:p>
            </p:txBody>
          </p:sp>
          <p:sp>
            <p:nvSpPr>
              <p:cNvPr id="47119" name="Text Box 15"/>
              <p:cNvSpPr txBox="1">
                <a:spLocks noChangeArrowheads="1"/>
              </p:cNvSpPr>
              <p:nvPr/>
            </p:nvSpPr>
            <p:spPr bwMode="auto">
              <a:xfrm>
                <a:off x="2838" y="3001"/>
                <a:ext cx="342" cy="181"/>
              </a:xfrm>
              <a:prstGeom prst="rect">
                <a:avLst/>
              </a:prstGeom>
              <a:solidFill>
                <a:srgbClr val="FFFFFF"/>
              </a:solidFill>
              <a:ln w="9525">
                <a:solidFill>
                  <a:srgbClr val="000000"/>
                </a:solidFill>
                <a:miter lim="800000"/>
                <a:headEnd/>
                <a:tailEnd/>
              </a:ln>
            </p:spPr>
            <p:txBody>
              <a:bodyPr/>
              <a:lstStyle/>
              <a:p>
                <a:r>
                  <a:rPr lang="pt-BR" sz="1200"/>
                  <a:t>30%</a:t>
                </a:r>
              </a:p>
            </p:txBody>
          </p:sp>
        </p:grpSp>
        <p:grpSp>
          <p:nvGrpSpPr>
            <p:cNvPr id="47123" name="Group 19"/>
            <p:cNvGrpSpPr>
              <a:grpSpLocks/>
            </p:cNvGrpSpPr>
            <p:nvPr/>
          </p:nvGrpSpPr>
          <p:grpSpPr bwMode="auto">
            <a:xfrm>
              <a:off x="2832" y="2976"/>
              <a:ext cx="1152" cy="816"/>
              <a:chOff x="2832" y="2976"/>
              <a:chExt cx="1152" cy="816"/>
            </a:xfrm>
          </p:grpSpPr>
          <p:sp>
            <p:nvSpPr>
              <p:cNvPr id="47121" name="Text Box 17"/>
              <p:cNvSpPr txBox="1">
                <a:spLocks noChangeArrowheads="1"/>
              </p:cNvSpPr>
              <p:nvPr/>
            </p:nvSpPr>
            <p:spPr bwMode="auto">
              <a:xfrm>
                <a:off x="2832" y="3504"/>
                <a:ext cx="72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a:solidFill>
                      <a:schemeClr val="bg2"/>
                    </a:solidFill>
                  </a:rPr>
                  <a:t>70%</a:t>
                </a:r>
              </a:p>
            </p:txBody>
          </p:sp>
          <p:sp>
            <p:nvSpPr>
              <p:cNvPr id="47122" name="Text Box 18"/>
              <p:cNvSpPr txBox="1">
                <a:spLocks noChangeArrowheads="1"/>
              </p:cNvSpPr>
              <p:nvPr/>
            </p:nvSpPr>
            <p:spPr bwMode="auto">
              <a:xfrm>
                <a:off x="3264" y="2976"/>
                <a:ext cx="720"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a:solidFill>
                      <a:schemeClr val="bg2"/>
                    </a:solidFill>
                  </a:rPr>
                  <a:t>30%</a:t>
                </a:r>
              </a:p>
            </p:txBody>
          </p:sp>
        </p:grpSp>
      </p:grpSp>
    </p:spTree>
    <p:extLst>
      <p:ext uri="{BB962C8B-B14F-4D97-AF65-F5344CB8AC3E}">
        <p14:creationId xmlns:p14="http://schemas.microsoft.com/office/powerpoint/2010/main" xmlns="" val="206178570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14"/>
                                        </p:tgtEl>
                                        <p:attrNameLst>
                                          <p:attrName>style.visibility</p:attrName>
                                        </p:attrNameLst>
                                      </p:cBhvr>
                                      <p:to>
                                        <p:strVal val="visible"/>
                                      </p:to>
                                    </p:set>
                                    <p:anim calcmode="lin" valueType="num">
                                      <p:cBhvr additive="base">
                                        <p:cTn id="7" dur="500" fill="hold"/>
                                        <p:tgtEl>
                                          <p:spTgt spid="47114"/>
                                        </p:tgtEl>
                                        <p:attrNameLst>
                                          <p:attrName>ppt_x</p:attrName>
                                        </p:attrNameLst>
                                      </p:cBhvr>
                                      <p:tavLst>
                                        <p:tav tm="0">
                                          <p:val>
                                            <p:strVal val="0-#ppt_w/2"/>
                                          </p:val>
                                        </p:tav>
                                        <p:tav tm="100000">
                                          <p:val>
                                            <p:strVal val="#ppt_x"/>
                                          </p:val>
                                        </p:tav>
                                      </p:tavLst>
                                    </p:anim>
                                    <p:anim calcmode="lin" valueType="num">
                                      <p:cBhvr additive="base">
                                        <p:cTn id="8" dur="500" fill="hold"/>
                                        <p:tgtEl>
                                          <p:spTgt spid="471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6">
                                            <p:txEl>
                                              <p:pRg st="0" end="0"/>
                                            </p:txEl>
                                          </p:spTgt>
                                        </p:tgtEl>
                                        <p:attrNameLst>
                                          <p:attrName>style.visibility</p:attrName>
                                        </p:attrNameLst>
                                      </p:cBhvr>
                                      <p:to>
                                        <p:strVal val="visible"/>
                                      </p:to>
                                    </p:set>
                                    <p:anim calcmode="lin" valueType="num">
                                      <p:cBhvr additive="base">
                                        <p:cTn id="13" dur="500" fill="hold"/>
                                        <p:tgtEl>
                                          <p:spTgt spid="4710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6">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6">
                                            <p:txEl>
                                              <p:pRg st="0" end="0"/>
                                            </p:txEl>
                                          </p:spTgt>
                                        </p:tgtEl>
                                        <p:attrNameLst>
                                          <p:attrName>ppt_c</p:attrName>
                                        </p:attrNameLst>
                                      </p:cBhvr>
                                      <p:to>
                                        <a:srgbClr val="DDDDDD"/>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6">
                                            <p:txEl>
                                              <p:pRg st="2" end="2"/>
                                            </p:txEl>
                                          </p:spTgt>
                                        </p:tgtEl>
                                        <p:attrNameLst>
                                          <p:attrName>style.visibility</p:attrName>
                                        </p:attrNameLst>
                                      </p:cBhvr>
                                      <p:to>
                                        <p:strVal val="visible"/>
                                      </p:to>
                                    </p:set>
                                    <p:anim calcmode="lin" valueType="num">
                                      <p:cBhvr additive="base">
                                        <p:cTn id="19" dur="500" fill="hold"/>
                                        <p:tgtEl>
                                          <p:spTgt spid="4710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6">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6">
                                            <p:txEl>
                                              <p:pRg st="2" end="2"/>
                                            </p:txEl>
                                          </p:spTgt>
                                        </p:tgtEl>
                                        <p:attrNameLst>
                                          <p:attrName>ppt_c</p:attrName>
                                        </p:attrNameLst>
                                      </p:cBhvr>
                                      <p:to>
                                        <a:srgbClr val="DDDDDD"/>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6">
                                            <p:txEl>
                                              <p:pRg st="3" end="3"/>
                                            </p:txEl>
                                          </p:spTgt>
                                        </p:tgtEl>
                                        <p:attrNameLst>
                                          <p:attrName>style.visibility</p:attrName>
                                        </p:attrNameLst>
                                      </p:cBhvr>
                                      <p:to>
                                        <p:strVal val="visible"/>
                                      </p:to>
                                    </p:set>
                                    <p:anim calcmode="lin" valueType="num">
                                      <p:cBhvr additive="base">
                                        <p:cTn id="25" dur="500" fill="hold"/>
                                        <p:tgtEl>
                                          <p:spTgt spid="4710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6">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7106">
                                            <p:txEl>
                                              <p:pRg st="3" end="3"/>
                                            </p:txEl>
                                          </p:spTgt>
                                        </p:tgtEl>
                                        <p:attrNameLst>
                                          <p:attrName>ppt_c</p:attrName>
                                        </p:attrNameLst>
                                      </p:cBhvr>
                                      <p:to>
                                        <a:srgbClr val="DDDDDD"/>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7124"/>
                                        </p:tgtEl>
                                        <p:attrNameLst>
                                          <p:attrName>style.visibility</p:attrName>
                                        </p:attrNameLst>
                                      </p:cBhvr>
                                      <p:to>
                                        <p:strVal val="visible"/>
                                      </p:to>
                                    </p:set>
                                    <p:anim calcmode="lin" valueType="num">
                                      <p:cBhvr additive="base">
                                        <p:cTn id="31" dur="500" fill="hold"/>
                                        <p:tgtEl>
                                          <p:spTgt spid="47124"/>
                                        </p:tgtEl>
                                        <p:attrNameLst>
                                          <p:attrName>ppt_x</p:attrName>
                                        </p:attrNameLst>
                                      </p:cBhvr>
                                      <p:tavLst>
                                        <p:tav tm="0">
                                          <p:val>
                                            <p:strVal val="0-#ppt_w/2"/>
                                          </p:val>
                                        </p:tav>
                                        <p:tav tm="100000">
                                          <p:val>
                                            <p:strVal val="#ppt_x"/>
                                          </p:val>
                                        </p:tav>
                                      </p:tavLst>
                                    </p:anim>
                                    <p:anim calcmode="lin" valueType="num">
                                      <p:cBhvr additive="base">
                                        <p:cTn id="32" dur="500" fill="hold"/>
                                        <p:tgtEl>
                                          <p:spTgt spid="47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P spid="47114"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51" name="Rectangle 23"/>
          <p:cNvSpPr>
            <a:spLocks noGrp="1" noChangeArrowheads="1"/>
          </p:cNvSpPr>
          <p:nvPr>
            <p:ph type="title" idx="4294967295"/>
          </p:nvPr>
        </p:nvSpPr>
        <p:spPr bwMode="auto">
          <a:xfrm>
            <a:off x="685800" y="4572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a:t>A ‘regra 40-30-20’ </a:t>
            </a:r>
            <a:r>
              <a:rPr lang="pt-BR" sz="3200" i="1" dirty="0"/>
              <a:t>(3)</a:t>
            </a:r>
            <a:endParaRPr lang="pt-BR" sz="3200" dirty="0"/>
          </a:p>
        </p:txBody>
      </p:sp>
      <p:sp>
        <p:nvSpPr>
          <p:cNvPr id="48152" name="Text Box 24"/>
          <p:cNvSpPr txBox="1">
            <a:spLocks noChangeArrowheads="1"/>
          </p:cNvSpPr>
          <p:nvPr/>
        </p:nvSpPr>
        <p:spPr bwMode="auto">
          <a:xfrm>
            <a:off x="304800" y="1371600"/>
            <a:ext cx="8011616" cy="23575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20000"/>
              </a:spcBef>
              <a:buFont typeface="Wingdings" pitchFamily="2" charset="2"/>
              <a:buNone/>
            </a:pPr>
            <a:r>
              <a:rPr lang="pt-BR" sz="3200" dirty="0">
                <a:effectLst>
                  <a:outerShdw blurRad="38100" dist="38100" dir="2700000" algn="tl">
                    <a:srgbClr val="000000"/>
                  </a:outerShdw>
                </a:effectLst>
              </a:rPr>
              <a:t>Dos 30 % para fora  e para o futuro ...</a:t>
            </a:r>
          </a:p>
          <a:p>
            <a:pPr>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80 % olhando sob uma visão particular</a:t>
            </a:r>
          </a:p>
          <a:p>
            <a:pPr>
              <a:spcBef>
                <a:spcPct val="20000"/>
              </a:spcBef>
              <a:buFont typeface="Wingdings" pitchFamily="2" charset="2"/>
              <a:buNone/>
            </a:pPr>
            <a:r>
              <a:rPr lang="pt-BR" sz="3200" dirty="0">
                <a:effectLst>
                  <a:outerShdw blurRad="38100" dist="38100" dir="2700000" algn="tl">
                    <a:srgbClr val="000000"/>
                  </a:outerShdw>
                </a:effectLst>
                <a:sym typeface="Wingdings" pitchFamily="2" charset="2"/>
              </a:rPr>
              <a:t> </a:t>
            </a:r>
            <a:r>
              <a:rPr lang="pt-BR" sz="3200" dirty="0">
                <a:effectLst>
                  <a:outerShdw blurRad="38100" dist="38100" dir="2700000" algn="tl">
                    <a:srgbClr val="000000"/>
                  </a:outerShdw>
                </a:effectLst>
              </a:rPr>
              <a:t>20 % construindo uma ...</a:t>
            </a:r>
          </a:p>
          <a:p>
            <a:pPr>
              <a:spcBef>
                <a:spcPct val="20000"/>
              </a:spcBef>
              <a:buFont typeface="Wingdings" pitchFamily="2" charset="2"/>
              <a:buNone/>
            </a:pPr>
            <a:r>
              <a:rPr lang="pt-BR" sz="3200" dirty="0">
                <a:effectLst>
                  <a:outerShdw blurRad="38100" dist="38100" dir="2700000" algn="tl">
                    <a:srgbClr val="000000"/>
                  </a:outerShdw>
                </a:effectLst>
              </a:rPr>
              <a:t>		</a:t>
            </a:r>
            <a:r>
              <a:rPr lang="pt-BR" sz="3200" i="1" u="sng" dirty="0">
                <a:solidFill>
                  <a:schemeClr val="tx2"/>
                </a:solidFill>
                <a:effectLst>
                  <a:outerShdw blurRad="38100" dist="38100" dir="2700000" algn="tl">
                    <a:srgbClr val="000000"/>
                  </a:outerShdw>
                </a:effectLst>
              </a:rPr>
              <a:t>visão compartilhada do futuro</a:t>
            </a:r>
            <a:endParaRPr lang="pt-BR" dirty="0"/>
          </a:p>
        </p:txBody>
      </p:sp>
      <p:grpSp>
        <p:nvGrpSpPr>
          <p:cNvPr id="48167" name="Group 39"/>
          <p:cNvGrpSpPr>
            <a:grpSpLocks/>
          </p:cNvGrpSpPr>
          <p:nvPr/>
        </p:nvGrpSpPr>
        <p:grpSpPr bwMode="auto">
          <a:xfrm>
            <a:off x="4318000" y="3703638"/>
            <a:ext cx="1754188" cy="2846387"/>
            <a:chOff x="2720" y="2333"/>
            <a:chExt cx="1105" cy="1793"/>
          </a:xfrm>
        </p:grpSpPr>
        <p:sp>
          <p:nvSpPr>
            <p:cNvPr id="48159" name="Arc 31"/>
            <p:cNvSpPr>
              <a:spLocks/>
            </p:cNvSpPr>
            <p:nvPr/>
          </p:nvSpPr>
          <p:spPr bwMode="auto">
            <a:xfrm>
              <a:off x="2720" y="3201"/>
              <a:ext cx="1105" cy="925"/>
            </a:xfrm>
            <a:custGeom>
              <a:avLst/>
              <a:gdLst>
                <a:gd name="G0" fmla="+- 21600 0 0"/>
                <a:gd name="G1" fmla="+- 19257 0 0"/>
                <a:gd name="G2" fmla="+- 21600 0 0"/>
                <a:gd name="T0" fmla="*/ 36533 w 43200"/>
                <a:gd name="T1" fmla="*/ 3651 h 40857"/>
                <a:gd name="T2" fmla="*/ 11816 w 43200"/>
                <a:gd name="T3" fmla="*/ 0 h 40857"/>
                <a:gd name="T4" fmla="*/ 21600 w 43200"/>
                <a:gd name="T5" fmla="*/ 19257 h 40857"/>
              </a:gdLst>
              <a:ahLst/>
              <a:cxnLst>
                <a:cxn ang="0">
                  <a:pos x="T0" y="T1"/>
                </a:cxn>
                <a:cxn ang="0">
                  <a:pos x="T2" y="T3"/>
                </a:cxn>
                <a:cxn ang="0">
                  <a:pos x="T4" y="T5"/>
                </a:cxn>
              </a:cxnLst>
              <a:rect l="0" t="0" r="r" b="b"/>
              <a:pathLst>
                <a:path w="43200" h="40857" fill="none" extrusionOk="0">
                  <a:moveTo>
                    <a:pt x="36533" y="3650"/>
                  </a:moveTo>
                  <a:cubicBezTo>
                    <a:pt x="40791" y="7725"/>
                    <a:pt x="43200" y="13363"/>
                    <a:pt x="43200" y="19257"/>
                  </a:cubicBezTo>
                  <a:cubicBezTo>
                    <a:pt x="43200" y="31186"/>
                    <a:pt x="33529" y="40857"/>
                    <a:pt x="21600" y="40857"/>
                  </a:cubicBezTo>
                  <a:cubicBezTo>
                    <a:pt x="9670" y="40857"/>
                    <a:pt x="0" y="31186"/>
                    <a:pt x="0" y="19257"/>
                  </a:cubicBezTo>
                  <a:cubicBezTo>
                    <a:pt x="-1" y="11125"/>
                    <a:pt x="4566" y="3683"/>
                    <a:pt x="11815" y="-1"/>
                  </a:cubicBezTo>
                </a:path>
                <a:path w="43200" h="40857" stroke="0" extrusionOk="0">
                  <a:moveTo>
                    <a:pt x="36533" y="3650"/>
                  </a:moveTo>
                  <a:cubicBezTo>
                    <a:pt x="40791" y="7725"/>
                    <a:pt x="43200" y="13363"/>
                    <a:pt x="43200" y="19257"/>
                  </a:cubicBezTo>
                  <a:cubicBezTo>
                    <a:pt x="43200" y="31186"/>
                    <a:pt x="33529" y="40857"/>
                    <a:pt x="21600" y="40857"/>
                  </a:cubicBezTo>
                  <a:cubicBezTo>
                    <a:pt x="9670" y="40857"/>
                    <a:pt x="0" y="31186"/>
                    <a:pt x="0" y="19257"/>
                  </a:cubicBezTo>
                  <a:cubicBezTo>
                    <a:pt x="-1" y="11125"/>
                    <a:pt x="4566" y="3683"/>
                    <a:pt x="11815" y="-1"/>
                  </a:cubicBezTo>
                  <a:lnTo>
                    <a:pt x="21600" y="19257"/>
                  </a:lnTo>
                  <a:close/>
                </a:path>
              </a:pathLst>
            </a:custGeom>
            <a:solidFill>
              <a:srgbClr val="FE9B03"/>
            </a:solidFill>
            <a:ln w="12700">
              <a:solidFill>
                <a:srgbClr val="000000"/>
              </a:solidFill>
              <a:round/>
              <a:headEnd/>
              <a:tailEnd/>
            </a:ln>
          </p:spPr>
          <p:txBody>
            <a:bodyPr/>
            <a:lstStyle/>
            <a:p>
              <a:endParaRPr lang="pt-BR"/>
            </a:p>
          </p:txBody>
        </p:sp>
        <p:sp>
          <p:nvSpPr>
            <p:cNvPr id="48160" name="Arc 32"/>
            <p:cNvSpPr>
              <a:spLocks/>
            </p:cNvSpPr>
            <p:nvPr/>
          </p:nvSpPr>
          <p:spPr bwMode="auto">
            <a:xfrm>
              <a:off x="3047" y="3025"/>
              <a:ext cx="632" cy="490"/>
            </a:xfrm>
            <a:custGeom>
              <a:avLst/>
              <a:gdLst>
                <a:gd name="G0" fmla="+- 9799 0 0"/>
                <a:gd name="G1" fmla="+- 21600 0 0"/>
                <a:gd name="G2" fmla="+- 21600 0 0"/>
                <a:gd name="T0" fmla="*/ 0 w 24746"/>
                <a:gd name="T1" fmla="*/ 2350 h 21600"/>
                <a:gd name="T2" fmla="*/ 24746 w 24746"/>
                <a:gd name="T3" fmla="*/ 6007 h 21600"/>
                <a:gd name="T4" fmla="*/ 9799 w 24746"/>
                <a:gd name="T5" fmla="*/ 21600 h 21600"/>
              </a:gdLst>
              <a:ahLst/>
              <a:cxnLst>
                <a:cxn ang="0">
                  <a:pos x="T0" y="T1"/>
                </a:cxn>
                <a:cxn ang="0">
                  <a:pos x="T2" y="T3"/>
                </a:cxn>
                <a:cxn ang="0">
                  <a:pos x="T4" y="T5"/>
                </a:cxn>
              </a:cxnLst>
              <a:rect l="0" t="0" r="r" b="b"/>
              <a:pathLst>
                <a:path w="24746" h="21600" fill="none" extrusionOk="0">
                  <a:moveTo>
                    <a:pt x="0" y="2350"/>
                  </a:moveTo>
                  <a:cubicBezTo>
                    <a:pt x="3035" y="805"/>
                    <a:pt x="6393" y="-1"/>
                    <a:pt x="9799" y="0"/>
                  </a:cubicBezTo>
                  <a:cubicBezTo>
                    <a:pt x="15369" y="0"/>
                    <a:pt x="20724" y="2152"/>
                    <a:pt x="24746" y="6006"/>
                  </a:cubicBezTo>
                </a:path>
                <a:path w="24746" h="21600" stroke="0" extrusionOk="0">
                  <a:moveTo>
                    <a:pt x="0" y="2350"/>
                  </a:moveTo>
                  <a:cubicBezTo>
                    <a:pt x="3035" y="805"/>
                    <a:pt x="6393" y="-1"/>
                    <a:pt x="9799" y="0"/>
                  </a:cubicBezTo>
                  <a:cubicBezTo>
                    <a:pt x="15369" y="0"/>
                    <a:pt x="20724" y="2152"/>
                    <a:pt x="24746" y="6006"/>
                  </a:cubicBezTo>
                  <a:lnTo>
                    <a:pt x="9799" y="21600"/>
                  </a:lnTo>
                  <a:close/>
                </a:path>
              </a:pathLst>
            </a:custGeom>
            <a:solidFill>
              <a:srgbClr val="993366"/>
            </a:solidFill>
            <a:ln w="12700">
              <a:solidFill>
                <a:srgbClr val="000000"/>
              </a:solidFill>
              <a:round/>
              <a:headEnd/>
              <a:tailEnd/>
            </a:ln>
          </p:spPr>
          <p:txBody>
            <a:bodyPr/>
            <a:lstStyle/>
            <a:p>
              <a:endParaRPr lang="pt-BR"/>
            </a:p>
          </p:txBody>
        </p:sp>
        <p:sp>
          <p:nvSpPr>
            <p:cNvPr id="48161" name="Line 33"/>
            <p:cNvSpPr>
              <a:spLocks noChangeShapeType="1"/>
            </p:cNvSpPr>
            <p:nvPr/>
          </p:nvSpPr>
          <p:spPr bwMode="auto">
            <a:xfrm flipV="1">
              <a:off x="3289" y="3169"/>
              <a:ext cx="382" cy="33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48162" name="Line 34"/>
            <p:cNvSpPr>
              <a:spLocks noChangeShapeType="1"/>
            </p:cNvSpPr>
            <p:nvPr/>
          </p:nvSpPr>
          <p:spPr bwMode="auto">
            <a:xfrm flipV="1">
              <a:off x="3289" y="3169"/>
              <a:ext cx="382" cy="338"/>
            </a:xfrm>
            <a:prstGeom prst="line">
              <a:avLst/>
            </a:prstGeom>
            <a:noFill/>
            <a:ln w="127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pt-BR"/>
            </a:p>
          </p:txBody>
        </p:sp>
        <p:sp>
          <p:nvSpPr>
            <p:cNvPr id="48156" name="AutoShape 28"/>
            <p:cNvSpPr>
              <a:spLocks noChangeArrowheads="1"/>
            </p:cNvSpPr>
            <p:nvPr/>
          </p:nvSpPr>
          <p:spPr bwMode="auto">
            <a:xfrm rot="-10110847">
              <a:off x="3309" y="2333"/>
              <a:ext cx="310" cy="721"/>
            </a:xfrm>
            <a:prstGeom prst="upArrow">
              <a:avLst>
                <a:gd name="adj1" fmla="val 50000"/>
                <a:gd name="adj2" fmla="val 58145"/>
              </a:avLst>
            </a:prstGeom>
            <a:solidFill>
              <a:srgbClr val="FFFFFF"/>
            </a:solidFill>
            <a:ln w="9525">
              <a:solidFill>
                <a:srgbClr val="000000"/>
              </a:solidFill>
              <a:miter lim="800000"/>
              <a:headEnd/>
              <a:tailEnd/>
            </a:ln>
          </p:spPr>
          <p:txBody>
            <a:bodyPr/>
            <a:lstStyle/>
            <a:p>
              <a:endParaRPr lang="pt-BR"/>
            </a:p>
          </p:txBody>
        </p:sp>
        <p:sp>
          <p:nvSpPr>
            <p:cNvPr id="48163" name="Rectangle 35"/>
            <p:cNvSpPr>
              <a:spLocks noChangeArrowheads="1"/>
            </p:cNvSpPr>
            <p:nvPr/>
          </p:nvSpPr>
          <p:spPr bwMode="auto">
            <a:xfrm>
              <a:off x="3193" y="3086"/>
              <a:ext cx="311" cy="27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8164" name="Rectangle 36"/>
            <p:cNvSpPr>
              <a:spLocks noChangeArrowheads="1"/>
            </p:cNvSpPr>
            <p:nvPr/>
          </p:nvSpPr>
          <p:spPr bwMode="auto">
            <a:xfrm>
              <a:off x="3001" y="3648"/>
              <a:ext cx="576" cy="33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8165" name="Text Box 37"/>
            <p:cNvSpPr txBox="1">
              <a:spLocks noChangeArrowheads="1"/>
            </p:cNvSpPr>
            <p:nvPr/>
          </p:nvSpPr>
          <p:spPr bwMode="auto">
            <a:xfrm>
              <a:off x="3120" y="3072"/>
              <a:ext cx="528"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sz="2000">
                  <a:solidFill>
                    <a:schemeClr val="bg2"/>
                  </a:solidFill>
                </a:rPr>
                <a:t>20%</a:t>
              </a:r>
            </a:p>
          </p:txBody>
        </p:sp>
        <p:sp>
          <p:nvSpPr>
            <p:cNvPr id="48166" name="Text Box 38"/>
            <p:cNvSpPr txBox="1">
              <a:spLocks noChangeArrowheads="1"/>
            </p:cNvSpPr>
            <p:nvPr/>
          </p:nvSpPr>
          <p:spPr bwMode="auto">
            <a:xfrm>
              <a:off x="3024" y="3648"/>
              <a:ext cx="528"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a:solidFill>
                    <a:schemeClr val="bg2"/>
                  </a:solidFill>
                </a:rPr>
                <a:t>80%</a:t>
              </a:r>
            </a:p>
          </p:txBody>
        </p:sp>
      </p:grpSp>
    </p:spTree>
    <p:extLst>
      <p:ext uri="{BB962C8B-B14F-4D97-AF65-F5344CB8AC3E}">
        <p14:creationId xmlns:p14="http://schemas.microsoft.com/office/powerpoint/2010/main" xmlns="" val="3393694441"/>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51"/>
                                        </p:tgtEl>
                                        <p:attrNameLst>
                                          <p:attrName>style.visibility</p:attrName>
                                        </p:attrNameLst>
                                      </p:cBhvr>
                                      <p:to>
                                        <p:strVal val="visible"/>
                                      </p:to>
                                    </p:set>
                                    <p:anim calcmode="lin" valueType="num">
                                      <p:cBhvr additive="base">
                                        <p:cTn id="7" dur="500" fill="hold"/>
                                        <p:tgtEl>
                                          <p:spTgt spid="48151"/>
                                        </p:tgtEl>
                                        <p:attrNameLst>
                                          <p:attrName>ppt_x</p:attrName>
                                        </p:attrNameLst>
                                      </p:cBhvr>
                                      <p:tavLst>
                                        <p:tav tm="0">
                                          <p:val>
                                            <p:strVal val="0-#ppt_w/2"/>
                                          </p:val>
                                        </p:tav>
                                        <p:tav tm="100000">
                                          <p:val>
                                            <p:strVal val="#ppt_x"/>
                                          </p:val>
                                        </p:tav>
                                      </p:tavLst>
                                    </p:anim>
                                    <p:anim calcmode="lin" valueType="num">
                                      <p:cBhvr additive="base">
                                        <p:cTn id="8" dur="500" fill="hold"/>
                                        <p:tgtEl>
                                          <p:spTgt spid="481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52">
                                            <p:txEl>
                                              <p:pRg st="0" end="0"/>
                                            </p:txEl>
                                          </p:spTgt>
                                        </p:tgtEl>
                                        <p:attrNameLst>
                                          <p:attrName>style.visibility</p:attrName>
                                        </p:attrNameLst>
                                      </p:cBhvr>
                                      <p:to>
                                        <p:strVal val="visible"/>
                                      </p:to>
                                    </p:set>
                                    <p:anim calcmode="lin" valueType="num">
                                      <p:cBhvr additive="base">
                                        <p:cTn id="13" dur="500" fill="hold"/>
                                        <p:tgtEl>
                                          <p:spTgt spid="4815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815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8152">
                                            <p:txEl>
                                              <p:pRg st="1" end="1"/>
                                            </p:txEl>
                                          </p:spTgt>
                                        </p:tgtEl>
                                        <p:attrNameLst>
                                          <p:attrName>style.visibility</p:attrName>
                                        </p:attrNameLst>
                                      </p:cBhvr>
                                      <p:to>
                                        <p:strVal val="visible"/>
                                      </p:to>
                                    </p:set>
                                    <p:anim calcmode="lin" valueType="num">
                                      <p:cBhvr additive="base">
                                        <p:cTn id="19" dur="500" fill="hold"/>
                                        <p:tgtEl>
                                          <p:spTgt spid="4815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5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8152">
                                            <p:txEl>
                                              <p:pRg st="2" end="2"/>
                                            </p:txEl>
                                          </p:spTgt>
                                        </p:tgtEl>
                                        <p:attrNameLst>
                                          <p:attrName>style.visibility</p:attrName>
                                        </p:attrNameLst>
                                      </p:cBhvr>
                                      <p:to>
                                        <p:strVal val="visible"/>
                                      </p:to>
                                    </p:set>
                                    <p:anim calcmode="lin" valueType="num">
                                      <p:cBhvr additive="base">
                                        <p:cTn id="25" dur="500" fill="hold"/>
                                        <p:tgtEl>
                                          <p:spTgt spid="48152">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5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8152">
                                            <p:txEl>
                                              <p:pRg st="3" end="3"/>
                                            </p:txEl>
                                          </p:spTgt>
                                        </p:tgtEl>
                                        <p:attrNameLst>
                                          <p:attrName>style.visibility</p:attrName>
                                        </p:attrNameLst>
                                      </p:cBhvr>
                                      <p:to>
                                        <p:strVal val="visible"/>
                                      </p:to>
                                    </p:set>
                                    <p:anim calcmode="lin" valueType="num">
                                      <p:cBhvr additive="base">
                                        <p:cTn id="31" dur="500" fill="hold"/>
                                        <p:tgtEl>
                                          <p:spTgt spid="48152">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15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48167"/>
                                        </p:tgtEl>
                                        <p:attrNameLst>
                                          <p:attrName>style.visibility</p:attrName>
                                        </p:attrNameLst>
                                      </p:cBhvr>
                                      <p:to>
                                        <p:strVal val="visible"/>
                                      </p:to>
                                    </p:set>
                                    <p:anim calcmode="lin" valueType="num">
                                      <p:cBhvr additive="base">
                                        <p:cTn id="37" dur="500" fill="hold"/>
                                        <p:tgtEl>
                                          <p:spTgt spid="48167"/>
                                        </p:tgtEl>
                                        <p:attrNameLst>
                                          <p:attrName>ppt_x</p:attrName>
                                        </p:attrNameLst>
                                      </p:cBhvr>
                                      <p:tavLst>
                                        <p:tav tm="0">
                                          <p:val>
                                            <p:strVal val="0-#ppt_w/2"/>
                                          </p:val>
                                        </p:tav>
                                        <p:tav tm="100000">
                                          <p:val>
                                            <p:strVal val="#ppt_x"/>
                                          </p:val>
                                        </p:tav>
                                      </p:tavLst>
                                    </p:anim>
                                    <p:anim calcmode="lin" valueType="num">
                                      <p:cBhvr additive="base">
                                        <p:cTn id="38" dur="500" fill="hold"/>
                                        <p:tgtEl>
                                          <p:spTgt spid="481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51" grpId="0" animBg="1" autoUpdateAnimBg="0"/>
      <p:bldP spid="4815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14325" y="1752600"/>
            <a:ext cx="5553819"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p>
            <a:pPr marL="342900" indent="-342900">
              <a:lnSpc>
                <a:spcPct val="110000"/>
              </a:lnSpc>
              <a:spcBef>
                <a:spcPct val="20000"/>
              </a:spcBef>
            </a:pPr>
            <a:r>
              <a:rPr lang="pt-BR" sz="2800" dirty="0">
                <a:effectLst>
                  <a:outerShdw blurRad="38100" dist="38100" dir="2700000" algn="tl">
                    <a:srgbClr val="000000"/>
                  </a:outerShdw>
                </a:effectLst>
              </a:rPr>
              <a:t>Conclusão:</a:t>
            </a:r>
          </a:p>
          <a:p>
            <a:pPr marL="342900" indent="-342900">
              <a:lnSpc>
                <a:spcPct val="110000"/>
              </a:lnSpc>
              <a:spcBef>
                <a:spcPct val="20000"/>
              </a:spcBef>
              <a:buFont typeface="Wingdings" pitchFamily="2" charset="2"/>
              <a:buNone/>
            </a:pPr>
            <a:r>
              <a:rPr lang="pt-BR" sz="2800" dirty="0">
                <a:effectLst>
                  <a:outerShdw blurRad="38100" dist="38100" dir="2700000" algn="tl">
                    <a:srgbClr val="000000"/>
                  </a:outerShdw>
                </a:effectLst>
              </a:rPr>
              <a:t>Percentagem do tempo que os dirigentes dedicam à construção</a:t>
            </a:r>
            <a:r>
              <a:rPr lang="pt-BR" sz="2800" i="1" dirty="0">
                <a:effectLst>
                  <a:outerShdw blurRad="38100" dist="38100" dir="2700000" algn="tl">
                    <a:srgbClr val="000000"/>
                  </a:outerShdw>
                </a:effectLst>
              </a:rPr>
              <a:t> </a:t>
            </a:r>
            <a:r>
              <a:rPr lang="pt-BR" sz="2800" dirty="0">
                <a:effectLst>
                  <a:outerShdw blurRad="38100" dist="38100" dir="2700000" algn="tl">
                    <a:srgbClr val="000000"/>
                  </a:outerShdw>
                </a:effectLst>
              </a:rPr>
              <a:t>de  uma </a:t>
            </a:r>
            <a:r>
              <a:rPr lang="pt-BR" sz="2800" i="1" dirty="0">
                <a:effectLst>
                  <a:outerShdw blurRad="38100" dist="38100" dir="2700000" algn="tl">
                    <a:srgbClr val="000000"/>
                  </a:outerShdw>
                </a:effectLst>
              </a:rPr>
              <a:t>...</a:t>
            </a:r>
          </a:p>
          <a:p>
            <a:pPr marL="342900" indent="-342900">
              <a:lnSpc>
                <a:spcPct val="110000"/>
              </a:lnSpc>
              <a:spcBef>
                <a:spcPct val="20000"/>
              </a:spcBef>
              <a:buFont typeface="Wingdings" pitchFamily="2" charset="2"/>
              <a:buNone/>
            </a:pPr>
            <a:r>
              <a:rPr lang="pt-BR" sz="2800" i="1" dirty="0">
                <a:effectLst>
                  <a:outerShdw blurRad="38100" dist="38100" dir="2700000" algn="tl">
                    <a:srgbClr val="000000"/>
                  </a:outerShdw>
                </a:effectLst>
              </a:rPr>
              <a:t>   </a:t>
            </a:r>
            <a:r>
              <a:rPr lang="pt-BR" sz="2800" i="1" u="sng" dirty="0">
                <a:solidFill>
                  <a:schemeClr val="tx2"/>
                </a:solidFill>
                <a:effectLst>
                  <a:outerShdw blurRad="38100" dist="38100" dir="2700000" algn="tl">
                    <a:srgbClr val="000000"/>
                  </a:outerShdw>
                </a:effectLst>
              </a:rPr>
              <a:t>visão compartilhada do futuro</a:t>
            </a:r>
            <a:r>
              <a:rPr lang="pt-BR" sz="2800" i="1" dirty="0">
                <a:effectLst>
                  <a:outerShdw blurRad="38100" dist="38100" dir="2700000" algn="tl">
                    <a:srgbClr val="000000"/>
                  </a:outerShdw>
                </a:effectLst>
              </a:rPr>
              <a:t>:</a:t>
            </a:r>
            <a:endParaRPr lang="pt-BR" sz="2800" dirty="0">
              <a:effectLst>
                <a:outerShdw blurRad="38100" dist="38100" dir="2700000" algn="tl">
                  <a:srgbClr val="000000"/>
                </a:outerShdw>
              </a:effectLst>
            </a:endParaRPr>
          </a:p>
          <a:p>
            <a:pPr marL="342900" indent="-342900">
              <a:lnSpc>
                <a:spcPct val="110000"/>
              </a:lnSpc>
              <a:spcBef>
                <a:spcPct val="20000"/>
              </a:spcBef>
            </a:pPr>
            <a:r>
              <a:rPr lang="pt-BR" sz="2800" dirty="0">
                <a:effectLst>
                  <a:outerShdw blurRad="38100" dist="38100" dir="2700000" algn="tl">
                    <a:srgbClr val="000000"/>
                  </a:outerShdw>
                </a:effectLst>
              </a:rPr>
              <a:t>   </a:t>
            </a:r>
            <a:r>
              <a:rPr lang="pt-BR" sz="2800" dirty="0">
                <a:effectLst>
                  <a:outerShdw blurRad="38100" dist="38100" dir="2700000" algn="tl">
                    <a:srgbClr val="000000"/>
                  </a:outerShdw>
                </a:effectLst>
                <a:sym typeface="Wingdings" pitchFamily="2" charset="2"/>
              </a:rPr>
              <a:t> </a:t>
            </a:r>
            <a:r>
              <a:rPr lang="pt-BR" sz="2800" dirty="0">
                <a:effectLst>
                  <a:outerShdw blurRad="38100" dist="38100" dir="2700000" algn="tl">
                    <a:srgbClr val="000000"/>
                  </a:outerShdw>
                </a:effectLst>
              </a:rPr>
              <a:t>20 % de 30 % de 40 %  =  2,4 %</a:t>
            </a:r>
          </a:p>
          <a:p>
            <a:pPr marL="342900" indent="-342900">
              <a:lnSpc>
                <a:spcPct val="110000"/>
              </a:lnSpc>
              <a:spcBef>
                <a:spcPct val="20000"/>
              </a:spcBef>
            </a:pPr>
            <a:r>
              <a:rPr lang="pt-BR" sz="2800" dirty="0">
                <a:effectLst>
                  <a:outerShdw blurRad="38100" dist="38100" dir="2700000" algn="tl">
                    <a:srgbClr val="000000"/>
                  </a:outerShdw>
                </a:effectLst>
              </a:rPr>
              <a:t>   (menos de 3% do seu tempo</a:t>
            </a:r>
            <a:r>
              <a:rPr lang="pt-BR" sz="2800" dirty="0">
                <a:effectLst>
                  <a:outerShdw blurRad="38100" dist="38100" dir="2700000" algn="tl">
                    <a:srgbClr val="000000"/>
                  </a:outerShdw>
                </a:effectLst>
                <a:latin typeface="Arial" charset="0"/>
              </a:rPr>
              <a:t>!!!)</a:t>
            </a:r>
            <a:endParaRPr lang="pt-BR" sz="2800" b="0" dirty="0">
              <a:effectLst>
                <a:outerShdw blurRad="38100" dist="38100" dir="2700000" algn="tl">
                  <a:srgbClr val="000000"/>
                </a:outerShdw>
              </a:effectLst>
              <a:latin typeface="Arial" charset="0"/>
            </a:endParaRPr>
          </a:p>
        </p:txBody>
      </p:sp>
      <p:sp>
        <p:nvSpPr>
          <p:cNvPr id="49164" name="Rectangle 12"/>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a:t>A ‘regra 40-30-20’ </a:t>
            </a:r>
            <a:r>
              <a:rPr lang="pt-BR" sz="3200" i="1" dirty="0"/>
              <a:t>(4)</a:t>
            </a:r>
            <a:endParaRPr lang="pt-BR" sz="3200" dirty="0"/>
          </a:p>
        </p:txBody>
      </p:sp>
      <p:grpSp>
        <p:nvGrpSpPr>
          <p:cNvPr id="49173" name="Group 21"/>
          <p:cNvGrpSpPr>
            <a:grpSpLocks/>
          </p:cNvGrpSpPr>
          <p:nvPr/>
        </p:nvGrpSpPr>
        <p:grpSpPr bwMode="auto">
          <a:xfrm>
            <a:off x="5364088" y="1828800"/>
            <a:ext cx="3048000" cy="2971800"/>
            <a:chOff x="3840" y="1152"/>
            <a:chExt cx="1920" cy="1872"/>
          </a:xfrm>
        </p:grpSpPr>
        <p:grpSp>
          <p:nvGrpSpPr>
            <p:cNvPr id="49165" name="Group 13"/>
            <p:cNvGrpSpPr>
              <a:grpSpLocks/>
            </p:cNvGrpSpPr>
            <p:nvPr/>
          </p:nvGrpSpPr>
          <p:grpSpPr bwMode="auto">
            <a:xfrm>
              <a:off x="3840" y="1152"/>
              <a:ext cx="1920" cy="1872"/>
              <a:chOff x="4928" y="6197"/>
              <a:chExt cx="3240" cy="3075"/>
            </a:xfrm>
          </p:grpSpPr>
          <p:grpSp>
            <p:nvGrpSpPr>
              <p:cNvPr id="49166" name="Group 14"/>
              <p:cNvGrpSpPr>
                <a:grpSpLocks/>
              </p:cNvGrpSpPr>
              <p:nvPr/>
            </p:nvGrpSpPr>
            <p:grpSpPr bwMode="auto">
              <a:xfrm>
                <a:off x="4928" y="6557"/>
                <a:ext cx="2160" cy="2715"/>
                <a:chOff x="5123" y="7908"/>
                <a:chExt cx="1860" cy="2372"/>
              </a:xfrm>
            </p:grpSpPr>
            <p:sp>
              <p:nvSpPr>
                <p:cNvPr id="49167" name="Arc 15"/>
                <p:cNvSpPr>
                  <a:spLocks/>
                </p:cNvSpPr>
                <p:nvPr/>
              </p:nvSpPr>
              <p:spPr bwMode="auto">
                <a:xfrm rot="10914673">
                  <a:off x="5123" y="8420"/>
                  <a:ext cx="1860" cy="1860"/>
                </a:xfrm>
                <a:custGeom>
                  <a:avLst/>
                  <a:gdLst>
                    <a:gd name="G0" fmla="+- 21600 0 0"/>
                    <a:gd name="G1" fmla="+- 21600 0 0"/>
                    <a:gd name="G2" fmla="+- 21600 0 0"/>
                    <a:gd name="T0" fmla="*/ 10279 w 43200"/>
                    <a:gd name="T1" fmla="*/ 39996 h 43200"/>
                    <a:gd name="T2" fmla="*/ 14133 w 43200"/>
                    <a:gd name="T3" fmla="*/ 41868 h 43200"/>
                    <a:gd name="T4" fmla="*/ 21600 w 43200"/>
                    <a:gd name="T5" fmla="*/ 21600 h 43200"/>
                  </a:gdLst>
                  <a:ahLst/>
                  <a:cxnLst>
                    <a:cxn ang="0">
                      <a:pos x="T0" y="T1"/>
                    </a:cxn>
                    <a:cxn ang="0">
                      <a:pos x="T2" y="T3"/>
                    </a:cxn>
                    <a:cxn ang="0">
                      <a:pos x="T4" y="T5"/>
                    </a:cxn>
                  </a:cxnLst>
                  <a:rect l="0" t="0" r="r" b="b"/>
                  <a:pathLst>
                    <a:path w="43200" h="43200" fill="none" extrusionOk="0">
                      <a:moveTo>
                        <a:pt x="10279" y="39995"/>
                      </a:moveTo>
                      <a:cubicBezTo>
                        <a:pt x="3891" y="36064"/>
                        <a:pt x="0" y="29100"/>
                        <a:pt x="0" y="21600"/>
                      </a:cubicBezTo>
                      <a:cubicBezTo>
                        <a:pt x="0" y="9670"/>
                        <a:pt x="9670" y="0"/>
                        <a:pt x="21600" y="0"/>
                      </a:cubicBezTo>
                      <a:cubicBezTo>
                        <a:pt x="33529" y="0"/>
                        <a:pt x="43200" y="9670"/>
                        <a:pt x="43200" y="21600"/>
                      </a:cubicBezTo>
                      <a:cubicBezTo>
                        <a:pt x="43200" y="33529"/>
                        <a:pt x="33529" y="43200"/>
                        <a:pt x="21600" y="43200"/>
                      </a:cubicBezTo>
                      <a:cubicBezTo>
                        <a:pt x="19051" y="43200"/>
                        <a:pt x="16523" y="42749"/>
                        <a:pt x="14132" y="41868"/>
                      </a:cubicBezTo>
                    </a:path>
                    <a:path w="43200" h="43200" stroke="0" extrusionOk="0">
                      <a:moveTo>
                        <a:pt x="10279" y="39995"/>
                      </a:moveTo>
                      <a:cubicBezTo>
                        <a:pt x="3891" y="36064"/>
                        <a:pt x="0" y="29100"/>
                        <a:pt x="0" y="21600"/>
                      </a:cubicBezTo>
                      <a:cubicBezTo>
                        <a:pt x="0" y="9670"/>
                        <a:pt x="9670" y="0"/>
                        <a:pt x="21600" y="0"/>
                      </a:cubicBezTo>
                      <a:cubicBezTo>
                        <a:pt x="33529" y="0"/>
                        <a:pt x="43200" y="9670"/>
                        <a:pt x="43200" y="21600"/>
                      </a:cubicBezTo>
                      <a:cubicBezTo>
                        <a:pt x="43200" y="33529"/>
                        <a:pt x="33529" y="43200"/>
                        <a:pt x="21600" y="43200"/>
                      </a:cubicBezTo>
                      <a:cubicBezTo>
                        <a:pt x="19051" y="43200"/>
                        <a:pt x="16523" y="42749"/>
                        <a:pt x="14132" y="41868"/>
                      </a:cubicBezTo>
                      <a:lnTo>
                        <a:pt x="21600" y="21600"/>
                      </a:lnTo>
                      <a:close/>
                    </a:path>
                  </a:pathLst>
                </a:custGeom>
                <a:solidFill>
                  <a:srgbClr val="FFFF00"/>
                </a:solidFill>
                <a:ln w="9525">
                  <a:solidFill>
                    <a:srgbClr val="000000"/>
                  </a:solidFill>
                  <a:round/>
                  <a:headEnd/>
                  <a:tailEnd/>
                </a:ln>
              </p:spPr>
              <p:txBody>
                <a:bodyPr/>
                <a:lstStyle/>
                <a:p>
                  <a:endParaRPr lang="pt-BR"/>
                </a:p>
              </p:txBody>
            </p:sp>
            <p:sp>
              <p:nvSpPr>
                <p:cNvPr id="49168" name="Arc 16"/>
                <p:cNvSpPr>
                  <a:spLocks/>
                </p:cNvSpPr>
                <p:nvPr/>
              </p:nvSpPr>
              <p:spPr bwMode="auto">
                <a:xfrm rot="-10597904">
                  <a:off x="6370" y="7908"/>
                  <a:ext cx="487" cy="873"/>
                </a:xfrm>
                <a:custGeom>
                  <a:avLst/>
                  <a:gdLst>
                    <a:gd name="G0" fmla="+- 11321 0 0"/>
                    <a:gd name="G1" fmla="+- 0 0 0"/>
                    <a:gd name="G2" fmla="+- 21600 0 0"/>
                    <a:gd name="T0" fmla="*/ 3854 w 11321"/>
                    <a:gd name="T1" fmla="*/ 20268 h 20268"/>
                    <a:gd name="T2" fmla="*/ 0 w 11321"/>
                    <a:gd name="T3" fmla="*/ 18396 h 20268"/>
                    <a:gd name="T4" fmla="*/ 11321 w 11321"/>
                    <a:gd name="T5" fmla="*/ 0 h 20268"/>
                  </a:gdLst>
                  <a:ahLst/>
                  <a:cxnLst>
                    <a:cxn ang="0">
                      <a:pos x="T0" y="T1"/>
                    </a:cxn>
                    <a:cxn ang="0">
                      <a:pos x="T2" y="T3"/>
                    </a:cxn>
                    <a:cxn ang="0">
                      <a:pos x="T4" y="T5"/>
                    </a:cxn>
                  </a:cxnLst>
                  <a:rect l="0" t="0" r="r" b="b"/>
                  <a:pathLst>
                    <a:path w="11321" h="20268" fill="none" extrusionOk="0">
                      <a:moveTo>
                        <a:pt x="3853" y="20268"/>
                      </a:moveTo>
                      <a:cubicBezTo>
                        <a:pt x="2510" y="19773"/>
                        <a:pt x="1219" y="19146"/>
                        <a:pt x="0" y="18395"/>
                      </a:cubicBezTo>
                    </a:path>
                    <a:path w="11321" h="20268" stroke="0" extrusionOk="0">
                      <a:moveTo>
                        <a:pt x="3853" y="20268"/>
                      </a:moveTo>
                      <a:cubicBezTo>
                        <a:pt x="2510" y="19773"/>
                        <a:pt x="1219" y="19146"/>
                        <a:pt x="0" y="18395"/>
                      </a:cubicBezTo>
                      <a:lnTo>
                        <a:pt x="11321" y="0"/>
                      </a:lnTo>
                      <a:close/>
                    </a:path>
                  </a:pathLst>
                </a:custGeom>
                <a:solidFill>
                  <a:srgbClr val="FE9B03"/>
                </a:solidFill>
                <a:ln w="9525">
                  <a:solidFill>
                    <a:srgbClr val="000000"/>
                  </a:solidFill>
                  <a:round/>
                  <a:headEnd/>
                  <a:tailEnd/>
                </a:ln>
              </p:spPr>
              <p:txBody>
                <a:bodyPr/>
                <a:lstStyle/>
                <a:p>
                  <a:endParaRPr lang="pt-BR"/>
                </a:p>
              </p:txBody>
            </p:sp>
          </p:grpSp>
          <p:sp>
            <p:nvSpPr>
              <p:cNvPr id="49169" name="Text Box 17"/>
              <p:cNvSpPr txBox="1">
                <a:spLocks noChangeArrowheads="1"/>
              </p:cNvSpPr>
              <p:nvPr/>
            </p:nvSpPr>
            <p:spPr bwMode="auto">
              <a:xfrm>
                <a:off x="7088" y="6197"/>
                <a:ext cx="1080" cy="540"/>
              </a:xfrm>
              <a:prstGeom prst="rect">
                <a:avLst/>
              </a:prstGeom>
              <a:solidFill>
                <a:srgbClr val="FFFFFF"/>
              </a:solidFill>
              <a:ln w="9525">
                <a:solidFill>
                  <a:srgbClr val="000000"/>
                </a:solidFill>
                <a:miter lim="800000"/>
                <a:headEnd/>
                <a:tailEnd/>
              </a:ln>
            </p:spPr>
            <p:txBody>
              <a:bodyPr/>
              <a:lstStyle/>
              <a:p>
                <a:pPr algn="ctr"/>
                <a:r>
                  <a:rPr lang="pt-BR" sz="1400"/>
                  <a:t>3%</a:t>
                </a:r>
              </a:p>
            </p:txBody>
          </p:sp>
          <p:sp>
            <p:nvSpPr>
              <p:cNvPr id="49170" name="Text Box 18"/>
              <p:cNvSpPr txBox="1">
                <a:spLocks noChangeArrowheads="1"/>
              </p:cNvSpPr>
              <p:nvPr/>
            </p:nvSpPr>
            <p:spPr bwMode="auto">
              <a:xfrm>
                <a:off x="5288" y="8177"/>
                <a:ext cx="1260" cy="540"/>
              </a:xfrm>
              <a:prstGeom prst="rect">
                <a:avLst/>
              </a:prstGeom>
              <a:solidFill>
                <a:srgbClr val="FFFFFF"/>
              </a:solidFill>
              <a:ln w="9525">
                <a:solidFill>
                  <a:srgbClr val="000000"/>
                </a:solidFill>
                <a:miter lim="800000"/>
                <a:headEnd/>
                <a:tailEnd/>
              </a:ln>
            </p:spPr>
            <p:txBody>
              <a:bodyPr/>
              <a:lstStyle/>
              <a:p>
                <a:pPr algn="ctr"/>
                <a:r>
                  <a:rPr lang="pt-BR" sz="1400"/>
                  <a:t>97%</a:t>
                </a:r>
              </a:p>
            </p:txBody>
          </p:sp>
        </p:grpSp>
        <p:sp>
          <p:nvSpPr>
            <p:cNvPr id="49171" name="Text Box 19"/>
            <p:cNvSpPr txBox="1">
              <a:spLocks noChangeArrowheads="1"/>
            </p:cNvSpPr>
            <p:nvPr/>
          </p:nvSpPr>
          <p:spPr bwMode="auto">
            <a:xfrm>
              <a:off x="5253" y="1200"/>
              <a:ext cx="459"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a:solidFill>
                    <a:schemeClr val="bg2"/>
                  </a:solidFill>
                </a:rPr>
                <a:t>3%</a:t>
              </a:r>
            </a:p>
          </p:txBody>
        </p:sp>
        <p:sp>
          <p:nvSpPr>
            <p:cNvPr id="49172" name="Text Box 20"/>
            <p:cNvSpPr txBox="1">
              <a:spLocks noChangeArrowheads="1"/>
            </p:cNvSpPr>
            <p:nvPr/>
          </p:nvSpPr>
          <p:spPr bwMode="auto">
            <a:xfrm>
              <a:off x="4176" y="2364"/>
              <a:ext cx="741"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pt-BR">
                  <a:solidFill>
                    <a:schemeClr val="bg2"/>
                  </a:solidFill>
                </a:rPr>
                <a:t>97%</a:t>
              </a:r>
            </a:p>
          </p:txBody>
        </p:sp>
      </p:grpSp>
    </p:spTree>
    <p:extLst>
      <p:ext uri="{BB962C8B-B14F-4D97-AF65-F5344CB8AC3E}">
        <p14:creationId xmlns:p14="http://schemas.microsoft.com/office/powerpoint/2010/main" xmlns="" val="154019956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64"/>
                                        </p:tgtEl>
                                        <p:attrNameLst>
                                          <p:attrName>style.visibility</p:attrName>
                                        </p:attrNameLst>
                                      </p:cBhvr>
                                      <p:to>
                                        <p:strVal val="visible"/>
                                      </p:to>
                                    </p:set>
                                    <p:anim calcmode="lin" valueType="num">
                                      <p:cBhvr additive="base">
                                        <p:cTn id="7" dur="500" fill="hold"/>
                                        <p:tgtEl>
                                          <p:spTgt spid="49164"/>
                                        </p:tgtEl>
                                        <p:attrNameLst>
                                          <p:attrName>ppt_x</p:attrName>
                                        </p:attrNameLst>
                                      </p:cBhvr>
                                      <p:tavLst>
                                        <p:tav tm="0">
                                          <p:val>
                                            <p:strVal val="0-#ppt_w/2"/>
                                          </p:val>
                                        </p:tav>
                                        <p:tav tm="100000">
                                          <p:val>
                                            <p:strVal val="#ppt_x"/>
                                          </p:val>
                                        </p:tav>
                                      </p:tavLst>
                                    </p:anim>
                                    <p:anim calcmode="lin" valueType="num">
                                      <p:cBhvr additive="base">
                                        <p:cTn id="8" dur="500" fill="hold"/>
                                        <p:tgtEl>
                                          <p:spTgt spid="491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4">
                                            <p:txEl>
                                              <p:pRg st="0" end="0"/>
                                            </p:txEl>
                                          </p:spTgt>
                                        </p:tgtEl>
                                        <p:attrNameLst>
                                          <p:attrName>style.visibility</p:attrName>
                                        </p:attrNameLst>
                                      </p:cBhvr>
                                      <p:to>
                                        <p:strVal val="visible"/>
                                      </p:to>
                                    </p:set>
                                    <p:anim calcmode="lin" valueType="num">
                                      <p:cBhvr additive="base">
                                        <p:cTn id="13" dur="500" fill="hold"/>
                                        <p:tgtEl>
                                          <p:spTgt spid="4915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4">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4">
                                            <p:txEl>
                                              <p:pRg st="0" end="0"/>
                                            </p:txEl>
                                          </p:spTgt>
                                        </p:tgtEl>
                                        <p:attrNameLst>
                                          <p:attrName>ppt_c</p:attrName>
                                        </p:attrNameLst>
                                      </p:cBhvr>
                                      <p:to>
                                        <a:srgbClr val="DDDDDD"/>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9154">
                                            <p:txEl>
                                              <p:pRg st="1" end="1"/>
                                            </p:txEl>
                                          </p:spTgt>
                                        </p:tgtEl>
                                        <p:attrNameLst>
                                          <p:attrName>style.visibility</p:attrName>
                                        </p:attrNameLst>
                                      </p:cBhvr>
                                      <p:to>
                                        <p:strVal val="visible"/>
                                      </p:to>
                                    </p:set>
                                    <p:anim calcmode="lin" valueType="num">
                                      <p:cBhvr additive="base">
                                        <p:cTn id="19" dur="500" fill="hold"/>
                                        <p:tgtEl>
                                          <p:spTgt spid="4915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4">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4">
                                            <p:txEl>
                                              <p:pRg st="1" end="1"/>
                                            </p:txEl>
                                          </p:spTgt>
                                        </p:tgtEl>
                                        <p:attrNameLst>
                                          <p:attrName>ppt_c</p:attrName>
                                        </p:attrNameLst>
                                      </p:cBhvr>
                                      <p:to>
                                        <a:srgbClr val="DDDDDD"/>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9154">
                                            <p:txEl>
                                              <p:pRg st="2" end="2"/>
                                            </p:txEl>
                                          </p:spTgt>
                                        </p:tgtEl>
                                        <p:attrNameLst>
                                          <p:attrName>style.visibility</p:attrName>
                                        </p:attrNameLst>
                                      </p:cBhvr>
                                      <p:to>
                                        <p:strVal val="visible"/>
                                      </p:to>
                                    </p:set>
                                    <p:anim calcmode="lin" valueType="num">
                                      <p:cBhvr additive="base">
                                        <p:cTn id="25" dur="500" fill="hold"/>
                                        <p:tgtEl>
                                          <p:spTgt spid="4915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4">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4">
                                            <p:txEl>
                                              <p:pRg st="2" end="2"/>
                                            </p:txEl>
                                          </p:spTgt>
                                        </p:tgtEl>
                                        <p:attrNameLst>
                                          <p:attrName>ppt_c</p:attrName>
                                        </p:attrNameLst>
                                      </p:cBhvr>
                                      <p:to>
                                        <a:srgbClr val="DDDDDD"/>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154">
                                            <p:txEl>
                                              <p:pRg st="3" end="3"/>
                                            </p:txEl>
                                          </p:spTgt>
                                        </p:tgtEl>
                                        <p:attrNameLst>
                                          <p:attrName>style.visibility</p:attrName>
                                        </p:attrNameLst>
                                      </p:cBhvr>
                                      <p:to>
                                        <p:strVal val="visible"/>
                                      </p:to>
                                    </p:set>
                                    <p:anim calcmode="lin" valueType="num">
                                      <p:cBhvr additive="base">
                                        <p:cTn id="31" dur="500" fill="hold"/>
                                        <p:tgtEl>
                                          <p:spTgt spid="4915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54">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4">
                                            <p:txEl>
                                              <p:pRg st="3" end="3"/>
                                            </p:txEl>
                                          </p:spTgt>
                                        </p:tgtEl>
                                        <p:attrNameLst>
                                          <p:attrName>ppt_c</p:attrName>
                                        </p:attrNameLst>
                                      </p:cBhvr>
                                      <p:to>
                                        <a:srgbClr val="DDDDDD"/>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9154">
                                            <p:txEl>
                                              <p:pRg st="4" end="4"/>
                                            </p:txEl>
                                          </p:spTgt>
                                        </p:tgtEl>
                                        <p:attrNameLst>
                                          <p:attrName>style.visibility</p:attrName>
                                        </p:attrNameLst>
                                      </p:cBhvr>
                                      <p:to>
                                        <p:strVal val="visible"/>
                                      </p:to>
                                    </p:set>
                                    <p:anim calcmode="lin" valueType="num">
                                      <p:cBhvr additive="base">
                                        <p:cTn id="37" dur="500" fill="hold"/>
                                        <p:tgtEl>
                                          <p:spTgt spid="49154">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9154">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9154">
                                            <p:txEl>
                                              <p:pRg st="4" end="4"/>
                                            </p:txEl>
                                          </p:spTgt>
                                        </p:tgtEl>
                                        <p:attrNameLst>
                                          <p:attrName>ppt_c</p:attrName>
                                        </p:attrNameLst>
                                      </p:cBhvr>
                                      <p:to>
                                        <a:srgbClr val="DDDDDD"/>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49173"/>
                                        </p:tgtEl>
                                        <p:attrNameLst>
                                          <p:attrName>style.visibility</p:attrName>
                                        </p:attrNameLst>
                                      </p:cBhvr>
                                      <p:to>
                                        <p:strVal val="visible"/>
                                      </p:to>
                                    </p:set>
                                    <p:anim calcmode="lin" valueType="num">
                                      <p:cBhvr additive="base">
                                        <p:cTn id="43" dur="500" fill="hold"/>
                                        <p:tgtEl>
                                          <p:spTgt spid="49173"/>
                                        </p:tgtEl>
                                        <p:attrNameLst>
                                          <p:attrName>ppt_x</p:attrName>
                                        </p:attrNameLst>
                                      </p:cBhvr>
                                      <p:tavLst>
                                        <p:tav tm="0">
                                          <p:val>
                                            <p:strVal val="0-#ppt_w/2"/>
                                          </p:val>
                                        </p:tav>
                                        <p:tav tm="100000">
                                          <p:val>
                                            <p:strVal val="#ppt_x"/>
                                          </p:val>
                                        </p:tav>
                                      </p:tavLst>
                                    </p:anim>
                                    <p:anim calcmode="lin" valueType="num">
                                      <p:cBhvr additive="base">
                                        <p:cTn id="44" dur="500" fill="hold"/>
                                        <p:tgtEl>
                                          <p:spTgt spid="491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autoUpdateAnimBg="0"/>
      <p:bldP spid="49164"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6867" name="Object 3"/>
          <p:cNvGraphicFramePr>
            <a:graphicFrameLocks/>
          </p:cNvGraphicFramePr>
          <p:nvPr/>
        </p:nvGraphicFramePr>
        <p:xfrm>
          <a:off x="2667000" y="2403475"/>
          <a:ext cx="3756025" cy="2854325"/>
        </p:xfrm>
        <a:graphic>
          <a:graphicData uri="http://schemas.openxmlformats.org/presentationml/2006/ole">
            <p:oleObj spid="_x0000_s6161" name="Microsoft ClipArt Gallery" r:id="rId3" imgW="5462588" imgH="4152900" progId="">
              <p:embed/>
            </p:oleObj>
          </a:graphicData>
        </a:graphic>
      </p:graphicFrame>
      <p:sp>
        <p:nvSpPr>
          <p:cNvPr id="36868" name="Rectangle 4"/>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smtClean="0"/>
              <a:t>4. A </a:t>
            </a:r>
            <a:r>
              <a:rPr lang="pt-BR" sz="4800" i="1" dirty="0"/>
              <a:t>mentalidade estratégica</a:t>
            </a:r>
            <a:endParaRPr lang="pt-BR" sz="4800" dirty="0"/>
          </a:p>
        </p:txBody>
      </p:sp>
    </p:spTree>
    <p:extLst>
      <p:ext uri="{BB962C8B-B14F-4D97-AF65-F5344CB8AC3E}">
        <p14:creationId xmlns:p14="http://schemas.microsoft.com/office/powerpoint/2010/main" xmlns="" val="350532374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0-#ppt_w/2"/>
                                          </p:val>
                                        </p:tav>
                                        <p:tav tm="100000">
                                          <p:val>
                                            <p:strVal val="#ppt_x"/>
                                          </p:val>
                                        </p:tav>
                                      </p:tavLst>
                                    </p:anim>
                                    <p:anim calcmode="lin" valueType="num">
                                      <p:cBhvr additive="base">
                                        <p:cTn id="8" dur="500" fill="hold"/>
                                        <p:tgtEl>
                                          <p:spTgt spid="368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gtEl>
                                        <p:attrNameLst>
                                          <p:attrName>style.visibility</p:attrName>
                                        </p:attrNameLst>
                                      </p:cBhvr>
                                      <p:to>
                                        <p:strVal val="visible"/>
                                      </p:to>
                                    </p:set>
                                    <p:anim calcmode="lin" valueType="num">
                                      <p:cBhvr additive="base">
                                        <p:cTn id="13" dur="500" fill="hold"/>
                                        <p:tgtEl>
                                          <p:spTgt spid="36867"/>
                                        </p:tgtEl>
                                        <p:attrNameLst>
                                          <p:attrName>ppt_x</p:attrName>
                                        </p:attrNameLst>
                                      </p:cBhvr>
                                      <p:tavLst>
                                        <p:tav tm="0">
                                          <p:val>
                                            <p:strVal val="0-#ppt_w/2"/>
                                          </p:val>
                                        </p:tav>
                                        <p:tav tm="100000">
                                          <p:val>
                                            <p:strVal val="#ppt_x"/>
                                          </p:val>
                                        </p:tav>
                                      </p:tavLst>
                                    </p:anim>
                                    <p:anim calcmode="lin" valueType="num">
                                      <p:cBhvr additive="base">
                                        <p:cTn id="14" dur="500" fill="hold"/>
                                        <p:tgtEl>
                                          <p:spTgt spid="368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985" name="Group 25"/>
          <p:cNvGrpSpPr>
            <a:grpSpLocks/>
          </p:cNvGrpSpPr>
          <p:nvPr/>
        </p:nvGrpSpPr>
        <p:grpSpPr bwMode="auto">
          <a:xfrm>
            <a:off x="287338" y="1600200"/>
            <a:ext cx="1922260" cy="3767138"/>
            <a:chOff x="181" y="1008"/>
            <a:chExt cx="1240" cy="2373"/>
          </a:xfrm>
        </p:grpSpPr>
        <p:sp>
          <p:nvSpPr>
            <p:cNvPr id="40963" name="Line 3"/>
            <p:cNvSpPr>
              <a:spLocks noChangeShapeType="1"/>
            </p:cNvSpPr>
            <p:nvPr/>
          </p:nvSpPr>
          <p:spPr bwMode="auto">
            <a:xfrm flipH="1">
              <a:off x="1392" y="1008"/>
              <a:ext cx="0" cy="2344"/>
            </a:xfrm>
            <a:prstGeom prst="line">
              <a:avLst/>
            </a:prstGeom>
            <a:noFill/>
            <a:ln w="44450">
              <a:solidFill>
                <a:schemeClr val="tx1"/>
              </a:solidFill>
              <a:round/>
              <a:headEnd type="stealth" w="med" len="lg"/>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0965" name="Rectangle 5"/>
            <p:cNvSpPr>
              <a:spLocks noChangeArrowheads="1"/>
            </p:cNvSpPr>
            <p:nvPr/>
          </p:nvSpPr>
          <p:spPr bwMode="auto">
            <a:xfrm>
              <a:off x="665" y="1150"/>
              <a:ext cx="7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dirty="0"/>
                <a:t>O Mundo</a:t>
              </a:r>
            </a:p>
          </p:txBody>
        </p:sp>
        <p:sp>
          <p:nvSpPr>
            <p:cNvPr id="40971" name="Rectangle 11"/>
            <p:cNvSpPr>
              <a:spLocks noChangeArrowheads="1"/>
            </p:cNvSpPr>
            <p:nvPr/>
          </p:nvSpPr>
          <p:spPr bwMode="auto">
            <a:xfrm>
              <a:off x="848" y="3150"/>
              <a:ext cx="4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Aqui</a:t>
              </a:r>
              <a:endParaRPr lang="pt-BR" sz="1800"/>
            </a:p>
          </p:txBody>
        </p:sp>
        <p:sp>
          <p:nvSpPr>
            <p:cNvPr id="40972" name="Rectangle 12"/>
            <p:cNvSpPr>
              <a:spLocks noChangeArrowheads="1"/>
            </p:cNvSpPr>
            <p:nvPr/>
          </p:nvSpPr>
          <p:spPr bwMode="auto">
            <a:xfrm>
              <a:off x="529" y="2835"/>
              <a:ext cx="79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Meu Setor</a:t>
              </a:r>
              <a:endParaRPr lang="pt-BR" sz="1800"/>
            </a:p>
          </p:txBody>
        </p:sp>
        <p:sp>
          <p:nvSpPr>
            <p:cNvPr id="40973" name="Rectangle 13"/>
            <p:cNvSpPr>
              <a:spLocks noChangeArrowheads="1"/>
            </p:cNvSpPr>
            <p:nvPr/>
          </p:nvSpPr>
          <p:spPr bwMode="auto">
            <a:xfrm>
              <a:off x="181" y="2498"/>
              <a:ext cx="112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rgbClr val="FAFD00"/>
                  </a:solidFill>
                </a:rPr>
                <a:t>Minha  entidade</a:t>
              </a:r>
            </a:p>
          </p:txBody>
        </p:sp>
        <p:sp>
          <p:nvSpPr>
            <p:cNvPr id="40974" name="Rectangle 14"/>
            <p:cNvSpPr>
              <a:spLocks noChangeArrowheads="1"/>
            </p:cNvSpPr>
            <p:nvPr/>
          </p:nvSpPr>
          <p:spPr bwMode="auto">
            <a:xfrm>
              <a:off x="385" y="2119"/>
              <a:ext cx="103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 Minha Cidade</a:t>
              </a:r>
            </a:p>
          </p:txBody>
        </p:sp>
        <p:sp>
          <p:nvSpPr>
            <p:cNvPr id="40975" name="Rectangle 15"/>
            <p:cNvSpPr>
              <a:spLocks noChangeArrowheads="1"/>
            </p:cNvSpPr>
            <p:nvPr/>
          </p:nvSpPr>
          <p:spPr bwMode="auto">
            <a:xfrm>
              <a:off x="530" y="1731"/>
              <a:ext cx="8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Meu Estado</a:t>
              </a:r>
            </a:p>
          </p:txBody>
        </p:sp>
        <p:sp>
          <p:nvSpPr>
            <p:cNvPr id="40976" name="Rectangle 16"/>
            <p:cNvSpPr>
              <a:spLocks noChangeArrowheads="1"/>
            </p:cNvSpPr>
            <p:nvPr/>
          </p:nvSpPr>
          <p:spPr bwMode="auto">
            <a:xfrm>
              <a:off x="699" y="1451"/>
              <a:ext cx="6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Meu País</a:t>
              </a:r>
            </a:p>
          </p:txBody>
        </p:sp>
      </p:grpSp>
      <p:grpSp>
        <p:nvGrpSpPr>
          <p:cNvPr id="40986" name="Group 26"/>
          <p:cNvGrpSpPr>
            <a:grpSpLocks/>
          </p:cNvGrpSpPr>
          <p:nvPr/>
        </p:nvGrpSpPr>
        <p:grpSpPr bwMode="auto">
          <a:xfrm>
            <a:off x="2217738" y="5321300"/>
            <a:ext cx="6242694" cy="992188"/>
            <a:chOff x="1397" y="3352"/>
            <a:chExt cx="4027" cy="625"/>
          </a:xfrm>
        </p:grpSpPr>
        <p:sp>
          <p:nvSpPr>
            <p:cNvPr id="40966" name="Rectangle 6"/>
            <p:cNvSpPr>
              <a:spLocks noChangeArrowheads="1"/>
            </p:cNvSpPr>
            <p:nvPr/>
          </p:nvSpPr>
          <p:spPr bwMode="auto">
            <a:xfrm>
              <a:off x="3059" y="3400"/>
              <a:ext cx="600" cy="5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Daqui a</a:t>
              </a:r>
            </a:p>
            <a:p>
              <a:r>
                <a:rPr lang="pt-BR" sz="1800"/>
                <a:t>1 ano</a:t>
              </a:r>
            </a:p>
            <a:p>
              <a:endParaRPr lang="pt-BR" sz="1800"/>
            </a:p>
          </p:txBody>
        </p:sp>
        <p:sp>
          <p:nvSpPr>
            <p:cNvPr id="40967" name="Rectangle 7"/>
            <p:cNvSpPr>
              <a:spLocks noChangeArrowheads="1"/>
            </p:cNvSpPr>
            <p:nvPr/>
          </p:nvSpPr>
          <p:spPr bwMode="auto">
            <a:xfrm>
              <a:off x="4578" y="3425"/>
              <a:ext cx="798"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1800"/>
                <a:t>Daqui a</a:t>
              </a:r>
            </a:p>
            <a:p>
              <a:r>
                <a:rPr lang="pt-BR" sz="1800"/>
                <a:t> 100 anos</a:t>
              </a:r>
            </a:p>
          </p:txBody>
        </p:sp>
        <p:sp>
          <p:nvSpPr>
            <p:cNvPr id="40968" name="Line 8"/>
            <p:cNvSpPr>
              <a:spLocks noChangeShapeType="1"/>
            </p:cNvSpPr>
            <p:nvPr/>
          </p:nvSpPr>
          <p:spPr bwMode="auto">
            <a:xfrm>
              <a:off x="1407" y="3352"/>
              <a:ext cx="4017" cy="8"/>
            </a:xfrm>
            <a:prstGeom prst="line">
              <a:avLst/>
            </a:prstGeom>
            <a:noFill/>
            <a:ln w="4445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0977" name="Rectangle 17"/>
            <p:cNvSpPr>
              <a:spLocks noChangeArrowheads="1"/>
            </p:cNvSpPr>
            <p:nvPr/>
          </p:nvSpPr>
          <p:spPr bwMode="auto">
            <a:xfrm>
              <a:off x="1397" y="3407"/>
              <a:ext cx="4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Hoje</a:t>
              </a:r>
              <a:endParaRPr lang="pt-BR" sz="1800"/>
            </a:p>
          </p:txBody>
        </p:sp>
        <p:sp>
          <p:nvSpPr>
            <p:cNvPr id="40978" name="Rectangle 18"/>
            <p:cNvSpPr>
              <a:spLocks noChangeArrowheads="1"/>
            </p:cNvSpPr>
            <p:nvPr/>
          </p:nvSpPr>
          <p:spPr bwMode="auto">
            <a:xfrm>
              <a:off x="2277"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Daqui a</a:t>
              </a:r>
            </a:p>
            <a:p>
              <a:r>
                <a:rPr lang="pt-BR" sz="1800">
                  <a:solidFill>
                    <a:schemeClr val="tx2"/>
                  </a:solidFill>
                </a:rPr>
                <a:t>1 mês</a:t>
              </a:r>
              <a:endParaRPr lang="pt-BR" sz="1800"/>
            </a:p>
          </p:txBody>
        </p:sp>
        <p:sp>
          <p:nvSpPr>
            <p:cNvPr id="40979" name="Rectangle 19"/>
            <p:cNvSpPr>
              <a:spLocks noChangeArrowheads="1"/>
            </p:cNvSpPr>
            <p:nvPr/>
          </p:nvSpPr>
          <p:spPr bwMode="auto">
            <a:xfrm>
              <a:off x="3865"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dirty="0"/>
                <a:t>Daqui a</a:t>
              </a:r>
            </a:p>
            <a:p>
              <a:r>
                <a:rPr lang="pt-BR" sz="1800" dirty="0"/>
                <a:t>10 anos</a:t>
              </a:r>
            </a:p>
          </p:txBody>
        </p:sp>
      </p:grpSp>
      <p:grpSp>
        <p:nvGrpSpPr>
          <p:cNvPr id="40988" name="Group 28"/>
          <p:cNvGrpSpPr>
            <a:grpSpLocks/>
          </p:cNvGrpSpPr>
          <p:nvPr/>
        </p:nvGrpSpPr>
        <p:grpSpPr bwMode="auto">
          <a:xfrm>
            <a:off x="2209800" y="4051300"/>
            <a:ext cx="1773440" cy="1282700"/>
            <a:chOff x="1392" y="2552"/>
            <a:chExt cx="1144" cy="808"/>
          </a:xfrm>
        </p:grpSpPr>
        <p:sp>
          <p:nvSpPr>
            <p:cNvPr id="40970" name="Arc 10"/>
            <p:cNvSpPr>
              <a:spLocks/>
            </p:cNvSpPr>
            <p:nvPr/>
          </p:nvSpPr>
          <p:spPr bwMode="auto">
            <a:xfrm>
              <a:off x="1392" y="2633"/>
              <a:ext cx="1042" cy="727"/>
            </a:xfrm>
            <a:custGeom>
              <a:avLst/>
              <a:gdLst>
                <a:gd name="G0" fmla="+- 0 0 0"/>
                <a:gd name="G1" fmla="+- 21600 0 0"/>
                <a:gd name="G2" fmla="+- 21600 0 0"/>
                <a:gd name="T0" fmla="*/ 0 w 21600"/>
                <a:gd name="T1" fmla="*/ 0 h 21600"/>
                <a:gd name="T2" fmla="*/ 21600 w 21600"/>
                <a:gd name="T3" fmla="*/ 2157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7" y="0"/>
                    <a:pt x="21583" y="9652"/>
                    <a:pt x="21599" y="21570"/>
                  </a:cubicBezTo>
                </a:path>
                <a:path w="21600" h="21600" stroke="0" extrusionOk="0">
                  <a:moveTo>
                    <a:pt x="-1" y="0"/>
                  </a:moveTo>
                  <a:cubicBezTo>
                    <a:pt x="11917" y="0"/>
                    <a:pt x="21583" y="9652"/>
                    <a:pt x="21599" y="21570"/>
                  </a:cubicBezTo>
                  <a:lnTo>
                    <a:pt x="0" y="21600"/>
                  </a:lnTo>
                  <a:close/>
                </a:path>
              </a:pathLst>
            </a:custGeom>
            <a:gradFill rotWithShape="0">
              <a:gsLst>
                <a:gs pos="0">
                  <a:schemeClr val="accent1"/>
                </a:gs>
                <a:gs pos="100000">
                  <a:schemeClr val="accent1">
                    <a:gamma/>
                    <a:shade val="56078"/>
                    <a:invGamma/>
                  </a:schemeClr>
                </a:gs>
              </a:gsLst>
              <a:lin ang="18900000" scaled="1"/>
            </a:gradFill>
            <a:ln w="12700" cap="rnd">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0983" name="Oval 23"/>
            <p:cNvSpPr>
              <a:spLocks noChangeArrowheads="1"/>
            </p:cNvSpPr>
            <p:nvPr/>
          </p:nvSpPr>
          <p:spPr bwMode="auto">
            <a:xfrm>
              <a:off x="2400" y="2552"/>
              <a:ext cx="136" cy="184"/>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0982" name="Line 22"/>
            <p:cNvSpPr>
              <a:spLocks noChangeShapeType="1"/>
            </p:cNvSpPr>
            <p:nvPr/>
          </p:nvSpPr>
          <p:spPr bwMode="auto">
            <a:xfrm flipV="1">
              <a:off x="2448" y="2736"/>
              <a:ext cx="0" cy="624"/>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0981" name="Line 21"/>
            <p:cNvSpPr>
              <a:spLocks noChangeShapeType="1"/>
            </p:cNvSpPr>
            <p:nvPr/>
          </p:nvSpPr>
          <p:spPr bwMode="auto">
            <a:xfrm>
              <a:off x="1392" y="2640"/>
              <a:ext cx="1056"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sp>
        <p:nvSpPr>
          <p:cNvPr id="40987" name="Rectangle 27"/>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dirty="0"/>
              <a:t>Mentalidade imediatista</a:t>
            </a:r>
            <a:endParaRPr lang="pt-BR" sz="4800" dirty="0"/>
          </a:p>
        </p:txBody>
      </p:sp>
    </p:spTree>
    <p:extLst>
      <p:ext uri="{BB962C8B-B14F-4D97-AF65-F5344CB8AC3E}">
        <p14:creationId xmlns:p14="http://schemas.microsoft.com/office/powerpoint/2010/main" xmlns="" val="293393394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7"/>
                                        </p:tgtEl>
                                        <p:attrNameLst>
                                          <p:attrName>style.visibility</p:attrName>
                                        </p:attrNameLst>
                                      </p:cBhvr>
                                      <p:to>
                                        <p:strVal val="visible"/>
                                      </p:to>
                                    </p:set>
                                    <p:anim calcmode="lin" valueType="num">
                                      <p:cBhvr additive="base">
                                        <p:cTn id="7" dur="500" fill="hold"/>
                                        <p:tgtEl>
                                          <p:spTgt spid="40987"/>
                                        </p:tgtEl>
                                        <p:attrNameLst>
                                          <p:attrName>ppt_x</p:attrName>
                                        </p:attrNameLst>
                                      </p:cBhvr>
                                      <p:tavLst>
                                        <p:tav tm="0">
                                          <p:val>
                                            <p:strVal val="0-#ppt_w/2"/>
                                          </p:val>
                                        </p:tav>
                                        <p:tav tm="100000">
                                          <p:val>
                                            <p:strVal val="#ppt_x"/>
                                          </p:val>
                                        </p:tav>
                                      </p:tavLst>
                                    </p:anim>
                                    <p:anim calcmode="lin" valueType="num">
                                      <p:cBhvr additive="base">
                                        <p:cTn id="8" dur="500" fill="hold"/>
                                        <p:tgtEl>
                                          <p:spTgt spid="409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0986"/>
                                        </p:tgtEl>
                                        <p:attrNameLst>
                                          <p:attrName>style.visibility</p:attrName>
                                        </p:attrNameLst>
                                      </p:cBhvr>
                                      <p:to>
                                        <p:strVal val="visible"/>
                                      </p:to>
                                    </p:set>
                                    <p:anim calcmode="lin" valueType="num">
                                      <p:cBhvr additive="base">
                                        <p:cTn id="13" dur="500" fill="hold"/>
                                        <p:tgtEl>
                                          <p:spTgt spid="40986"/>
                                        </p:tgtEl>
                                        <p:attrNameLst>
                                          <p:attrName>ppt_x</p:attrName>
                                        </p:attrNameLst>
                                      </p:cBhvr>
                                      <p:tavLst>
                                        <p:tav tm="0">
                                          <p:val>
                                            <p:strVal val="0-#ppt_w/2"/>
                                          </p:val>
                                        </p:tav>
                                        <p:tav tm="100000">
                                          <p:val>
                                            <p:strVal val="#ppt_x"/>
                                          </p:val>
                                        </p:tav>
                                      </p:tavLst>
                                    </p:anim>
                                    <p:anim calcmode="lin" valueType="num">
                                      <p:cBhvr additive="base">
                                        <p:cTn id="14" dur="500" fill="hold"/>
                                        <p:tgtEl>
                                          <p:spTgt spid="4098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0985"/>
                                        </p:tgtEl>
                                        <p:attrNameLst>
                                          <p:attrName>style.visibility</p:attrName>
                                        </p:attrNameLst>
                                      </p:cBhvr>
                                      <p:to>
                                        <p:strVal val="visible"/>
                                      </p:to>
                                    </p:set>
                                    <p:anim calcmode="lin" valueType="num">
                                      <p:cBhvr additive="base">
                                        <p:cTn id="19" dur="500" fill="hold"/>
                                        <p:tgtEl>
                                          <p:spTgt spid="40985"/>
                                        </p:tgtEl>
                                        <p:attrNameLst>
                                          <p:attrName>ppt_x</p:attrName>
                                        </p:attrNameLst>
                                      </p:cBhvr>
                                      <p:tavLst>
                                        <p:tav tm="0">
                                          <p:val>
                                            <p:strVal val="0-#ppt_w/2"/>
                                          </p:val>
                                        </p:tav>
                                        <p:tav tm="100000">
                                          <p:val>
                                            <p:strVal val="#ppt_x"/>
                                          </p:val>
                                        </p:tav>
                                      </p:tavLst>
                                    </p:anim>
                                    <p:anim calcmode="lin" valueType="num">
                                      <p:cBhvr additive="base">
                                        <p:cTn id="20" dur="500" fill="hold"/>
                                        <p:tgtEl>
                                          <p:spTgt spid="4098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0988"/>
                                        </p:tgtEl>
                                        <p:attrNameLst>
                                          <p:attrName>style.visibility</p:attrName>
                                        </p:attrNameLst>
                                      </p:cBhvr>
                                      <p:to>
                                        <p:strVal val="visible"/>
                                      </p:to>
                                    </p:set>
                                    <p:anim calcmode="lin" valueType="num">
                                      <p:cBhvr additive="base">
                                        <p:cTn id="25" dur="500" fill="hold"/>
                                        <p:tgtEl>
                                          <p:spTgt spid="40988"/>
                                        </p:tgtEl>
                                        <p:attrNameLst>
                                          <p:attrName>ppt_x</p:attrName>
                                        </p:attrNameLst>
                                      </p:cBhvr>
                                      <p:tavLst>
                                        <p:tav tm="0">
                                          <p:val>
                                            <p:strVal val="0-#ppt_w/2"/>
                                          </p:val>
                                        </p:tav>
                                        <p:tav tm="100000">
                                          <p:val>
                                            <p:strVal val="#ppt_x"/>
                                          </p:val>
                                        </p:tav>
                                      </p:tavLst>
                                    </p:anim>
                                    <p:anim calcmode="lin" valueType="num">
                                      <p:cBhvr additive="base">
                                        <p:cTn id="26" dur="500" fill="hold"/>
                                        <p:tgtEl>
                                          <p:spTgt spid="4098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Estratégia x tática: </a:t>
            </a:r>
            <a:r>
              <a:rPr lang="pt-BR" sz="4000" dirty="0" smtClean="0"/>
              <a:t>conceituação</a:t>
            </a:r>
            <a:endParaRPr lang="pt-BR" dirty="0"/>
          </a:p>
        </p:txBody>
      </p:sp>
      <p:sp>
        <p:nvSpPr>
          <p:cNvPr id="5" name="Espaço Reservado para Conteúdo 4"/>
          <p:cNvSpPr>
            <a:spLocks noGrp="1"/>
          </p:cNvSpPr>
          <p:nvPr>
            <p:ph idx="1"/>
          </p:nvPr>
        </p:nvSpPr>
        <p:spPr/>
        <p:txBody>
          <a:bodyPr>
            <a:normAutofit/>
          </a:bodyPr>
          <a:lstStyle/>
          <a:p>
            <a:r>
              <a:rPr lang="pt-BR" b="1" dirty="0"/>
              <a:t>Estratégia</a:t>
            </a:r>
            <a:r>
              <a:rPr lang="pt-BR" dirty="0"/>
              <a:t> diz respeito ao comando geral de algum empreendimento, seja militar ou de negócios. Trata-se de um nível de decisão superior, na determinação dos objetivos máximos. </a:t>
            </a:r>
            <a:endParaRPr lang="pt-BR" dirty="0" smtClean="0"/>
          </a:p>
          <a:p>
            <a:r>
              <a:rPr lang="pt-BR" dirty="0" smtClean="0"/>
              <a:t>É </a:t>
            </a:r>
            <a:r>
              <a:rPr lang="pt-BR" dirty="0"/>
              <a:t>a mobilização de todos os recursos visando atingir objetivos a longo prazo. </a:t>
            </a:r>
            <a:endParaRPr lang="pt-BR" dirty="0" smtClean="0"/>
          </a:p>
          <a:p>
            <a:r>
              <a:rPr lang="pt-BR" dirty="0" smtClean="0"/>
              <a:t>Abrange </a:t>
            </a:r>
            <a:r>
              <a:rPr lang="pt-BR" dirty="0"/>
              <a:t>o conjunto de práticas e objetivos principais, capazes de guiar e orientar o comportamento do político, do governante, do empresário, da organização. </a:t>
            </a:r>
          </a:p>
          <a:p>
            <a:r>
              <a:rPr lang="pt-BR" dirty="0" smtClean="0"/>
              <a:t>Enquanto </a:t>
            </a:r>
            <a:r>
              <a:rPr lang="pt-BR" dirty="0"/>
              <a:t>os </a:t>
            </a:r>
            <a:r>
              <a:rPr lang="pt-BR" b="1" dirty="0"/>
              <a:t>objetivos</a:t>
            </a:r>
            <a:r>
              <a:rPr lang="pt-BR" dirty="0"/>
              <a:t> representam os fins a que se tenta alcançar, a estratégia é o meio para alcançar esses fins. </a:t>
            </a:r>
          </a:p>
          <a:p>
            <a:endParaRPr lang="pt-BR" dirty="0"/>
          </a:p>
        </p:txBody>
      </p:sp>
    </p:spTree>
    <p:extLst>
      <p:ext uri="{BB962C8B-B14F-4D97-AF65-F5344CB8AC3E}">
        <p14:creationId xmlns:p14="http://schemas.microsoft.com/office/powerpoint/2010/main" xmlns="" val="34164490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2013" name="Group 29"/>
          <p:cNvGrpSpPr>
            <a:grpSpLocks/>
          </p:cNvGrpSpPr>
          <p:nvPr/>
        </p:nvGrpSpPr>
        <p:grpSpPr bwMode="auto">
          <a:xfrm>
            <a:off x="2157413" y="1603375"/>
            <a:ext cx="6376987" cy="3754438"/>
            <a:chOff x="1359" y="1010"/>
            <a:chExt cx="4017" cy="2365"/>
          </a:xfrm>
        </p:grpSpPr>
        <p:sp>
          <p:nvSpPr>
            <p:cNvPr id="41987" name="Line 3"/>
            <p:cNvSpPr>
              <a:spLocks noChangeShapeType="1"/>
            </p:cNvSpPr>
            <p:nvPr/>
          </p:nvSpPr>
          <p:spPr bwMode="auto">
            <a:xfrm>
              <a:off x="1359" y="1010"/>
              <a:ext cx="11" cy="2350"/>
            </a:xfrm>
            <a:prstGeom prst="line">
              <a:avLst/>
            </a:prstGeom>
            <a:noFill/>
            <a:ln w="44450">
              <a:solidFill>
                <a:schemeClr val="tx1"/>
              </a:solidFill>
              <a:round/>
              <a:headEnd type="stealth" w="med" len="lg"/>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1992" name="Line 8"/>
            <p:cNvSpPr>
              <a:spLocks noChangeShapeType="1"/>
            </p:cNvSpPr>
            <p:nvPr/>
          </p:nvSpPr>
          <p:spPr bwMode="auto">
            <a:xfrm>
              <a:off x="1407" y="3367"/>
              <a:ext cx="3969" cy="8"/>
            </a:xfrm>
            <a:prstGeom prst="line">
              <a:avLst/>
            </a:prstGeom>
            <a:noFill/>
            <a:ln w="4445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nvGrpSpPr>
          <p:cNvPr id="42012" name="Group 28"/>
          <p:cNvGrpSpPr>
            <a:grpSpLocks/>
          </p:cNvGrpSpPr>
          <p:nvPr/>
        </p:nvGrpSpPr>
        <p:grpSpPr bwMode="auto">
          <a:xfrm>
            <a:off x="363538" y="1901825"/>
            <a:ext cx="1912937" cy="3465513"/>
            <a:chOff x="229" y="1198"/>
            <a:chExt cx="1205" cy="2183"/>
          </a:xfrm>
        </p:grpSpPr>
        <p:sp>
          <p:nvSpPr>
            <p:cNvPr id="41989" name="Rectangle 5"/>
            <p:cNvSpPr>
              <a:spLocks noChangeArrowheads="1"/>
            </p:cNvSpPr>
            <p:nvPr/>
          </p:nvSpPr>
          <p:spPr bwMode="auto">
            <a:xfrm>
              <a:off x="665" y="1198"/>
              <a:ext cx="7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O Mundo</a:t>
              </a:r>
            </a:p>
          </p:txBody>
        </p:sp>
        <p:sp>
          <p:nvSpPr>
            <p:cNvPr id="41996" name="Rectangle 12"/>
            <p:cNvSpPr>
              <a:spLocks noChangeArrowheads="1"/>
            </p:cNvSpPr>
            <p:nvPr/>
          </p:nvSpPr>
          <p:spPr bwMode="auto">
            <a:xfrm>
              <a:off x="896" y="3150"/>
              <a:ext cx="4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Aqui</a:t>
              </a:r>
            </a:p>
          </p:txBody>
        </p:sp>
        <p:sp>
          <p:nvSpPr>
            <p:cNvPr id="41997" name="Rectangle 13"/>
            <p:cNvSpPr>
              <a:spLocks noChangeArrowheads="1"/>
            </p:cNvSpPr>
            <p:nvPr/>
          </p:nvSpPr>
          <p:spPr bwMode="auto">
            <a:xfrm>
              <a:off x="385" y="2739"/>
              <a:ext cx="940"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Meu  Setor</a:t>
              </a:r>
            </a:p>
          </p:txBody>
        </p:sp>
        <p:sp>
          <p:nvSpPr>
            <p:cNvPr id="41998" name="Rectangle 14"/>
            <p:cNvSpPr>
              <a:spLocks noChangeArrowheads="1"/>
            </p:cNvSpPr>
            <p:nvPr/>
          </p:nvSpPr>
          <p:spPr bwMode="auto">
            <a:xfrm>
              <a:off x="229" y="2402"/>
              <a:ext cx="112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Minha  entidade</a:t>
              </a:r>
            </a:p>
          </p:txBody>
        </p:sp>
        <p:sp>
          <p:nvSpPr>
            <p:cNvPr id="41999" name="Rectangle 15"/>
            <p:cNvSpPr>
              <a:spLocks noChangeArrowheads="1"/>
            </p:cNvSpPr>
            <p:nvPr/>
          </p:nvSpPr>
          <p:spPr bwMode="auto">
            <a:xfrm>
              <a:off x="385" y="2023"/>
              <a:ext cx="103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Minha Cidade</a:t>
              </a:r>
            </a:p>
          </p:txBody>
        </p:sp>
        <p:sp>
          <p:nvSpPr>
            <p:cNvPr id="42000" name="Rectangle 16"/>
            <p:cNvSpPr>
              <a:spLocks noChangeArrowheads="1"/>
            </p:cNvSpPr>
            <p:nvPr/>
          </p:nvSpPr>
          <p:spPr bwMode="auto">
            <a:xfrm>
              <a:off x="578" y="1635"/>
              <a:ext cx="8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Meu Estado</a:t>
              </a:r>
            </a:p>
          </p:txBody>
        </p:sp>
        <p:sp>
          <p:nvSpPr>
            <p:cNvPr id="42001" name="Rectangle 17"/>
            <p:cNvSpPr>
              <a:spLocks noChangeArrowheads="1"/>
            </p:cNvSpPr>
            <p:nvPr/>
          </p:nvSpPr>
          <p:spPr bwMode="auto">
            <a:xfrm>
              <a:off x="699" y="1403"/>
              <a:ext cx="6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Meu País</a:t>
              </a:r>
            </a:p>
          </p:txBody>
        </p:sp>
      </p:grpSp>
      <p:grpSp>
        <p:nvGrpSpPr>
          <p:cNvPr id="42011" name="Group 27"/>
          <p:cNvGrpSpPr>
            <a:grpSpLocks/>
          </p:cNvGrpSpPr>
          <p:nvPr/>
        </p:nvGrpSpPr>
        <p:grpSpPr bwMode="auto">
          <a:xfrm>
            <a:off x="2217738" y="5349875"/>
            <a:ext cx="6316662" cy="728663"/>
            <a:chOff x="1397" y="3370"/>
            <a:chExt cx="3979" cy="459"/>
          </a:xfrm>
        </p:grpSpPr>
        <p:sp>
          <p:nvSpPr>
            <p:cNvPr id="41990" name="Rectangle 6"/>
            <p:cNvSpPr>
              <a:spLocks noChangeArrowheads="1"/>
            </p:cNvSpPr>
            <p:nvPr/>
          </p:nvSpPr>
          <p:spPr bwMode="auto">
            <a:xfrm>
              <a:off x="3059" y="3400"/>
              <a:ext cx="637"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1800">
                  <a:solidFill>
                    <a:schemeClr val="tx2"/>
                  </a:solidFill>
                </a:rPr>
                <a:t>Daqui a</a:t>
              </a:r>
            </a:p>
            <a:p>
              <a:r>
                <a:rPr lang="pt-BR" sz="1800">
                  <a:solidFill>
                    <a:schemeClr val="tx2"/>
                  </a:solidFill>
                </a:rPr>
                <a:t>1 ano</a:t>
              </a:r>
              <a:endParaRPr lang="pt-BR" sz="1800"/>
            </a:p>
          </p:txBody>
        </p:sp>
        <p:sp>
          <p:nvSpPr>
            <p:cNvPr id="41991" name="Rectangle 7"/>
            <p:cNvSpPr>
              <a:spLocks noChangeArrowheads="1"/>
            </p:cNvSpPr>
            <p:nvPr/>
          </p:nvSpPr>
          <p:spPr bwMode="auto">
            <a:xfrm>
              <a:off x="4578" y="3425"/>
              <a:ext cx="798"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1800"/>
                <a:t>Daqui a</a:t>
              </a:r>
            </a:p>
            <a:p>
              <a:r>
                <a:rPr lang="pt-BR" sz="1800"/>
                <a:t> 100 anos</a:t>
              </a:r>
            </a:p>
          </p:txBody>
        </p:sp>
        <p:sp>
          <p:nvSpPr>
            <p:cNvPr id="42002" name="Rectangle 18"/>
            <p:cNvSpPr>
              <a:spLocks noChangeArrowheads="1"/>
            </p:cNvSpPr>
            <p:nvPr/>
          </p:nvSpPr>
          <p:spPr bwMode="auto">
            <a:xfrm>
              <a:off x="1397" y="3407"/>
              <a:ext cx="4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Hoje</a:t>
              </a:r>
            </a:p>
          </p:txBody>
        </p:sp>
        <p:sp>
          <p:nvSpPr>
            <p:cNvPr id="42003" name="Rectangle 19"/>
            <p:cNvSpPr>
              <a:spLocks noChangeArrowheads="1"/>
            </p:cNvSpPr>
            <p:nvPr/>
          </p:nvSpPr>
          <p:spPr bwMode="auto">
            <a:xfrm>
              <a:off x="2277"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Daqui a</a:t>
              </a:r>
            </a:p>
            <a:p>
              <a:r>
                <a:rPr lang="pt-BR" sz="1800">
                  <a:solidFill>
                    <a:schemeClr val="tx2"/>
                  </a:solidFill>
                </a:rPr>
                <a:t>1 mês</a:t>
              </a:r>
            </a:p>
          </p:txBody>
        </p:sp>
        <p:sp>
          <p:nvSpPr>
            <p:cNvPr id="42004" name="Rectangle 20"/>
            <p:cNvSpPr>
              <a:spLocks noChangeArrowheads="1"/>
            </p:cNvSpPr>
            <p:nvPr/>
          </p:nvSpPr>
          <p:spPr bwMode="auto">
            <a:xfrm>
              <a:off x="3865"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t>Daqui a</a:t>
              </a:r>
            </a:p>
            <a:p>
              <a:r>
                <a:rPr lang="pt-BR" sz="1800"/>
                <a:t>10 anos</a:t>
              </a:r>
            </a:p>
          </p:txBody>
        </p:sp>
      </p:grpSp>
      <p:grpSp>
        <p:nvGrpSpPr>
          <p:cNvPr id="42014" name="Group 30"/>
          <p:cNvGrpSpPr>
            <a:grpSpLocks/>
          </p:cNvGrpSpPr>
          <p:nvPr/>
        </p:nvGrpSpPr>
        <p:grpSpPr bwMode="auto">
          <a:xfrm>
            <a:off x="2209800" y="3289300"/>
            <a:ext cx="2819400" cy="2052638"/>
            <a:chOff x="1392" y="2072"/>
            <a:chExt cx="1776" cy="1293"/>
          </a:xfrm>
        </p:grpSpPr>
        <p:sp>
          <p:nvSpPr>
            <p:cNvPr id="41994" name="Arc 10"/>
            <p:cNvSpPr>
              <a:spLocks/>
            </p:cNvSpPr>
            <p:nvPr/>
          </p:nvSpPr>
          <p:spPr bwMode="auto">
            <a:xfrm>
              <a:off x="1440" y="2545"/>
              <a:ext cx="1042" cy="820"/>
            </a:xfrm>
            <a:custGeom>
              <a:avLst/>
              <a:gdLst>
                <a:gd name="G0" fmla="+- 0 0 0"/>
                <a:gd name="G1" fmla="+- 21600 0 0"/>
                <a:gd name="G2" fmla="+- 21600 0 0"/>
                <a:gd name="T0" fmla="*/ 0 w 21600"/>
                <a:gd name="T1" fmla="*/ 0 h 21600"/>
                <a:gd name="T2" fmla="*/ 21600 w 21600"/>
                <a:gd name="T3" fmla="*/ 21574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9" y="0"/>
                    <a:pt x="21585" y="9654"/>
                    <a:pt x="21599" y="21574"/>
                  </a:cubicBezTo>
                </a:path>
                <a:path w="21600" h="21600" stroke="0" extrusionOk="0">
                  <a:moveTo>
                    <a:pt x="-1" y="0"/>
                  </a:moveTo>
                  <a:cubicBezTo>
                    <a:pt x="11919" y="0"/>
                    <a:pt x="21585" y="9654"/>
                    <a:pt x="21599" y="21574"/>
                  </a:cubicBezTo>
                  <a:lnTo>
                    <a:pt x="0" y="21600"/>
                  </a:lnTo>
                  <a:close/>
                </a:path>
              </a:pathLst>
            </a:custGeom>
            <a:noFill/>
            <a:ln w="12700" cap="rnd">
              <a:solidFill>
                <a:schemeClr val="tx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1995" name="Arc 11"/>
            <p:cNvSpPr>
              <a:spLocks/>
            </p:cNvSpPr>
            <p:nvPr/>
          </p:nvSpPr>
          <p:spPr bwMode="auto">
            <a:xfrm>
              <a:off x="1392" y="2160"/>
              <a:ext cx="1701" cy="12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1">
                    <a:gamma/>
                    <a:shade val="56078"/>
                    <a:invGamma/>
                  </a:schemeClr>
                </a:gs>
              </a:gsLst>
              <a:lin ang="18900000" scaled="1"/>
            </a:gradFill>
            <a:ln w="12700" cap="rnd">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2008" name="Oval 24"/>
            <p:cNvSpPr>
              <a:spLocks noChangeArrowheads="1"/>
            </p:cNvSpPr>
            <p:nvPr/>
          </p:nvSpPr>
          <p:spPr bwMode="auto">
            <a:xfrm>
              <a:off x="3032" y="2072"/>
              <a:ext cx="136" cy="184"/>
            </a:xfrm>
            <a:prstGeom prst="ellipse">
              <a:avLst/>
            </a:prstGeom>
            <a:solidFill>
              <a:schemeClr val="hlink"/>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2006" name="Line 22"/>
            <p:cNvSpPr>
              <a:spLocks noChangeShapeType="1"/>
            </p:cNvSpPr>
            <p:nvPr/>
          </p:nvSpPr>
          <p:spPr bwMode="auto">
            <a:xfrm>
              <a:off x="1392" y="2160"/>
              <a:ext cx="1728"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2007" name="Line 23"/>
            <p:cNvSpPr>
              <a:spLocks noChangeShapeType="1"/>
            </p:cNvSpPr>
            <p:nvPr/>
          </p:nvSpPr>
          <p:spPr bwMode="auto">
            <a:xfrm flipV="1">
              <a:off x="3120" y="2208"/>
              <a:ext cx="0" cy="115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sp>
        <p:nvSpPr>
          <p:cNvPr id="42010" name="Rectangle 26"/>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a:t>Mentalidade operacional</a:t>
            </a:r>
            <a:endParaRPr lang="pt-BR" sz="4800"/>
          </a:p>
        </p:txBody>
      </p:sp>
    </p:spTree>
    <p:extLst>
      <p:ext uri="{BB962C8B-B14F-4D97-AF65-F5344CB8AC3E}">
        <p14:creationId xmlns:p14="http://schemas.microsoft.com/office/powerpoint/2010/main" xmlns="" val="101985541"/>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010"/>
                                        </p:tgtEl>
                                        <p:attrNameLst>
                                          <p:attrName>style.visibility</p:attrName>
                                        </p:attrNameLst>
                                      </p:cBhvr>
                                      <p:to>
                                        <p:strVal val="visible"/>
                                      </p:to>
                                    </p:set>
                                    <p:anim calcmode="lin" valueType="num">
                                      <p:cBhvr additive="base">
                                        <p:cTn id="7" dur="500" fill="hold"/>
                                        <p:tgtEl>
                                          <p:spTgt spid="42010"/>
                                        </p:tgtEl>
                                        <p:attrNameLst>
                                          <p:attrName>ppt_x</p:attrName>
                                        </p:attrNameLst>
                                      </p:cBhvr>
                                      <p:tavLst>
                                        <p:tav tm="0">
                                          <p:val>
                                            <p:strVal val="0-#ppt_w/2"/>
                                          </p:val>
                                        </p:tav>
                                        <p:tav tm="100000">
                                          <p:val>
                                            <p:strVal val="#ppt_x"/>
                                          </p:val>
                                        </p:tav>
                                      </p:tavLst>
                                    </p:anim>
                                    <p:anim calcmode="lin" valueType="num">
                                      <p:cBhvr additive="base">
                                        <p:cTn id="8" dur="500" fill="hold"/>
                                        <p:tgtEl>
                                          <p:spTgt spid="420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2013"/>
                                        </p:tgtEl>
                                        <p:attrNameLst>
                                          <p:attrName>style.visibility</p:attrName>
                                        </p:attrNameLst>
                                      </p:cBhvr>
                                      <p:to>
                                        <p:strVal val="visible"/>
                                      </p:to>
                                    </p:set>
                                    <p:anim calcmode="lin" valueType="num">
                                      <p:cBhvr additive="base">
                                        <p:cTn id="13" dur="500" fill="hold"/>
                                        <p:tgtEl>
                                          <p:spTgt spid="42013"/>
                                        </p:tgtEl>
                                        <p:attrNameLst>
                                          <p:attrName>ppt_x</p:attrName>
                                        </p:attrNameLst>
                                      </p:cBhvr>
                                      <p:tavLst>
                                        <p:tav tm="0">
                                          <p:val>
                                            <p:strVal val="0-#ppt_w/2"/>
                                          </p:val>
                                        </p:tav>
                                        <p:tav tm="100000">
                                          <p:val>
                                            <p:strVal val="#ppt_x"/>
                                          </p:val>
                                        </p:tav>
                                      </p:tavLst>
                                    </p:anim>
                                    <p:anim calcmode="lin" valueType="num">
                                      <p:cBhvr additive="base">
                                        <p:cTn id="14" dur="500" fill="hold"/>
                                        <p:tgtEl>
                                          <p:spTgt spid="420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2011"/>
                                        </p:tgtEl>
                                        <p:attrNameLst>
                                          <p:attrName>style.visibility</p:attrName>
                                        </p:attrNameLst>
                                      </p:cBhvr>
                                      <p:to>
                                        <p:strVal val="visible"/>
                                      </p:to>
                                    </p:set>
                                    <p:anim calcmode="lin" valueType="num">
                                      <p:cBhvr additive="base">
                                        <p:cTn id="19" dur="500" fill="hold"/>
                                        <p:tgtEl>
                                          <p:spTgt spid="42011"/>
                                        </p:tgtEl>
                                        <p:attrNameLst>
                                          <p:attrName>ppt_x</p:attrName>
                                        </p:attrNameLst>
                                      </p:cBhvr>
                                      <p:tavLst>
                                        <p:tav tm="0">
                                          <p:val>
                                            <p:strVal val="0-#ppt_w/2"/>
                                          </p:val>
                                        </p:tav>
                                        <p:tav tm="100000">
                                          <p:val>
                                            <p:strVal val="#ppt_x"/>
                                          </p:val>
                                        </p:tav>
                                      </p:tavLst>
                                    </p:anim>
                                    <p:anim calcmode="lin" valueType="num">
                                      <p:cBhvr additive="base">
                                        <p:cTn id="20" dur="500" fill="hold"/>
                                        <p:tgtEl>
                                          <p:spTgt spid="4201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2012"/>
                                        </p:tgtEl>
                                        <p:attrNameLst>
                                          <p:attrName>style.visibility</p:attrName>
                                        </p:attrNameLst>
                                      </p:cBhvr>
                                      <p:to>
                                        <p:strVal val="visible"/>
                                      </p:to>
                                    </p:set>
                                    <p:anim calcmode="lin" valueType="num">
                                      <p:cBhvr additive="base">
                                        <p:cTn id="25" dur="500" fill="hold"/>
                                        <p:tgtEl>
                                          <p:spTgt spid="42012"/>
                                        </p:tgtEl>
                                        <p:attrNameLst>
                                          <p:attrName>ppt_x</p:attrName>
                                        </p:attrNameLst>
                                      </p:cBhvr>
                                      <p:tavLst>
                                        <p:tav tm="0">
                                          <p:val>
                                            <p:strVal val="0-#ppt_w/2"/>
                                          </p:val>
                                        </p:tav>
                                        <p:tav tm="100000">
                                          <p:val>
                                            <p:strVal val="#ppt_x"/>
                                          </p:val>
                                        </p:tav>
                                      </p:tavLst>
                                    </p:anim>
                                    <p:anim calcmode="lin" valueType="num">
                                      <p:cBhvr additive="base">
                                        <p:cTn id="26" dur="500" fill="hold"/>
                                        <p:tgtEl>
                                          <p:spTgt spid="4201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2014"/>
                                        </p:tgtEl>
                                        <p:attrNameLst>
                                          <p:attrName>style.visibility</p:attrName>
                                        </p:attrNameLst>
                                      </p:cBhvr>
                                      <p:to>
                                        <p:strVal val="visible"/>
                                      </p:to>
                                    </p:set>
                                    <p:anim calcmode="lin" valueType="num">
                                      <p:cBhvr additive="base">
                                        <p:cTn id="31" dur="500" fill="hold"/>
                                        <p:tgtEl>
                                          <p:spTgt spid="42014"/>
                                        </p:tgtEl>
                                        <p:attrNameLst>
                                          <p:attrName>ppt_x</p:attrName>
                                        </p:attrNameLst>
                                      </p:cBhvr>
                                      <p:tavLst>
                                        <p:tav tm="0">
                                          <p:val>
                                            <p:strVal val="0-#ppt_w/2"/>
                                          </p:val>
                                        </p:tav>
                                        <p:tav tm="100000">
                                          <p:val>
                                            <p:strVal val="#ppt_x"/>
                                          </p:val>
                                        </p:tav>
                                      </p:tavLst>
                                    </p:anim>
                                    <p:anim calcmode="lin" valueType="num">
                                      <p:cBhvr additive="base">
                                        <p:cTn id="32" dur="500" fill="hold"/>
                                        <p:tgtEl>
                                          <p:spTgt spid="420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1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3043" name="Group 35"/>
          <p:cNvGrpSpPr>
            <a:grpSpLocks/>
          </p:cNvGrpSpPr>
          <p:nvPr/>
        </p:nvGrpSpPr>
        <p:grpSpPr bwMode="auto">
          <a:xfrm>
            <a:off x="363538" y="1524000"/>
            <a:ext cx="8247062" cy="4554538"/>
            <a:chOff x="229" y="960"/>
            <a:chExt cx="5195" cy="2869"/>
          </a:xfrm>
        </p:grpSpPr>
        <p:sp>
          <p:nvSpPr>
            <p:cNvPr id="43010" name="Arc 2"/>
            <p:cNvSpPr>
              <a:spLocks/>
            </p:cNvSpPr>
            <p:nvPr/>
          </p:nvSpPr>
          <p:spPr bwMode="auto">
            <a:xfrm>
              <a:off x="1392" y="1343"/>
              <a:ext cx="2880" cy="2017"/>
            </a:xfrm>
            <a:custGeom>
              <a:avLst/>
              <a:gdLst>
                <a:gd name="G0" fmla="+- 0 0 0"/>
                <a:gd name="G1" fmla="+- 21600 0 0"/>
                <a:gd name="G2" fmla="+- 21600 0 0"/>
                <a:gd name="T0" fmla="*/ 0 w 21600"/>
                <a:gd name="T1" fmla="*/ 0 h 21600"/>
                <a:gd name="T2" fmla="*/ 21600 w 21600"/>
                <a:gd name="T3" fmla="*/ 21589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5" y="0"/>
                    <a:pt x="21593" y="9663"/>
                    <a:pt x="21599" y="21589"/>
                  </a:cubicBezTo>
                </a:path>
                <a:path w="21600" h="21600" stroke="0" extrusionOk="0">
                  <a:moveTo>
                    <a:pt x="-1" y="0"/>
                  </a:moveTo>
                  <a:cubicBezTo>
                    <a:pt x="11925" y="0"/>
                    <a:pt x="21593" y="9663"/>
                    <a:pt x="21599" y="21589"/>
                  </a:cubicBezTo>
                  <a:lnTo>
                    <a:pt x="0" y="21600"/>
                  </a:lnTo>
                  <a:close/>
                </a:path>
              </a:pathLst>
            </a:custGeom>
            <a:gradFill rotWithShape="0">
              <a:gsLst>
                <a:gs pos="0">
                  <a:srgbClr val="FF9900"/>
                </a:gs>
                <a:gs pos="100000">
                  <a:srgbClr val="FF9900">
                    <a:gamma/>
                    <a:shade val="66275"/>
                    <a:invGamma/>
                  </a:srgbClr>
                </a:gs>
              </a:gsLst>
              <a:lin ang="18900000" scaled="1"/>
            </a:gradFill>
            <a:ln w="12700" cap="rnd">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12" name="Line 4"/>
            <p:cNvSpPr>
              <a:spLocks noChangeShapeType="1"/>
            </p:cNvSpPr>
            <p:nvPr/>
          </p:nvSpPr>
          <p:spPr bwMode="auto">
            <a:xfrm>
              <a:off x="1392" y="960"/>
              <a:ext cx="11" cy="2350"/>
            </a:xfrm>
            <a:prstGeom prst="line">
              <a:avLst/>
            </a:prstGeom>
            <a:noFill/>
            <a:ln w="12700">
              <a:solidFill>
                <a:schemeClr val="tx1"/>
              </a:solidFill>
              <a:round/>
              <a:headEnd type="stealth" w="med" len="lg"/>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13" name="Rectangle 5"/>
            <p:cNvSpPr>
              <a:spLocks noChangeArrowheads="1"/>
            </p:cNvSpPr>
            <p:nvPr/>
          </p:nvSpPr>
          <p:spPr bwMode="auto">
            <a:xfrm>
              <a:off x="385" y="2431"/>
              <a:ext cx="1229" cy="2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14" name="Rectangle 6"/>
            <p:cNvSpPr>
              <a:spLocks noChangeArrowheads="1"/>
            </p:cNvSpPr>
            <p:nvPr/>
          </p:nvSpPr>
          <p:spPr bwMode="auto">
            <a:xfrm>
              <a:off x="617" y="1246"/>
              <a:ext cx="7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O Mundo</a:t>
              </a:r>
            </a:p>
          </p:txBody>
        </p:sp>
        <p:sp>
          <p:nvSpPr>
            <p:cNvPr id="43015" name="Rectangle 7"/>
            <p:cNvSpPr>
              <a:spLocks noChangeArrowheads="1"/>
            </p:cNvSpPr>
            <p:nvPr/>
          </p:nvSpPr>
          <p:spPr bwMode="auto">
            <a:xfrm>
              <a:off x="3059" y="340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Daqui a</a:t>
              </a:r>
            </a:p>
            <a:p>
              <a:r>
                <a:rPr lang="pt-BR" sz="1800">
                  <a:solidFill>
                    <a:schemeClr val="tx2"/>
                  </a:solidFill>
                </a:rPr>
                <a:t>1 ano</a:t>
              </a:r>
            </a:p>
          </p:txBody>
        </p:sp>
        <p:sp>
          <p:nvSpPr>
            <p:cNvPr id="43016" name="Rectangle 8"/>
            <p:cNvSpPr>
              <a:spLocks noChangeArrowheads="1"/>
            </p:cNvSpPr>
            <p:nvPr/>
          </p:nvSpPr>
          <p:spPr bwMode="auto">
            <a:xfrm>
              <a:off x="4578" y="3425"/>
              <a:ext cx="846"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1800"/>
                <a:t>Daqui a</a:t>
              </a:r>
            </a:p>
            <a:p>
              <a:r>
                <a:rPr lang="pt-BR" sz="1800"/>
                <a:t> 100 anos</a:t>
              </a:r>
            </a:p>
          </p:txBody>
        </p:sp>
        <p:sp>
          <p:nvSpPr>
            <p:cNvPr id="43017" name="Line 9"/>
            <p:cNvSpPr>
              <a:spLocks noChangeShapeType="1"/>
            </p:cNvSpPr>
            <p:nvPr/>
          </p:nvSpPr>
          <p:spPr bwMode="auto">
            <a:xfrm>
              <a:off x="1407" y="3352"/>
              <a:ext cx="3969" cy="8"/>
            </a:xfrm>
            <a:prstGeom prst="line">
              <a:avLst/>
            </a:prstGeom>
            <a:noFill/>
            <a:ln w="44450">
              <a:solidFill>
                <a:schemeClr val="tx1"/>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18" name="Arc 10"/>
            <p:cNvSpPr>
              <a:spLocks/>
            </p:cNvSpPr>
            <p:nvPr/>
          </p:nvSpPr>
          <p:spPr bwMode="auto">
            <a:xfrm>
              <a:off x="1394" y="2865"/>
              <a:ext cx="489" cy="523"/>
            </a:xfrm>
            <a:custGeom>
              <a:avLst/>
              <a:gdLst>
                <a:gd name="G0" fmla="+- 0 0 0"/>
                <a:gd name="G1" fmla="+- 21600 0 0"/>
                <a:gd name="G2" fmla="+- 21600 0 0"/>
                <a:gd name="T0" fmla="*/ 0 w 21600"/>
                <a:gd name="T1" fmla="*/ 0 h 21600"/>
                <a:gd name="T2" fmla="*/ 21600 w 21600"/>
                <a:gd name="T3" fmla="*/ 21559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3" y="0"/>
                    <a:pt x="21577" y="9645"/>
                    <a:pt x="21599" y="21559"/>
                  </a:cubicBezTo>
                </a:path>
                <a:path w="21600" h="21600" stroke="0" extrusionOk="0">
                  <a:moveTo>
                    <a:pt x="-1" y="0"/>
                  </a:moveTo>
                  <a:cubicBezTo>
                    <a:pt x="11913" y="0"/>
                    <a:pt x="21577" y="9645"/>
                    <a:pt x="21599" y="21559"/>
                  </a:cubicBezTo>
                  <a:lnTo>
                    <a:pt x="0" y="21600"/>
                  </a:lnTo>
                  <a:close/>
                </a:path>
              </a:pathLst>
            </a:custGeom>
            <a:noFill/>
            <a:ln w="12700" cap="rnd">
              <a:solidFill>
                <a:schemeClr val="bg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19" name="Arc 11"/>
            <p:cNvSpPr>
              <a:spLocks/>
            </p:cNvSpPr>
            <p:nvPr/>
          </p:nvSpPr>
          <p:spPr bwMode="auto">
            <a:xfrm>
              <a:off x="1406" y="2587"/>
              <a:ext cx="1076" cy="778"/>
            </a:xfrm>
            <a:custGeom>
              <a:avLst/>
              <a:gdLst>
                <a:gd name="G0" fmla="+- 0 0 0"/>
                <a:gd name="G1" fmla="+- 21600 0 0"/>
                <a:gd name="G2" fmla="+- 21600 0 0"/>
                <a:gd name="T0" fmla="*/ 0 w 21600"/>
                <a:gd name="T1" fmla="*/ 0 h 21600"/>
                <a:gd name="T2" fmla="*/ 21600 w 21600"/>
                <a:gd name="T3" fmla="*/ 21572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18" y="0"/>
                    <a:pt x="21584" y="9653"/>
                    <a:pt x="21599" y="21572"/>
                  </a:cubicBezTo>
                </a:path>
                <a:path w="21600" h="21600" stroke="0" extrusionOk="0">
                  <a:moveTo>
                    <a:pt x="-1" y="0"/>
                  </a:moveTo>
                  <a:cubicBezTo>
                    <a:pt x="11918" y="0"/>
                    <a:pt x="21584" y="9653"/>
                    <a:pt x="21599" y="21572"/>
                  </a:cubicBezTo>
                  <a:lnTo>
                    <a:pt x="0" y="21600"/>
                  </a:lnTo>
                  <a:close/>
                </a:path>
              </a:pathLst>
            </a:custGeom>
            <a:noFill/>
            <a:ln w="12700" cap="rnd">
              <a:solidFill>
                <a:schemeClr val="bg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20" name="Arc 12"/>
            <p:cNvSpPr>
              <a:spLocks/>
            </p:cNvSpPr>
            <p:nvPr/>
          </p:nvSpPr>
          <p:spPr bwMode="auto">
            <a:xfrm>
              <a:off x="1392" y="2065"/>
              <a:ext cx="1701" cy="12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bg2"/>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21" name="Arc 13"/>
            <p:cNvSpPr>
              <a:spLocks/>
            </p:cNvSpPr>
            <p:nvPr/>
          </p:nvSpPr>
          <p:spPr bwMode="auto">
            <a:xfrm>
              <a:off x="1392" y="1585"/>
              <a:ext cx="2336" cy="175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bg2"/>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22" name="Arc 14"/>
            <p:cNvSpPr>
              <a:spLocks/>
            </p:cNvSpPr>
            <p:nvPr/>
          </p:nvSpPr>
          <p:spPr bwMode="auto">
            <a:xfrm>
              <a:off x="1392" y="1009"/>
              <a:ext cx="3400" cy="2333"/>
            </a:xfrm>
            <a:custGeom>
              <a:avLst/>
              <a:gdLst>
                <a:gd name="G0" fmla="+- 0 0 0"/>
                <a:gd name="G1" fmla="+- 21600 0 0"/>
                <a:gd name="G2" fmla="+- 21600 0 0"/>
                <a:gd name="T0" fmla="*/ 0 w 21600"/>
                <a:gd name="T1" fmla="*/ 0 h 21600"/>
                <a:gd name="T2" fmla="*/ 21600 w 21600"/>
                <a:gd name="T3" fmla="*/ 21591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5" y="0"/>
                    <a:pt x="21595" y="9665"/>
                    <a:pt x="21599" y="21591"/>
                  </a:cubicBezTo>
                </a:path>
                <a:path w="21600" h="21600" stroke="0" extrusionOk="0">
                  <a:moveTo>
                    <a:pt x="-1" y="0"/>
                  </a:moveTo>
                  <a:cubicBezTo>
                    <a:pt x="11925" y="0"/>
                    <a:pt x="21595" y="9665"/>
                    <a:pt x="21599" y="21591"/>
                  </a:cubicBezTo>
                  <a:lnTo>
                    <a:pt x="0" y="21600"/>
                  </a:lnTo>
                  <a:close/>
                </a:path>
              </a:pathLst>
            </a:custGeom>
            <a:noFill/>
            <a:ln w="12700" cap="rnd">
              <a:solidFill>
                <a:schemeClr val="tx1"/>
              </a:solidFill>
              <a:round/>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23" name="Rectangle 15"/>
            <p:cNvSpPr>
              <a:spLocks noChangeArrowheads="1"/>
            </p:cNvSpPr>
            <p:nvPr/>
          </p:nvSpPr>
          <p:spPr bwMode="auto">
            <a:xfrm>
              <a:off x="800" y="3150"/>
              <a:ext cx="4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Aqui</a:t>
              </a:r>
            </a:p>
          </p:txBody>
        </p:sp>
        <p:sp>
          <p:nvSpPr>
            <p:cNvPr id="43024" name="Rectangle 16"/>
            <p:cNvSpPr>
              <a:spLocks noChangeArrowheads="1"/>
            </p:cNvSpPr>
            <p:nvPr/>
          </p:nvSpPr>
          <p:spPr bwMode="auto">
            <a:xfrm>
              <a:off x="529" y="2787"/>
              <a:ext cx="79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Meu Setor</a:t>
              </a:r>
            </a:p>
          </p:txBody>
        </p:sp>
        <p:sp>
          <p:nvSpPr>
            <p:cNvPr id="43025" name="Rectangle 17"/>
            <p:cNvSpPr>
              <a:spLocks noChangeArrowheads="1"/>
            </p:cNvSpPr>
            <p:nvPr/>
          </p:nvSpPr>
          <p:spPr bwMode="auto">
            <a:xfrm>
              <a:off x="229" y="2450"/>
              <a:ext cx="1124"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Minha  entidade</a:t>
              </a:r>
            </a:p>
          </p:txBody>
        </p:sp>
        <p:sp>
          <p:nvSpPr>
            <p:cNvPr id="43026" name="Rectangle 18"/>
            <p:cNvSpPr>
              <a:spLocks noChangeArrowheads="1"/>
            </p:cNvSpPr>
            <p:nvPr/>
          </p:nvSpPr>
          <p:spPr bwMode="auto">
            <a:xfrm>
              <a:off x="385" y="2119"/>
              <a:ext cx="103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 Minha Cidade</a:t>
              </a:r>
            </a:p>
          </p:txBody>
        </p:sp>
        <p:sp>
          <p:nvSpPr>
            <p:cNvPr id="43027" name="Rectangle 19"/>
            <p:cNvSpPr>
              <a:spLocks noChangeArrowheads="1"/>
            </p:cNvSpPr>
            <p:nvPr/>
          </p:nvSpPr>
          <p:spPr bwMode="auto">
            <a:xfrm>
              <a:off x="530" y="1827"/>
              <a:ext cx="856"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Meu Estado</a:t>
              </a:r>
            </a:p>
          </p:txBody>
        </p:sp>
        <p:sp>
          <p:nvSpPr>
            <p:cNvPr id="43028" name="Rectangle 20"/>
            <p:cNvSpPr>
              <a:spLocks noChangeArrowheads="1"/>
            </p:cNvSpPr>
            <p:nvPr/>
          </p:nvSpPr>
          <p:spPr bwMode="auto">
            <a:xfrm>
              <a:off x="603" y="1595"/>
              <a:ext cx="688"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Meu País</a:t>
              </a:r>
            </a:p>
          </p:txBody>
        </p:sp>
        <p:sp>
          <p:nvSpPr>
            <p:cNvPr id="43029" name="Rectangle 21"/>
            <p:cNvSpPr>
              <a:spLocks noChangeArrowheads="1"/>
            </p:cNvSpPr>
            <p:nvPr/>
          </p:nvSpPr>
          <p:spPr bwMode="auto">
            <a:xfrm>
              <a:off x="1397" y="3407"/>
              <a:ext cx="412" cy="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Hoje</a:t>
              </a:r>
            </a:p>
          </p:txBody>
        </p:sp>
        <p:sp>
          <p:nvSpPr>
            <p:cNvPr id="43030" name="Rectangle 22"/>
            <p:cNvSpPr>
              <a:spLocks noChangeArrowheads="1"/>
            </p:cNvSpPr>
            <p:nvPr/>
          </p:nvSpPr>
          <p:spPr bwMode="auto">
            <a:xfrm>
              <a:off x="2277"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Daqui a</a:t>
              </a:r>
            </a:p>
            <a:p>
              <a:r>
                <a:rPr lang="pt-BR" sz="1800">
                  <a:solidFill>
                    <a:schemeClr val="tx2"/>
                  </a:solidFill>
                </a:rPr>
                <a:t>1 mês</a:t>
              </a:r>
            </a:p>
          </p:txBody>
        </p:sp>
        <p:sp>
          <p:nvSpPr>
            <p:cNvPr id="43031" name="Rectangle 23"/>
            <p:cNvSpPr>
              <a:spLocks noChangeArrowheads="1"/>
            </p:cNvSpPr>
            <p:nvPr/>
          </p:nvSpPr>
          <p:spPr bwMode="auto">
            <a:xfrm>
              <a:off x="3865" y="3370"/>
              <a:ext cx="60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1800">
                  <a:solidFill>
                    <a:schemeClr val="tx2"/>
                  </a:solidFill>
                </a:rPr>
                <a:t>Daqui a</a:t>
              </a:r>
            </a:p>
            <a:p>
              <a:r>
                <a:rPr lang="pt-BR" sz="1800">
                  <a:solidFill>
                    <a:schemeClr val="tx2"/>
                  </a:solidFill>
                </a:rPr>
                <a:t>10 anos</a:t>
              </a:r>
            </a:p>
          </p:txBody>
        </p:sp>
        <p:sp>
          <p:nvSpPr>
            <p:cNvPr id="43032" name="Line 24"/>
            <p:cNvSpPr>
              <a:spLocks noChangeShapeType="1"/>
            </p:cNvSpPr>
            <p:nvPr/>
          </p:nvSpPr>
          <p:spPr bwMode="auto">
            <a:xfrm flipV="1">
              <a:off x="1871" y="1389"/>
              <a:ext cx="513" cy="1266"/>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33" name="Line 25"/>
            <p:cNvSpPr>
              <a:spLocks noChangeShapeType="1"/>
            </p:cNvSpPr>
            <p:nvPr/>
          </p:nvSpPr>
          <p:spPr bwMode="auto">
            <a:xfrm flipV="1">
              <a:off x="2042" y="1692"/>
              <a:ext cx="782" cy="998"/>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34" name="Line 26"/>
            <p:cNvSpPr>
              <a:spLocks noChangeShapeType="1"/>
            </p:cNvSpPr>
            <p:nvPr/>
          </p:nvSpPr>
          <p:spPr bwMode="auto">
            <a:xfrm flipV="1">
              <a:off x="2176" y="2075"/>
              <a:ext cx="1528" cy="708"/>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35" name="Line 27"/>
            <p:cNvSpPr>
              <a:spLocks noChangeShapeType="1"/>
            </p:cNvSpPr>
            <p:nvPr/>
          </p:nvSpPr>
          <p:spPr bwMode="auto">
            <a:xfrm flipV="1">
              <a:off x="2457" y="2899"/>
              <a:ext cx="1247" cy="233"/>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43040" name="Line 32"/>
            <p:cNvSpPr>
              <a:spLocks noChangeShapeType="1"/>
            </p:cNvSpPr>
            <p:nvPr/>
          </p:nvSpPr>
          <p:spPr bwMode="auto">
            <a:xfrm>
              <a:off x="1392" y="1008"/>
              <a:ext cx="11" cy="2350"/>
            </a:xfrm>
            <a:prstGeom prst="line">
              <a:avLst/>
            </a:prstGeom>
            <a:noFill/>
            <a:ln w="44450">
              <a:solidFill>
                <a:schemeClr val="tx1"/>
              </a:solidFill>
              <a:round/>
              <a:headEnd type="stealth" w="med" len="lg"/>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sp>
        <p:nvSpPr>
          <p:cNvPr id="43042" name="Rectangle 34"/>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pt-BR" sz="4800" i="1"/>
              <a:t>Mentalidade estratégica</a:t>
            </a:r>
            <a:endParaRPr lang="pt-BR" sz="4800"/>
          </a:p>
        </p:txBody>
      </p:sp>
    </p:spTree>
    <p:extLst>
      <p:ext uri="{BB962C8B-B14F-4D97-AF65-F5344CB8AC3E}">
        <p14:creationId xmlns:p14="http://schemas.microsoft.com/office/powerpoint/2010/main" xmlns="" val="37007735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42"/>
                                        </p:tgtEl>
                                        <p:attrNameLst>
                                          <p:attrName>style.visibility</p:attrName>
                                        </p:attrNameLst>
                                      </p:cBhvr>
                                      <p:to>
                                        <p:strVal val="visible"/>
                                      </p:to>
                                    </p:set>
                                    <p:anim calcmode="lin" valueType="num">
                                      <p:cBhvr additive="base">
                                        <p:cTn id="7" dur="500" fill="hold"/>
                                        <p:tgtEl>
                                          <p:spTgt spid="43042"/>
                                        </p:tgtEl>
                                        <p:attrNameLst>
                                          <p:attrName>ppt_x</p:attrName>
                                        </p:attrNameLst>
                                      </p:cBhvr>
                                      <p:tavLst>
                                        <p:tav tm="0">
                                          <p:val>
                                            <p:strVal val="0-#ppt_w/2"/>
                                          </p:val>
                                        </p:tav>
                                        <p:tav tm="100000">
                                          <p:val>
                                            <p:strVal val="#ppt_x"/>
                                          </p:val>
                                        </p:tav>
                                      </p:tavLst>
                                    </p:anim>
                                    <p:anim calcmode="lin" valueType="num">
                                      <p:cBhvr additive="base">
                                        <p:cTn id="8" dur="500" fill="hold"/>
                                        <p:tgtEl>
                                          <p:spTgt spid="430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3043"/>
                                        </p:tgtEl>
                                        <p:attrNameLst>
                                          <p:attrName>style.visibility</p:attrName>
                                        </p:attrNameLst>
                                      </p:cBhvr>
                                      <p:to>
                                        <p:strVal val="visible"/>
                                      </p:to>
                                    </p:set>
                                    <p:anim calcmode="lin" valueType="num">
                                      <p:cBhvr additive="base">
                                        <p:cTn id="13" dur="500" fill="hold"/>
                                        <p:tgtEl>
                                          <p:spTgt spid="43043"/>
                                        </p:tgtEl>
                                        <p:attrNameLst>
                                          <p:attrName>ppt_x</p:attrName>
                                        </p:attrNameLst>
                                      </p:cBhvr>
                                      <p:tavLst>
                                        <p:tav tm="0">
                                          <p:val>
                                            <p:strVal val="0-#ppt_w/2"/>
                                          </p:val>
                                        </p:tav>
                                        <p:tav tm="100000">
                                          <p:val>
                                            <p:strVal val="#ppt_x"/>
                                          </p:val>
                                        </p:tav>
                                      </p:tavLst>
                                    </p:anim>
                                    <p:anim calcmode="lin" valueType="num">
                                      <p:cBhvr additive="base">
                                        <p:cTn id="14" dur="500" fill="hold"/>
                                        <p:tgtEl>
                                          <p:spTgt spid="430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Desafios para a estratégia</a:t>
            </a:r>
            <a:endParaRPr lang="pt-BR" dirty="0"/>
          </a:p>
        </p:txBody>
      </p:sp>
      <p:sp>
        <p:nvSpPr>
          <p:cNvPr id="3" name="Espaço Reservado para Conteúdo 2"/>
          <p:cNvSpPr>
            <a:spLocks noGrp="1"/>
          </p:cNvSpPr>
          <p:nvPr>
            <p:ph idx="1"/>
          </p:nvPr>
        </p:nvSpPr>
        <p:spPr/>
        <p:txBody>
          <a:bodyPr>
            <a:normAutofit/>
          </a:bodyPr>
          <a:lstStyle/>
          <a:p>
            <a:pPr>
              <a:lnSpc>
                <a:spcPct val="120000"/>
              </a:lnSpc>
              <a:buClr>
                <a:srgbClr val="FFFF00"/>
              </a:buClr>
              <a:buSzPct val="130000"/>
              <a:buFont typeface="Wingdings" pitchFamily="2" charset="2"/>
              <a:buNone/>
              <a:defRPr/>
            </a:pPr>
            <a:r>
              <a:rPr lang="pt-BR" sz="2800" i="1" dirty="0"/>
              <a:t>1. Dificuldades de percepção</a:t>
            </a:r>
          </a:p>
          <a:p>
            <a:pPr>
              <a:lnSpc>
                <a:spcPct val="120000"/>
              </a:lnSpc>
              <a:buClr>
                <a:srgbClr val="FFFF00"/>
              </a:buClr>
              <a:buSzPct val="130000"/>
              <a:buFont typeface="Wingdings" pitchFamily="2" charset="2"/>
              <a:buNone/>
              <a:defRPr/>
            </a:pPr>
            <a:r>
              <a:rPr lang="pt-BR" sz="2800" i="1" dirty="0"/>
              <a:t>2. As mudanças estratégicas</a:t>
            </a:r>
          </a:p>
          <a:p>
            <a:pPr>
              <a:lnSpc>
                <a:spcPct val="120000"/>
              </a:lnSpc>
              <a:buClr>
                <a:srgbClr val="FFFF00"/>
              </a:buClr>
              <a:buSzPct val="130000"/>
              <a:buFont typeface="Wingdings" pitchFamily="2" charset="2"/>
              <a:buNone/>
              <a:defRPr/>
            </a:pPr>
            <a:r>
              <a:rPr lang="pt-BR" sz="2800" i="1" dirty="0"/>
              <a:t>3. Obstáculos culturais</a:t>
            </a:r>
          </a:p>
          <a:p>
            <a:pPr>
              <a:lnSpc>
                <a:spcPct val="120000"/>
              </a:lnSpc>
              <a:buClr>
                <a:srgbClr val="FFFF00"/>
              </a:buClr>
              <a:buSzPct val="130000"/>
              <a:buFont typeface="Wingdings" pitchFamily="2" charset="2"/>
              <a:buNone/>
              <a:defRPr/>
            </a:pPr>
            <a:r>
              <a:rPr lang="pt-BR" sz="2800" i="1" dirty="0"/>
              <a:t>4. Obstáculos organizacionais</a:t>
            </a:r>
          </a:p>
          <a:p>
            <a:pPr>
              <a:lnSpc>
                <a:spcPct val="120000"/>
              </a:lnSpc>
              <a:buClr>
                <a:srgbClr val="FFFF00"/>
              </a:buClr>
              <a:buSzPct val="130000"/>
              <a:buFont typeface="Wingdings" pitchFamily="2" charset="2"/>
              <a:buNone/>
              <a:defRPr/>
            </a:pPr>
            <a:r>
              <a:rPr lang="pt-BR" sz="2800" i="1" dirty="0"/>
              <a:t>5. Obstáculos </a:t>
            </a:r>
            <a:r>
              <a:rPr lang="pt-BR" sz="2800" i="1" dirty="0" smtClean="0"/>
              <a:t>gerenciais</a:t>
            </a:r>
            <a:endParaRPr lang="pt-BR" sz="2800" i="1" dirty="0"/>
          </a:p>
        </p:txBody>
      </p:sp>
    </p:spTree>
    <p:extLst>
      <p:ext uri="{BB962C8B-B14F-4D97-AF65-F5344CB8AC3E}">
        <p14:creationId xmlns:p14="http://schemas.microsoft.com/office/powerpoint/2010/main" xmlns="" val="2531617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bwMode="auto">
          <a:xfrm>
            <a:off x="703385" y="5334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838200" indent="-838200" algn="ctr">
              <a:buClr>
                <a:srgbClr val="FFFF00"/>
              </a:buClr>
              <a:buSzPct val="130000"/>
              <a:buFont typeface="Wingdings" pitchFamily="2" charset="2"/>
              <a:buNone/>
              <a:defRPr/>
            </a:pPr>
            <a:r>
              <a:rPr lang="pt-BR" sz="4800" i="1" dirty="0" smtClean="0">
                <a:effectLst>
                  <a:outerShdw blurRad="38100" dist="38100" dir="2700000" algn="tl">
                    <a:srgbClr val="000000"/>
                  </a:outerShdw>
                </a:effectLst>
                <a:latin typeface="Times New Roman" pitchFamily="18" charset="0"/>
              </a:rPr>
              <a:t>1. Dificuldades de percepção</a:t>
            </a:r>
          </a:p>
        </p:txBody>
      </p:sp>
      <p:sp>
        <p:nvSpPr>
          <p:cNvPr id="141880" name="Rectangle 568"/>
          <p:cNvSpPr>
            <a:spLocks noGrp="1" noChangeArrowheads="1"/>
          </p:cNvSpPr>
          <p:nvPr>
            <p:ph type="body" idx="1"/>
          </p:nvPr>
        </p:nvSpPr>
        <p:spPr bwMode="auto">
          <a:xfrm>
            <a:off x="703384" y="1981200"/>
            <a:ext cx="5164760"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p>
            <a:pPr>
              <a:lnSpc>
                <a:spcPct val="110000"/>
              </a:lnSpc>
              <a:buClr>
                <a:srgbClr val="FFFF00"/>
              </a:buClr>
              <a:buSzPct val="130000"/>
              <a:buFont typeface="Wingdings" pitchFamily="2" charset="2"/>
              <a:buChar char="ü"/>
              <a:defRPr/>
            </a:pPr>
            <a:r>
              <a:rPr lang="pt-BR" sz="2800" i="1" dirty="0" smtClean="0"/>
              <a:t>Filtros e bloqueios dificultam a visualização de riscos e oportunidades</a:t>
            </a:r>
          </a:p>
          <a:p>
            <a:pPr>
              <a:lnSpc>
                <a:spcPct val="110000"/>
              </a:lnSpc>
              <a:buClr>
                <a:srgbClr val="FFFF00"/>
              </a:buClr>
              <a:buSzPct val="130000"/>
              <a:buFont typeface="Wingdings" pitchFamily="2" charset="2"/>
              <a:buChar char="ü"/>
              <a:defRPr/>
            </a:pPr>
            <a:r>
              <a:rPr lang="pt-BR" sz="2800" i="1" dirty="0" smtClean="0"/>
              <a:t>“Olhamos mas não vemos”</a:t>
            </a:r>
          </a:p>
          <a:p>
            <a:pPr>
              <a:lnSpc>
                <a:spcPct val="110000"/>
              </a:lnSpc>
              <a:buClr>
                <a:srgbClr val="FFFF00"/>
              </a:buClr>
              <a:buSzPct val="130000"/>
              <a:buFont typeface="Wingdings" pitchFamily="2" charset="2"/>
              <a:buChar char="ü"/>
              <a:defRPr/>
            </a:pPr>
            <a:r>
              <a:rPr lang="pt-BR" sz="2800" i="1" dirty="0" smtClean="0"/>
              <a:t>Barreiras mentais</a:t>
            </a:r>
          </a:p>
          <a:p>
            <a:pPr>
              <a:lnSpc>
                <a:spcPct val="110000"/>
              </a:lnSpc>
              <a:buClr>
                <a:srgbClr val="FFFF00"/>
              </a:buClr>
              <a:buSzPct val="130000"/>
              <a:buFont typeface="Wingdings" pitchFamily="2" charset="2"/>
              <a:buChar char="ü"/>
              <a:defRPr/>
            </a:pPr>
            <a:r>
              <a:rPr lang="pt-BR" sz="2800" i="1" dirty="0" smtClean="0"/>
              <a:t>Falta visão sistêmica de relações complexas de causa e efeito</a:t>
            </a:r>
          </a:p>
          <a:p>
            <a:pPr>
              <a:lnSpc>
                <a:spcPct val="110000"/>
              </a:lnSpc>
              <a:buClr>
                <a:srgbClr val="FFFF00"/>
              </a:buClr>
              <a:buSzPct val="130000"/>
              <a:buFont typeface="Wingdings" pitchFamily="2" charset="2"/>
              <a:buChar char="ü"/>
              <a:defRPr/>
            </a:pPr>
            <a:r>
              <a:rPr lang="pt-BR" sz="2800" i="1" dirty="0" smtClean="0"/>
              <a:t>Exemplo do cotidiano: taxi</a:t>
            </a:r>
          </a:p>
        </p:txBody>
      </p:sp>
      <p:pic>
        <p:nvPicPr>
          <p:cNvPr id="4100" name="Picture 571" descr="C:\Editorial\Manual\Eliezer\fig03-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8144" y="4038600"/>
            <a:ext cx="2329962" cy="207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572" descr="C:\Editorial\Manual\Eliezer\fig2-t02.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38482" y="1676400"/>
            <a:ext cx="2057400" cy="203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601919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additive="base">
                                        <p:cTn id="7" dur="500" fill="hold"/>
                                        <p:tgtEl>
                                          <p:spTgt spid="141314"/>
                                        </p:tgtEl>
                                        <p:attrNameLst>
                                          <p:attrName>ppt_x</p:attrName>
                                        </p:attrNameLst>
                                      </p:cBhvr>
                                      <p:tavLst>
                                        <p:tav tm="0">
                                          <p:val>
                                            <p:strVal val="0-#ppt_w/2"/>
                                          </p:val>
                                        </p:tav>
                                        <p:tav tm="100000">
                                          <p:val>
                                            <p:strVal val="#ppt_x"/>
                                          </p:val>
                                        </p:tav>
                                      </p:tavLst>
                                    </p:anim>
                                    <p:anim calcmode="lin" valueType="num">
                                      <p:cBhvr additive="base">
                                        <p:cTn id="8" dur="500" fill="hold"/>
                                        <p:tgtEl>
                                          <p:spTgt spid="141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41880">
                                            <p:txEl>
                                              <p:pRg st="0" end="0"/>
                                            </p:txEl>
                                          </p:spTgt>
                                        </p:tgtEl>
                                        <p:attrNameLst>
                                          <p:attrName>style.visibility</p:attrName>
                                        </p:attrNameLst>
                                      </p:cBhvr>
                                      <p:to>
                                        <p:strVal val="visible"/>
                                      </p:to>
                                    </p:set>
                                    <p:anim to="" calcmode="lin" valueType="num">
                                      <p:cBhvr>
                                        <p:cTn id="13" dur="1" fill="hold"/>
                                        <p:tgtEl>
                                          <p:spTgt spid="141880">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41880">
                                            <p:txEl>
                                              <p:pRg st="1" end="1"/>
                                            </p:txEl>
                                          </p:spTgt>
                                        </p:tgtEl>
                                        <p:attrNameLst>
                                          <p:attrName>style.visibility</p:attrName>
                                        </p:attrNameLst>
                                      </p:cBhvr>
                                      <p:to>
                                        <p:strVal val="visible"/>
                                      </p:to>
                                    </p:set>
                                    <p:anim to="" calcmode="lin" valueType="num">
                                      <p:cBhvr>
                                        <p:cTn id="18" dur="1" fill="hold"/>
                                        <p:tgtEl>
                                          <p:spTgt spid="141880">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41880">
                                            <p:txEl>
                                              <p:pRg st="2" end="2"/>
                                            </p:txEl>
                                          </p:spTgt>
                                        </p:tgtEl>
                                        <p:attrNameLst>
                                          <p:attrName>style.visibility</p:attrName>
                                        </p:attrNameLst>
                                      </p:cBhvr>
                                      <p:to>
                                        <p:strVal val="visible"/>
                                      </p:to>
                                    </p:set>
                                    <p:anim to="" calcmode="lin" valueType="num">
                                      <p:cBhvr>
                                        <p:cTn id="23" dur="1" fill="hold"/>
                                        <p:tgtEl>
                                          <p:spTgt spid="141880">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41880">
                                            <p:txEl>
                                              <p:pRg st="3" end="3"/>
                                            </p:txEl>
                                          </p:spTgt>
                                        </p:tgtEl>
                                        <p:attrNameLst>
                                          <p:attrName>style.visibility</p:attrName>
                                        </p:attrNameLst>
                                      </p:cBhvr>
                                      <p:to>
                                        <p:strVal val="visible"/>
                                      </p:to>
                                    </p:set>
                                    <p:anim to="" calcmode="lin" valueType="num">
                                      <p:cBhvr>
                                        <p:cTn id="28" dur="1" fill="hold"/>
                                        <p:tgtEl>
                                          <p:spTgt spid="141880">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41880">
                                            <p:txEl>
                                              <p:pRg st="4" end="4"/>
                                            </p:txEl>
                                          </p:spTgt>
                                        </p:tgtEl>
                                        <p:attrNameLst>
                                          <p:attrName>style.visibility</p:attrName>
                                        </p:attrNameLst>
                                      </p:cBhvr>
                                      <p:to>
                                        <p:strVal val="visible"/>
                                      </p:to>
                                    </p:set>
                                    <p:anim to="" calcmode="lin" valueType="num">
                                      <p:cBhvr>
                                        <p:cTn id="33" dur="1" fill="hold"/>
                                        <p:tgtEl>
                                          <p:spTgt spid="141880">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utoUpdateAnimBg="0"/>
      <p:bldP spid="14188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Dificuldade de percepção de oportunidades</a:t>
            </a:r>
          </a:p>
        </p:txBody>
      </p:sp>
      <p:sp>
        <p:nvSpPr>
          <p:cNvPr id="666627" name="Rectangle 3"/>
          <p:cNvSpPr>
            <a:spLocks noGrp="1" noChangeArrowheads="1"/>
          </p:cNvSpPr>
          <p:nvPr>
            <p:ph type="body" idx="1"/>
          </p:nvPr>
        </p:nvSpPr>
        <p:spPr bwMode="auto">
          <a:xfrm>
            <a:off x="703385" y="2438400"/>
            <a:ext cx="5978769" cy="3657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nSpc>
                <a:spcPct val="90000"/>
              </a:lnSpc>
              <a:buClr>
                <a:srgbClr val="FFFF00"/>
              </a:buClr>
              <a:buSzPct val="130000"/>
              <a:buFont typeface="Wingdings" pitchFamily="2" charset="2"/>
              <a:buChar char="ü"/>
              <a:defRPr/>
            </a:pPr>
            <a:r>
              <a:rPr lang="pt-BR" sz="3200" i="1" dirty="0" smtClean="0"/>
              <a:t>As oportunidades passam, aproveitemos ou não</a:t>
            </a:r>
          </a:p>
          <a:p>
            <a:pPr>
              <a:lnSpc>
                <a:spcPct val="90000"/>
              </a:lnSpc>
              <a:buClr>
                <a:srgbClr val="FFFF00"/>
              </a:buClr>
              <a:buSzPct val="130000"/>
              <a:buFont typeface="Wingdings" pitchFamily="2" charset="2"/>
              <a:buChar char="ü"/>
              <a:defRPr/>
            </a:pPr>
            <a:r>
              <a:rPr lang="pt-BR" sz="3200" i="1" dirty="0" smtClean="0"/>
              <a:t>Alguns percebem, outros não </a:t>
            </a:r>
          </a:p>
          <a:p>
            <a:pPr>
              <a:lnSpc>
                <a:spcPct val="90000"/>
              </a:lnSpc>
              <a:buClr>
                <a:srgbClr val="FFFF00"/>
              </a:buClr>
              <a:buSzPct val="130000"/>
              <a:buFont typeface="Wingdings" pitchFamily="2" charset="2"/>
              <a:buChar char="ü"/>
              <a:defRPr/>
            </a:pPr>
            <a:r>
              <a:rPr lang="pt-BR" sz="3200" i="1" dirty="0" smtClean="0"/>
              <a:t>Por quê?</a:t>
            </a:r>
          </a:p>
          <a:p>
            <a:pPr>
              <a:lnSpc>
                <a:spcPct val="90000"/>
              </a:lnSpc>
              <a:buClr>
                <a:srgbClr val="FFFF00"/>
              </a:buClr>
              <a:buSzPct val="130000"/>
              <a:buFont typeface="Wingdings" pitchFamily="2" charset="2"/>
              <a:buChar char="ü"/>
              <a:defRPr/>
            </a:pPr>
            <a:r>
              <a:rPr lang="pt-BR" sz="3200" i="1" dirty="0" smtClean="0"/>
              <a:t>Se nós não percebemos a oportunidade, talvez um de nossos concorrentes/adversários já tenha percebido!</a:t>
            </a:r>
          </a:p>
        </p:txBody>
      </p:sp>
    </p:spTree>
    <p:extLst>
      <p:ext uri="{BB962C8B-B14F-4D97-AF65-F5344CB8AC3E}">
        <p14:creationId xmlns:p14="http://schemas.microsoft.com/office/powerpoint/2010/main" xmlns="" val="263744310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6626"/>
                                        </p:tgtEl>
                                        <p:attrNameLst>
                                          <p:attrName>style.visibility</p:attrName>
                                        </p:attrNameLst>
                                      </p:cBhvr>
                                      <p:to>
                                        <p:strVal val="visible"/>
                                      </p:to>
                                    </p:set>
                                    <p:anim calcmode="lin" valueType="num">
                                      <p:cBhvr additive="base">
                                        <p:cTn id="7" dur="500" fill="hold"/>
                                        <p:tgtEl>
                                          <p:spTgt spid="666626"/>
                                        </p:tgtEl>
                                        <p:attrNameLst>
                                          <p:attrName>ppt_x</p:attrName>
                                        </p:attrNameLst>
                                      </p:cBhvr>
                                      <p:tavLst>
                                        <p:tav tm="0">
                                          <p:val>
                                            <p:strVal val="0-#ppt_w/2"/>
                                          </p:val>
                                        </p:tav>
                                        <p:tav tm="100000">
                                          <p:val>
                                            <p:strVal val="#ppt_x"/>
                                          </p:val>
                                        </p:tav>
                                      </p:tavLst>
                                    </p:anim>
                                    <p:anim calcmode="lin" valueType="num">
                                      <p:cBhvr additive="base">
                                        <p:cTn id="8" dur="500" fill="hold"/>
                                        <p:tgtEl>
                                          <p:spTgt spid="6666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66627">
                                            <p:txEl>
                                              <p:pRg st="0" end="0"/>
                                            </p:txEl>
                                          </p:spTgt>
                                        </p:tgtEl>
                                        <p:attrNameLst>
                                          <p:attrName>style.visibility</p:attrName>
                                        </p:attrNameLst>
                                      </p:cBhvr>
                                      <p:to>
                                        <p:strVal val="visible"/>
                                      </p:to>
                                    </p:set>
                                    <p:anim to="" calcmode="lin" valueType="num">
                                      <p:cBhvr>
                                        <p:cTn id="13" dur="1" fill="hold"/>
                                        <p:tgtEl>
                                          <p:spTgt spid="666627">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66627">
                                            <p:txEl>
                                              <p:pRg st="1" end="1"/>
                                            </p:txEl>
                                          </p:spTgt>
                                        </p:tgtEl>
                                        <p:attrNameLst>
                                          <p:attrName>style.visibility</p:attrName>
                                        </p:attrNameLst>
                                      </p:cBhvr>
                                      <p:to>
                                        <p:strVal val="visible"/>
                                      </p:to>
                                    </p:set>
                                    <p:anim to="" calcmode="lin" valueType="num">
                                      <p:cBhvr>
                                        <p:cTn id="18" dur="1" fill="hold"/>
                                        <p:tgtEl>
                                          <p:spTgt spid="666627">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66627">
                                            <p:txEl>
                                              <p:pRg st="2" end="2"/>
                                            </p:txEl>
                                          </p:spTgt>
                                        </p:tgtEl>
                                        <p:attrNameLst>
                                          <p:attrName>style.visibility</p:attrName>
                                        </p:attrNameLst>
                                      </p:cBhvr>
                                      <p:to>
                                        <p:strVal val="visible"/>
                                      </p:to>
                                    </p:set>
                                    <p:anim to="" calcmode="lin" valueType="num">
                                      <p:cBhvr>
                                        <p:cTn id="23" dur="1" fill="hold"/>
                                        <p:tgtEl>
                                          <p:spTgt spid="666627">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66627">
                                            <p:txEl>
                                              <p:pRg st="3" end="3"/>
                                            </p:txEl>
                                          </p:spTgt>
                                        </p:tgtEl>
                                        <p:attrNameLst>
                                          <p:attrName>style.visibility</p:attrName>
                                        </p:attrNameLst>
                                      </p:cBhvr>
                                      <p:to>
                                        <p:strVal val="visible"/>
                                      </p:to>
                                    </p:set>
                                    <p:anim to="" calcmode="lin" valueType="num">
                                      <p:cBhvr>
                                        <p:cTn id="28" dur="1" fill="hold"/>
                                        <p:tgtEl>
                                          <p:spTgt spid="66662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6" grpId="0" autoUpdateAnimBg="0"/>
      <p:bldP spid="66662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bwMode="auto">
          <a:xfrm>
            <a:off x="703385" y="5334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Dificuldade na percepção de riscos e ameaças</a:t>
            </a:r>
          </a:p>
        </p:txBody>
      </p:sp>
      <p:sp>
        <p:nvSpPr>
          <p:cNvPr id="667651" name="Rectangle 3"/>
          <p:cNvSpPr>
            <a:spLocks noGrp="1" noChangeArrowheads="1"/>
          </p:cNvSpPr>
          <p:nvPr>
            <p:ph type="body" idx="1"/>
          </p:nvPr>
        </p:nvSpPr>
        <p:spPr bwMode="auto">
          <a:xfrm>
            <a:off x="562708" y="2362200"/>
            <a:ext cx="59084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Char char="ü"/>
              <a:defRPr/>
            </a:pPr>
            <a:r>
              <a:rPr lang="pt-BR" sz="3200" i="1" smtClean="0"/>
              <a:t>Todos vêm os riscos, menos nós...</a:t>
            </a:r>
          </a:p>
          <a:p>
            <a:pPr>
              <a:lnSpc>
                <a:spcPct val="90000"/>
              </a:lnSpc>
              <a:buClr>
                <a:srgbClr val="FFFF00"/>
              </a:buClr>
              <a:buSzPct val="130000"/>
              <a:buFont typeface="Wingdings" pitchFamily="2" charset="2"/>
              <a:buChar char="ü"/>
              <a:defRPr/>
            </a:pPr>
            <a:r>
              <a:rPr lang="pt-BR" sz="3200" i="1" smtClean="0"/>
              <a:t>Por quê?</a:t>
            </a:r>
          </a:p>
          <a:p>
            <a:pPr>
              <a:lnSpc>
                <a:spcPct val="90000"/>
              </a:lnSpc>
              <a:buClr>
                <a:srgbClr val="FFFF00"/>
              </a:buClr>
              <a:buSzPct val="130000"/>
              <a:buFont typeface="Wingdings" pitchFamily="2" charset="2"/>
              <a:buChar char="ü"/>
              <a:defRPr/>
            </a:pPr>
            <a:r>
              <a:rPr lang="pt-BR" sz="3200" i="1" smtClean="0"/>
              <a:t>“Mas isto nunca aconteceu...”</a:t>
            </a:r>
          </a:p>
          <a:p>
            <a:pPr>
              <a:lnSpc>
                <a:spcPct val="90000"/>
              </a:lnSpc>
              <a:buClr>
                <a:srgbClr val="FFFF00"/>
              </a:buClr>
              <a:buSzPct val="130000"/>
              <a:buFont typeface="Wingdings" pitchFamily="2" charset="2"/>
              <a:buChar char="ü"/>
              <a:defRPr/>
            </a:pPr>
            <a:r>
              <a:rPr lang="pt-BR" sz="3200" i="1" smtClean="0"/>
              <a:t>“Mas isto nunca vai acontecer conosco...”</a:t>
            </a:r>
          </a:p>
          <a:p>
            <a:pPr>
              <a:lnSpc>
                <a:spcPct val="90000"/>
              </a:lnSpc>
              <a:buClr>
                <a:srgbClr val="FFFF00"/>
              </a:buClr>
              <a:buSzPct val="130000"/>
              <a:buFont typeface="Wingdings" pitchFamily="2" charset="2"/>
              <a:buChar char="ü"/>
              <a:defRPr/>
            </a:pPr>
            <a:r>
              <a:rPr lang="pt-BR" sz="3200" i="1" smtClean="0"/>
              <a:t>Medo do desconhecido</a:t>
            </a:r>
          </a:p>
          <a:p>
            <a:pPr>
              <a:lnSpc>
                <a:spcPct val="90000"/>
              </a:lnSpc>
              <a:buClr>
                <a:srgbClr val="FFFF00"/>
              </a:buClr>
              <a:buSzPct val="130000"/>
              <a:buFont typeface="Wingdings" pitchFamily="2" charset="2"/>
              <a:buChar char="ü"/>
              <a:defRPr/>
            </a:pPr>
            <a:r>
              <a:rPr lang="pt-BR" sz="3200" i="1" smtClean="0">
                <a:solidFill>
                  <a:srgbClr val="FFCCFF"/>
                </a:solidFill>
              </a:rPr>
              <a:t>Efeito avestruz!</a:t>
            </a:r>
          </a:p>
        </p:txBody>
      </p:sp>
    </p:spTree>
    <p:extLst>
      <p:ext uri="{BB962C8B-B14F-4D97-AF65-F5344CB8AC3E}">
        <p14:creationId xmlns:p14="http://schemas.microsoft.com/office/powerpoint/2010/main" xmlns="" val="425300657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7650"/>
                                        </p:tgtEl>
                                        <p:attrNameLst>
                                          <p:attrName>style.visibility</p:attrName>
                                        </p:attrNameLst>
                                      </p:cBhvr>
                                      <p:to>
                                        <p:strVal val="visible"/>
                                      </p:to>
                                    </p:set>
                                    <p:anim calcmode="lin" valueType="num">
                                      <p:cBhvr additive="base">
                                        <p:cTn id="7" dur="500" fill="hold"/>
                                        <p:tgtEl>
                                          <p:spTgt spid="667650"/>
                                        </p:tgtEl>
                                        <p:attrNameLst>
                                          <p:attrName>ppt_x</p:attrName>
                                        </p:attrNameLst>
                                      </p:cBhvr>
                                      <p:tavLst>
                                        <p:tav tm="0">
                                          <p:val>
                                            <p:strVal val="0-#ppt_w/2"/>
                                          </p:val>
                                        </p:tav>
                                        <p:tav tm="100000">
                                          <p:val>
                                            <p:strVal val="#ppt_x"/>
                                          </p:val>
                                        </p:tav>
                                      </p:tavLst>
                                    </p:anim>
                                    <p:anim calcmode="lin" valueType="num">
                                      <p:cBhvr additive="base">
                                        <p:cTn id="8" dur="500" fill="hold"/>
                                        <p:tgtEl>
                                          <p:spTgt spid="6676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67651">
                                            <p:txEl>
                                              <p:pRg st="0" end="0"/>
                                            </p:txEl>
                                          </p:spTgt>
                                        </p:tgtEl>
                                        <p:attrNameLst>
                                          <p:attrName>style.visibility</p:attrName>
                                        </p:attrNameLst>
                                      </p:cBhvr>
                                      <p:to>
                                        <p:strVal val="visible"/>
                                      </p:to>
                                    </p:set>
                                    <p:anim to="" calcmode="lin" valueType="num">
                                      <p:cBhvr>
                                        <p:cTn id="13" dur="1" fill="hold"/>
                                        <p:tgtEl>
                                          <p:spTgt spid="66765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67651">
                                            <p:txEl>
                                              <p:pRg st="1" end="1"/>
                                            </p:txEl>
                                          </p:spTgt>
                                        </p:tgtEl>
                                        <p:attrNameLst>
                                          <p:attrName>style.visibility</p:attrName>
                                        </p:attrNameLst>
                                      </p:cBhvr>
                                      <p:to>
                                        <p:strVal val="visible"/>
                                      </p:to>
                                    </p:set>
                                    <p:anim to="" calcmode="lin" valueType="num">
                                      <p:cBhvr>
                                        <p:cTn id="18" dur="1" fill="hold"/>
                                        <p:tgtEl>
                                          <p:spTgt spid="66765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67651">
                                            <p:txEl>
                                              <p:pRg st="2" end="2"/>
                                            </p:txEl>
                                          </p:spTgt>
                                        </p:tgtEl>
                                        <p:attrNameLst>
                                          <p:attrName>style.visibility</p:attrName>
                                        </p:attrNameLst>
                                      </p:cBhvr>
                                      <p:to>
                                        <p:strVal val="visible"/>
                                      </p:to>
                                    </p:set>
                                    <p:anim to="" calcmode="lin" valueType="num">
                                      <p:cBhvr>
                                        <p:cTn id="23" dur="1" fill="hold"/>
                                        <p:tgtEl>
                                          <p:spTgt spid="667651">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67651">
                                            <p:txEl>
                                              <p:pRg st="3" end="3"/>
                                            </p:txEl>
                                          </p:spTgt>
                                        </p:tgtEl>
                                        <p:attrNameLst>
                                          <p:attrName>style.visibility</p:attrName>
                                        </p:attrNameLst>
                                      </p:cBhvr>
                                      <p:to>
                                        <p:strVal val="visible"/>
                                      </p:to>
                                    </p:set>
                                    <p:anim to="" calcmode="lin" valueType="num">
                                      <p:cBhvr>
                                        <p:cTn id="28" dur="1" fill="hold"/>
                                        <p:tgtEl>
                                          <p:spTgt spid="667651">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67651">
                                            <p:txEl>
                                              <p:pRg st="4" end="4"/>
                                            </p:txEl>
                                          </p:spTgt>
                                        </p:tgtEl>
                                        <p:attrNameLst>
                                          <p:attrName>style.visibility</p:attrName>
                                        </p:attrNameLst>
                                      </p:cBhvr>
                                      <p:to>
                                        <p:strVal val="visible"/>
                                      </p:to>
                                    </p:set>
                                    <p:anim to="" calcmode="lin" valueType="num">
                                      <p:cBhvr>
                                        <p:cTn id="33" dur="1" fill="hold"/>
                                        <p:tgtEl>
                                          <p:spTgt spid="667651">
                                            <p:txEl>
                                              <p:pRg st="4" end="4"/>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667651">
                                            <p:txEl>
                                              <p:pRg st="5" end="5"/>
                                            </p:txEl>
                                          </p:spTgt>
                                        </p:tgtEl>
                                        <p:attrNameLst>
                                          <p:attrName>style.visibility</p:attrName>
                                        </p:attrNameLst>
                                      </p:cBhvr>
                                      <p:to>
                                        <p:strVal val="visible"/>
                                      </p:to>
                                    </p:set>
                                    <p:anim to="" calcmode="lin" valueType="num">
                                      <p:cBhvr>
                                        <p:cTn id="38" dur="1" fill="hold"/>
                                        <p:tgtEl>
                                          <p:spTgt spid="66765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650" grpId="0" autoUpdateAnimBg="0"/>
      <p:bldP spid="66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2. As mudanças estratégicas</a:t>
            </a:r>
          </a:p>
        </p:txBody>
      </p:sp>
      <p:sp>
        <p:nvSpPr>
          <p:cNvPr id="655376" name="Rectangle 16"/>
          <p:cNvSpPr>
            <a:spLocks noGrp="1" noChangeArrowheads="1"/>
          </p:cNvSpPr>
          <p:nvPr>
            <p:ph type="body" idx="1"/>
          </p:nvPr>
        </p:nvSpPr>
        <p:spPr bwMode="auto">
          <a:xfrm>
            <a:off x="140677" y="1676400"/>
            <a:ext cx="8440615" cy="1219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2800" i="1" smtClean="0"/>
              <a:t>As mudanças estratégicas podem se encontrar nas interseções de duas ou mais mudanças: </a:t>
            </a:r>
          </a:p>
        </p:txBody>
      </p:sp>
      <p:pic>
        <p:nvPicPr>
          <p:cNvPr id="7172" name="Picture 20" descr="C:\Editorial\Manual\Eliezer\fig4-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6093" y="3048001"/>
            <a:ext cx="6655777" cy="330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534294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62"/>
                                        </p:tgtEl>
                                        <p:attrNameLst>
                                          <p:attrName>style.visibility</p:attrName>
                                        </p:attrNameLst>
                                      </p:cBhvr>
                                      <p:to>
                                        <p:strVal val="visible"/>
                                      </p:to>
                                    </p:set>
                                    <p:anim calcmode="lin" valueType="num">
                                      <p:cBhvr additive="base">
                                        <p:cTn id="7" dur="500" fill="hold"/>
                                        <p:tgtEl>
                                          <p:spTgt spid="655362"/>
                                        </p:tgtEl>
                                        <p:attrNameLst>
                                          <p:attrName>ppt_x</p:attrName>
                                        </p:attrNameLst>
                                      </p:cBhvr>
                                      <p:tavLst>
                                        <p:tav tm="0">
                                          <p:val>
                                            <p:strVal val="0-#ppt_w/2"/>
                                          </p:val>
                                        </p:tav>
                                        <p:tav tm="100000">
                                          <p:val>
                                            <p:strVal val="#ppt_x"/>
                                          </p:val>
                                        </p:tav>
                                      </p:tavLst>
                                    </p:anim>
                                    <p:anim calcmode="lin" valueType="num">
                                      <p:cBhvr additive="base">
                                        <p:cTn id="8" dur="500" fill="hold"/>
                                        <p:tgtEl>
                                          <p:spTgt spid="65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55376">
                                            <p:txEl>
                                              <p:pRg st="0" end="0"/>
                                            </p:txEl>
                                          </p:spTgt>
                                        </p:tgtEl>
                                        <p:attrNameLst>
                                          <p:attrName>style.visibility</p:attrName>
                                        </p:attrNameLst>
                                      </p:cBhvr>
                                      <p:to>
                                        <p:strVal val="visible"/>
                                      </p:to>
                                    </p:set>
                                    <p:anim to="" calcmode="lin" valueType="num">
                                      <p:cBhvr>
                                        <p:cTn id="13" dur="1" fill="hold"/>
                                        <p:tgtEl>
                                          <p:spTgt spid="655376">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2" grpId="0" autoUpdateAnimBg="0"/>
      <p:bldP spid="65537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As grandes tendências de mudança</a:t>
            </a:r>
          </a:p>
        </p:txBody>
      </p:sp>
      <p:sp>
        <p:nvSpPr>
          <p:cNvPr id="669699" name="Rectangle 3"/>
          <p:cNvSpPr>
            <a:spLocks noGrp="1" noChangeArrowheads="1"/>
          </p:cNvSpPr>
          <p:nvPr>
            <p:ph type="body" idx="1"/>
          </p:nvPr>
        </p:nvSpPr>
        <p:spPr bwMode="auto">
          <a:xfrm>
            <a:off x="703385" y="2362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10000"/>
              </a:lnSpc>
              <a:buClr>
                <a:srgbClr val="FFFF00"/>
              </a:buClr>
              <a:buSzPct val="130000"/>
              <a:buFont typeface="Wingdings" pitchFamily="2" charset="2"/>
              <a:buChar char="ü"/>
              <a:defRPr/>
            </a:pPr>
            <a:r>
              <a:rPr lang="pt-BR" sz="3200" i="1" smtClean="0">
                <a:cs typeface="Times New Roman" pitchFamily="18" charset="0"/>
              </a:rPr>
              <a:t>Mudanças tecnológicas</a:t>
            </a:r>
          </a:p>
          <a:p>
            <a:pPr>
              <a:lnSpc>
                <a:spcPct val="110000"/>
              </a:lnSpc>
              <a:buClr>
                <a:srgbClr val="FFFF00"/>
              </a:buClr>
              <a:buSzPct val="130000"/>
              <a:buFont typeface="Wingdings" pitchFamily="2" charset="2"/>
              <a:buChar char="ü"/>
              <a:defRPr/>
            </a:pPr>
            <a:r>
              <a:rPr lang="pt-BR" sz="3200" i="1" smtClean="0">
                <a:cs typeface="Times New Roman" pitchFamily="18" charset="0"/>
              </a:rPr>
              <a:t>Mudanças no estilo de vida das pessoas</a:t>
            </a:r>
          </a:p>
          <a:p>
            <a:pPr>
              <a:lnSpc>
                <a:spcPct val="110000"/>
              </a:lnSpc>
              <a:buClr>
                <a:srgbClr val="FFFF00"/>
              </a:buClr>
              <a:buSzPct val="130000"/>
              <a:buFont typeface="Wingdings" pitchFamily="2" charset="2"/>
              <a:buChar char="ü"/>
              <a:defRPr/>
            </a:pPr>
            <a:r>
              <a:rPr lang="pt-BR" sz="3200" i="1" smtClean="0">
                <a:cs typeface="Times New Roman" pitchFamily="18" charset="0"/>
              </a:rPr>
              <a:t>Mudanças nas leis e regulamentações</a:t>
            </a:r>
          </a:p>
          <a:p>
            <a:pPr>
              <a:lnSpc>
                <a:spcPct val="110000"/>
              </a:lnSpc>
              <a:buClr>
                <a:srgbClr val="FFFF00"/>
              </a:buClr>
              <a:buSzPct val="130000"/>
              <a:buFont typeface="Wingdings" pitchFamily="2" charset="2"/>
              <a:buChar char="ü"/>
              <a:defRPr/>
            </a:pPr>
            <a:r>
              <a:rPr lang="pt-BR" sz="3200" i="1" smtClean="0">
                <a:cs typeface="Times New Roman" pitchFamily="18" charset="0"/>
              </a:rPr>
              <a:t>Mudanças demográficas</a:t>
            </a:r>
          </a:p>
          <a:p>
            <a:pPr>
              <a:lnSpc>
                <a:spcPct val="110000"/>
              </a:lnSpc>
              <a:buClr>
                <a:srgbClr val="FFFF00"/>
              </a:buClr>
              <a:buSzPct val="130000"/>
              <a:buFont typeface="Wingdings" pitchFamily="2" charset="2"/>
              <a:buChar char="ü"/>
              <a:defRPr/>
            </a:pPr>
            <a:r>
              <a:rPr lang="pt-BR" sz="3200" i="1" smtClean="0">
                <a:cs typeface="Times New Roman" pitchFamily="18" charset="0"/>
              </a:rPr>
              <a:t>Mudanças geopolíticas</a:t>
            </a:r>
          </a:p>
        </p:txBody>
      </p:sp>
    </p:spTree>
    <p:extLst>
      <p:ext uri="{BB962C8B-B14F-4D97-AF65-F5344CB8AC3E}">
        <p14:creationId xmlns:p14="http://schemas.microsoft.com/office/powerpoint/2010/main" xmlns="" val="325389391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9698"/>
                                        </p:tgtEl>
                                        <p:attrNameLst>
                                          <p:attrName>style.visibility</p:attrName>
                                        </p:attrNameLst>
                                      </p:cBhvr>
                                      <p:to>
                                        <p:strVal val="visible"/>
                                      </p:to>
                                    </p:set>
                                    <p:anim calcmode="lin" valueType="num">
                                      <p:cBhvr additive="base">
                                        <p:cTn id="7" dur="500" fill="hold"/>
                                        <p:tgtEl>
                                          <p:spTgt spid="669698"/>
                                        </p:tgtEl>
                                        <p:attrNameLst>
                                          <p:attrName>ppt_x</p:attrName>
                                        </p:attrNameLst>
                                      </p:cBhvr>
                                      <p:tavLst>
                                        <p:tav tm="0">
                                          <p:val>
                                            <p:strVal val="0-#ppt_w/2"/>
                                          </p:val>
                                        </p:tav>
                                        <p:tav tm="100000">
                                          <p:val>
                                            <p:strVal val="#ppt_x"/>
                                          </p:val>
                                        </p:tav>
                                      </p:tavLst>
                                    </p:anim>
                                    <p:anim calcmode="lin" valueType="num">
                                      <p:cBhvr additive="base">
                                        <p:cTn id="8" dur="500" fill="hold"/>
                                        <p:tgtEl>
                                          <p:spTgt spid="6696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69699">
                                            <p:txEl>
                                              <p:pRg st="0" end="0"/>
                                            </p:txEl>
                                          </p:spTgt>
                                        </p:tgtEl>
                                        <p:attrNameLst>
                                          <p:attrName>style.visibility</p:attrName>
                                        </p:attrNameLst>
                                      </p:cBhvr>
                                      <p:to>
                                        <p:strVal val="visible"/>
                                      </p:to>
                                    </p:set>
                                    <p:anim to="" calcmode="lin" valueType="num">
                                      <p:cBhvr>
                                        <p:cTn id="13" dur="1" fill="hold"/>
                                        <p:tgtEl>
                                          <p:spTgt spid="669699">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69699">
                                            <p:txEl>
                                              <p:pRg st="1" end="1"/>
                                            </p:txEl>
                                          </p:spTgt>
                                        </p:tgtEl>
                                        <p:attrNameLst>
                                          <p:attrName>style.visibility</p:attrName>
                                        </p:attrNameLst>
                                      </p:cBhvr>
                                      <p:to>
                                        <p:strVal val="visible"/>
                                      </p:to>
                                    </p:set>
                                    <p:anim to="" calcmode="lin" valueType="num">
                                      <p:cBhvr>
                                        <p:cTn id="18" dur="1" fill="hold"/>
                                        <p:tgtEl>
                                          <p:spTgt spid="669699">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69699">
                                            <p:txEl>
                                              <p:pRg st="2" end="2"/>
                                            </p:txEl>
                                          </p:spTgt>
                                        </p:tgtEl>
                                        <p:attrNameLst>
                                          <p:attrName>style.visibility</p:attrName>
                                        </p:attrNameLst>
                                      </p:cBhvr>
                                      <p:to>
                                        <p:strVal val="visible"/>
                                      </p:to>
                                    </p:set>
                                    <p:anim to="" calcmode="lin" valueType="num">
                                      <p:cBhvr>
                                        <p:cTn id="23" dur="1" fill="hold"/>
                                        <p:tgtEl>
                                          <p:spTgt spid="669699">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69699">
                                            <p:txEl>
                                              <p:pRg st="3" end="3"/>
                                            </p:txEl>
                                          </p:spTgt>
                                        </p:tgtEl>
                                        <p:attrNameLst>
                                          <p:attrName>style.visibility</p:attrName>
                                        </p:attrNameLst>
                                      </p:cBhvr>
                                      <p:to>
                                        <p:strVal val="visible"/>
                                      </p:to>
                                    </p:set>
                                    <p:anim to="" calcmode="lin" valueType="num">
                                      <p:cBhvr>
                                        <p:cTn id="28" dur="1" fill="hold"/>
                                        <p:tgtEl>
                                          <p:spTgt spid="669699">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69699">
                                            <p:txEl>
                                              <p:pRg st="4" end="4"/>
                                            </p:txEl>
                                          </p:spTgt>
                                        </p:tgtEl>
                                        <p:attrNameLst>
                                          <p:attrName>style.visibility</p:attrName>
                                        </p:attrNameLst>
                                      </p:cBhvr>
                                      <p:to>
                                        <p:strVal val="visible"/>
                                      </p:to>
                                    </p:set>
                                    <p:anim to="" calcmode="lin" valueType="num">
                                      <p:cBhvr>
                                        <p:cTn id="33" dur="1" fill="hold"/>
                                        <p:tgtEl>
                                          <p:spTgt spid="6696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698" grpId="0" autoUpdateAnimBg="0"/>
      <p:bldP spid="6696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latin typeface="Times New Roman" pitchFamily="18" charset="0"/>
              </a:rPr>
              <a:t> As mudanças estratégicas</a:t>
            </a:r>
            <a:endParaRPr lang="pt-BR" sz="4800" i="1" smtClean="0">
              <a:effectLst>
                <a:outerShdw blurRad="38100" dist="38100" dir="2700000" algn="tl">
                  <a:srgbClr val="000000"/>
                </a:outerShdw>
              </a:effectLst>
              <a:latin typeface="Times New Roman" pitchFamily="18" charset="0"/>
            </a:endParaRPr>
          </a:p>
        </p:txBody>
      </p:sp>
      <p:pic>
        <p:nvPicPr>
          <p:cNvPr id="9219" name="Picture 38" descr="C:\Editorial\Manual\Eliezer\fig5-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3046" y="1524000"/>
            <a:ext cx="7393865" cy="4353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5318734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082"/>
                                        </p:tgtEl>
                                        <p:attrNameLst>
                                          <p:attrName>style.visibility</p:attrName>
                                        </p:attrNameLst>
                                      </p:cBhvr>
                                      <p:to>
                                        <p:strVal val="visible"/>
                                      </p:to>
                                    </p:set>
                                    <p:anim calcmode="lin" valueType="num">
                                      <p:cBhvr additive="base">
                                        <p:cTn id="7" dur="500" fill="hold"/>
                                        <p:tgtEl>
                                          <p:spTgt spid="686082"/>
                                        </p:tgtEl>
                                        <p:attrNameLst>
                                          <p:attrName>ppt_x</p:attrName>
                                        </p:attrNameLst>
                                      </p:cBhvr>
                                      <p:tavLst>
                                        <p:tav tm="0">
                                          <p:val>
                                            <p:strVal val="0-#ppt_w/2"/>
                                          </p:val>
                                        </p:tav>
                                        <p:tav tm="100000">
                                          <p:val>
                                            <p:strVal val="#ppt_x"/>
                                          </p:val>
                                        </p:tav>
                                      </p:tavLst>
                                    </p:anim>
                                    <p:anim calcmode="lin" valueType="num">
                                      <p:cBhvr additive="base">
                                        <p:cTn id="8" dur="500" fill="hold"/>
                                        <p:tgtEl>
                                          <p:spTgt spid="6860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Outros tipos de mudanças</a:t>
            </a:r>
          </a:p>
        </p:txBody>
      </p:sp>
      <p:sp>
        <p:nvSpPr>
          <p:cNvPr id="670723" name="Rectangle 3"/>
          <p:cNvSpPr>
            <a:spLocks noGrp="1" noChangeArrowheads="1"/>
          </p:cNvSpPr>
          <p:nvPr>
            <p:ph type="body" idx="1"/>
          </p:nvPr>
        </p:nvSpPr>
        <p:spPr bwMode="auto">
          <a:xfrm>
            <a:off x="703385" y="1981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10000"/>
              </a:lnSpc>
              <a:buClr>
                <a:srgbClr val="FFFF00"/>
              </a:buClr>
              <a:buSzPct val="130000"/>
              <a:buFont typeface="Wingdings" pitchFamily="2" charset="2"/>
              <a:buChar char="ü"/>
              <a:defRPr/>
            </a:pPr>
            <a:r>
              <a:rPr lang="pt-BR" sz="2800" i="1" dirty="0" smtClean="0"/>
              <a:t>Mudanças na composição da pirâmide etária</a:t>
            </a:r>
          </a:p>
          <a:p>
            <a:pPr>
              <a:lnSpc>
                <a:spcPct val="110000"/>
              </a:lnSpc>
              <a:buClr>
                <a:srgbClr val="FFFF00"/>
              </a:buClr>
              <a:buSzPct val="130000"/>
              <a:buFont typeface="Wingdings" pitchFamily="2" charset="2"/>
              <a:buChar char="ü"/>
              <a:defRPr/>
            </a:pPr>
            <a:r>
              <a:rPr lang="pt-BR" sz="2800" i="1" dirty="0" smtClean="0"/>
              <a:t>Mudanças na opinião pública</a:t>
            </a:r>
          </a:p>
          <a:p>
            <a:pPr>
              <a:lnSpc>
                <a:spcPct val="110000"/>
              </a:lnSpc>
              <a:buClr>
                <a:srgbClr val="FFFF00"/>
              </a:buClr>
              <a:buSzPct val="130000"/>
              <a:buFont typeface="Wingdings" pitchFamily="2" charset="2"/>
              <a:buChar char="ü"/>
              <a:defRPr/>
            </a:pPr>
            <a:r>
              <a:rPr lang="pt-BR" sz="2800" i="1" dirty="0" smtClean="0"/>
              <a:t>Mudanças no papel da mulher e de minorias na sociedade</a:t>
            </a:r>
          </a:p>
          <a:p>
            <a:pPr>
              <a:lnSpc>
                <a:spcPct val="110000"/>
              </a:lnSpc>
              <a:buClr>
                <a:srgbClr val="FFFF00"/>
              </a:buClr>
              <a:buSzPct val="130000"/>
              <a:buFont typeface="Wingdings" pitchFamily="2" charset="2"/>
              <a:buChar char="ü"/>
              <a:defRPr/>
            </a:pPr>
            <a:r>
              <a:rPr lang="pt-BR" sz="2800" i="1" dirty="0" smtClean="0"/>
              <a:t>Mudanças nas atitudes e aumento das pressões em relação ao meio ambiente</a:t>
            </a:r>
          </a:p>
          <a:p>
            <a:pPr>
              <a:lnSpc>
                <a:spcPct val="110000"/>
              </a:lnSpc>
              <a:buClr>
                <a:srgbClr val="FFFF00"/>
              </a:buClr>
              <a:buSzPct val="130000"/>
              <a:buFont typeface="Wingdings" pitchFamily="2" charset="2"/>
              <a:buChar char="ü"/>
              <a:defRPr/>
            </a:pPr>
            <a:r>
              <a:rPr lang="pt-BR" sz="2800" i="1" dirty="0" smtClean="0"/>
              <a:t>Mudanças climáticas e suas consequências</a:t>
            </a:r>
          </a:p>
        </p:txBody>
      </p:sp>
    </p:spTree>
    <p:extLst>
      <p:ext uri="{BB962C8B-B14F-4D97-AF65-F5344CB8AC3E}">
        <p14:creationId xmlns:p14="http://schemas.microsoft.com/office/powerpoint/2010/main" xmlns="" val="293427829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0722"/>
                                        </p:tgtEl>
                                        <p:attrNameLst>
                                          <p:attrName>style.visibility</p:attrName>
                                        </p:attrNameLst>
                                      </p:cBhvr>
                                      <p:to>
                                        <p:strVal val="visible"/>
                                      </p:to>
                                    </p:set>
                                    <p:anim calcmode="lin" valueType="num">
                                      <p:cBhvr additive="base">
                                        <p:cTn id="7" dur="500" fill="hold"/>
                                        <p:tgtEl>
                                          <p:spTgt spid="670722"/>
                                        </p:tgtEl>
                                        <p:attrNameLst>
                                          <p:attrName>ppt_x</p:attrName>
                                        </p:attrNameLst>
                                      </p:cBhvr>
                                      <p:tavLst>
                                        <p:tav tm="0">
                                          <p:val>
                                            <p:strVal val="0-#ppt_w/2"/>
                                          </p:val>
                                        </p:tav>
                                        <p:tav tm="100000">
                                          <p:val>
                                            <p:strVal val="#ppt_x"/>
                                          </p:val>
                                        </p:tav>
                                      </p:tavLst>
                                    </p:anim>
                                    <p:anim calcmode="lin" valueType="num">
                                      <p:cBhvr additive="base">
                                        <p:cTn id="8" dur="500" fill="hold"/>
                                        <p:tgtEl>
                                          <p:spTgt spid="6707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0723">
                                            <p:txEl>
                                              <p:pRg st="0" end="0"/>
                                            </p:txEl>
                                          </p:spTgt>
                                        </p:tgtEl>
                                        <p:attrNameLst>
                                          <p:attrName>style.visibility</p:attrName>
                                        </p:attrNameLst>
                                      </p:cBhvr>
                                      <p:to>
                                        <p:strVal val="visible"/>
                                      </p:to>
                                    </p:set>
                                    <p:anim to="" calcmode="lin" valueType="num">
                                      <p:cBhvr>
                                        <p:cTn id="13" dur="1" fill="hold"/>
                                        <p:tgtEl>
                                          <p:spTgt spid="670723">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0723">
                                            <p:txEl>
                                              <p:pRg st="1" end="1"/>
                                            </p:txEl>
                                          </p:spTgt>
                                        </p:tgtEl>
                                        <p:attrNameLst>
                                          <p:attrName>style.visibility</p:attrName>
                                        </p:attrNameLst>
                                      </p:cBhvr>
                                      <p:to>
                                        <p:strVal val="visible"/>
                                      </p:to>
                                    </p:set>
                                    <p:anim to="" calcmode="lin" valueType="num">
                                      <p:cBhvr>
                                        <p:cTn id="18" dur="1" fill="hold"/>
                                        <p:tgtEl>
                                          <p:spTgt spid="670723">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0723">
                                            <p:txEl>
                                              <p:pRg st="2" end="2"/>
                                            </p:txEl>
                                          </p:spTgt>
                                        </p:tgtEl>
                                        <p:attrNameLst>
                                          <p:attrName>style.visibility</p:attrName>
                                        </p:attrNameLst>
                                      </p:cBhvr>
                                      <p:to>
                                        <p:strVal val="visible"/>
                                      </p:to>
                                    </p:set>
                                    <p:anim to="" calcmode="lin" valueType="num">
                                      <p:cBhvr>
                                        <p:cTn id="23" dur="1" fill="hold"/>
                                        <p:tgtEl>
                                          <p:spTgt spid="670723">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0723">
                                            <p:txEl>
                                              <p:pRg st="3" end="3"/>
                                            </p:txEl>
                                          </p:spTgt>
                                        </p:tgtEl>
                                        <p:attrNameLst>
                                          <p:attrName>style.visibility</p:attrName>
                                        </p:attrNameLst>
                                      </p:cBhvr>
                                      <p:to>
                                        <p:strVal val="visible"/>
                                      </p:to>
                                    </p:set>
                                    <p:anim to="" calcmode="lin" valueType="num">
                                      <p:cBhvr>
                                        <p:cTn id="28" dur="1" fill="hold"/>
                                        <p:tgtEl>
                                          <p:spTgt spid="670723">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70723">
                                            <p:txEl>
                                              <p:pRg st="4" end="4"/>
                                            </p:txEl>
                                          </p:spTgt>
                                        </p:tgtEl>
                                        <p:attrNameLst>
                                          <p:attrName>style.visibility</p:attrName>
                                        </p:attrNameLst>
                                      </p:cBhvr>
                                      <p:to>
                                        <p:strVal val="visible"/>
                                      </p:to>
                                    </p:set>
                                    <p:anim to="" calcmode="lin" valueType="num">
                                      <p:cBhvr>
                                        <p:cTn id="33" dur="1" fill="hold"/>
                                        <p:tgtEl>
                                          <p:spTgt spid="6707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22" grpId="0" autoUpdateAnimBg="0"/>
      <p:bldP spid="6707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Estratégia x tática: </a:t>
            </a:r>
            <a:r>
              <a:rPr lang="pt-BR" sz="4000" dirty="0" smtClean="0"/>
              <a:t>conceituação</a:t>
            </a:r>
            <a:endParaRPr lang="pt-BR" dirty="0"/>
          </a:p>
        </p:txBody>
      </p:sp>
      <p:sp>
        <p:nvSpPr>
          <p:cNvPr id="5" name="Espaço Reservado para Conteúdo 4"/>
          <p:cNvSpPr>
            <a:spLocks noGrp="1"/>
          </p:cNvSpPr>
          <p:nvPr>
            <p:ph idx="1"/>
          </p:nvPr>
        </p:nvSpPr>
        <p:spPr/>
        <p:txBody>
          <a:bodyPr>
            <a:normAutofit fontScale="92500"/>
          </a:bodyPr>
          <a:lstStyle/>
          <a:p>
            <a:r>
              <a:rPr lang="pt-BR" b="1" dirty="0" smtClean="0"/>
              <a:t>Tática</a:t>
            </a:r>
            <a:r>
              <a:rPr lang="pt-BR" dirty="0" smtClean="0"/>
              <a:t> </a:t>
            </a:r>
            <a:r>
              <a:rPr lang="pt-BR" dirty="0"/>
              <a:t>(do grego </a:t>
            </a:r>
            <a:r>
              <a:rPr lang="pt-BR" i="1" dirty="0" err="1"/>
              <a:t>taktiké</a:t>
            </a:r>
            <a:r>
              <a:rPr lang="pt-BR" dirty="0"/>
              <a:t> ou </a:t>
            </a:r>
            <a:r>
              <a:rPr lang="pt-BR" i="1" dirty="0" err="1"/>
              <a:t>téchne</a:t>
            </a:r>
            <a:r>
              <a:rPr lang="pt-BR" dirty="0"/>
              <a:t>; arte de manobrar [tropas]) é qualquer elemento componente de uma estratégia, com a finalidade de se atingir a meta desejada num empreendimento qualquer.</a:t>
            </a:r>
          </a:p>
          <a:p>
            <a:r>
              <a:rPr lang="pt-BR" dirty="0"/>
              <a:t>Enquanto a </a:t>
            </a:r>
            <a:r>
              <a:rPr lang="pt-BR" b="1" dirty="0"/>
              <a:t>estratégia</a:t>
            </a:r>
            <a:r>
              <a:rPr lang="pt-BR" dirty="0"/>
              <a:t> busca visão “macro”, de conjunto ou, por assim dizer, sistêmica, relativa ao empreendimento, a </a:t>
            </a:r>
            <a:r>
              <a:rPr lang="pt-BR" b="1" dirty="0"/>
              <a:t>tática</a:t>
            </a:r>
            <a:r>
              <a:rPr lang="pt-BR" dirty="0"/>
              <a:t> ocupa-se de visão “micro”, no sentido de elementar ou particular em relação ao todo. </a:t>
            </a:r>
            <a:endParaRPr lang="pt-BR" dirty="0" smtClean="0"/>
          </a:p>
          <a:p>
            <a:r>
              <a:rPr lang="pt-BR" dirty="0" smtClean="0"/>
              <a:t>Numa </a:t>
            </a:r>
            <a:r>
              <a:rPr lang="pt-BR" dirty="0"/>
              <a:t>comparação mais simples, tática seria </a:t>
            </a:r>
            <a:r>
              <a:rPr lang="pt-BR" b="1" i="1" dirty="0"/>
              <a:t>como</a:t>
            </a:r>
            <a:r>
              <a:rPr lang="pt-BR" dirty="0"/>
              <a:t> realizar determinada função, em oposição à estratégia, mais próxima de </a:t>
            </a:r>
            <a:r>
              <a:rPr lang="pt-BR" b="1" i="1" dirty="0"/>
              <a:t>o que</a:t>
            </a:r>
            <a:r>
              <a:rPr lang="pt-BR" dirty="0"/>
              <a:t> se deve realizar.</a:t>
            </a:r>
          </a:p>
          <a:p>
            <a:r>
              <a:rPr lang="pt-BR" dirty="0"/>
              <a:t>Estratégia e tática se complementam. Tática é o plano a curto prazo e estratégia, a longo prazo. A estratégia preocupa-se em ganhar a guerra. A tática, em como agir em cada batalha que compõe a guerra. </a:t>
            </a:r>
          </a:p>
        </p:txBody>
      </p:sp>
    </p:spTree>
    <p:extLst>
      <p:ext uri="{BB962C8B-B14F-4D97-AF65-F5344CB8AC3E}">
        <p14:creationId xmlns:p14="http://schemas.microsoft.com/office/powerpoint/2010/main" xmlns="" val="721795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195754" y="381000"/>
            <a:ext cx="6752492"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3. Obstáculos culturais</a:t>
            </a:r>
          </a:p>
        </p:txBody>
      </p:sp>
      <p:sp>
        <p:nvSpPr>
          <p:cNvPr id="22669" name="Rectangle 141"/>
          <p:cNvSpPr>
            <a:spLocks noGrp="1" noChangeArrowheads="1"/>
          </p:cNvSpPr>
          <p:nvPr>
            <p:ph type="body" idx="4294967295"/>
          </p:nvPr>
        </p:nvSpPr>
        <p:spPr bwMode="auto">
          <a:xfrm>
            <a:off x="703385" y="1981200"/>
            <a:ext cx="4660704" cy="3896072"/>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lnSpcReduction="10000"/>
          </a:bodyPr>
          <a:lstStyle/>
          <a:p>
            <a:pPr>
              <a:lnSpc>
                <a:spcPct val="90000"/>
              </a:lnSpc>
              <a:buClr>
                <a:srgbClr val="FFFF00"/>
              </a:buClr>
              <a:buSzPct val="130000"/>
              <a:buFont typeface="Wingdings" pitchFamily="2" charset="2"/>
              <a:buNone/>
              <a:defRPr/>
            </a:pPr>
            <a:r>
              <a:rPr lang="pt-BR" sz="2800" i="1" dirty="0" smtClean="0"/>
              <a:t>O que é ‘cultura’?</a:t>
            </a:r>
          </a:p>
          <a:p>
            <a:pPr>
              <a:lnSpc>
                <a:spcPct val="90000"/>
              </a:lnSpc>
              <a:buClr>
                <a:srgbClr val="FFFF00"/>
              </a:buClr>
              <a:buSzPct val="130000"/>
              <a:buFont typeface="Wingdings" pitchFamily="2" charset="2"/>
              <a:buChar char="ü"/>
              <a:defRPr/>
            </a:pPr>
            <a:r>
              <a:rPr lang="pt-BR" sz="2800" i="1" dirty="0" smtClean="0"/>
              <a:t>A “nossa maneira” de fazer as coisas</a:t>
            </a:r>
          </a:p>
          <a:p>
            <a:pPr>
              <a:lnSpc>
                <a:spcPct val="90000"/>
              </a:lnSpc>
              <a:buClr>
                <a:srgbClr val="FFFF00"/>
              </a:buClr>
              <a:buSzPct val="130000"/>
              <a:buFont typeface="Wingdings" pitchFamily="2" charset="2"/>
              <a:buChar char="ü"/>
              <a:defRPr/>
            </a:pPr>
            <a:r>
              <a:rPr lang="pt-BR" sz="2800" i="1" dirty="0" smtClean="0"/>
              <a:t>São as coisas que acreditamos serem boas ou más, verdadeiras ou falsas</a:t>
            </a:r>
          </a:p>
          <a:p>
            <a:pPr>
              <a:lnSpc>
                <a:spcPct val="90000"/>
              </a:lnSpc>
              <a:buClr>
                <a:srgbClr val="FFFF00"/>
              </a:buClr>
              <a:buSzPct val="130000"/>
              <a:buFont typeface="Wingdings" pitchFamily="2" charset="2"/>
              <a:buChar char="ü"/>
              <a:defRPr/>
            </a:pPr>
            <a:r>
              <a:rPr lang="pt-BR" sz="2800" i="1" dirty="0" smtClean="0"/>
              <a:t>Os paradigmas da organização</a:t>
            </a:r>
          </a:p>
          <a:p>
            <a:pPr>
              <a:lnSpc>
                <a:spcPct val="90000"/>
              </a:lnSpc>
              <a:buClr>
                <a:srgbClr val="FFFF00"/>
              </a:buClr>
              <a:buSzPct val="130000"/>
              <a:buFont typeface="Wingdings" pitchFamily="2" charset="2"/>
              <a:buChar char="ü"/>
              <a:defRPr/>
            </a:pPr>
            <a:r>
              <a:rPr lang="pt-BR" sz="2800" i="1" dirty="0" smtClean="0"/>
              <a:t>Coisas que deram certo no passado</a:t>
            </a:r>
          </a:p>
        </p:txBody>
      </p:sp>
      <p:pic>
        <p:nvPicPr>
          <p:cNvPr id="11268" name="Picture 142" descr="C:\Editorial\Manual\Eliezer\fig12-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24128" y="1905000"/>
            <a:ext cx="2453054"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95560429"/>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2669">
                                            <p:txEl>
                                              <p:pRg st="0" end="0"/>
                                            </p:txEl>
                                          </p:spTgt>
                                        </p:tgtEl>
                                        <p:attrNameLst>
                                          <p:attrName>style.visibility</p:attrName>
                                        </p:attrNameLst>
                                      </p:cBhvr>
                                      <p:to>
                                        <p:strVal val="visible"/>
                                      </p:to>
                                    </p:set>
                                    <p:anim to="" calcmode="lin" valueType="num">
                                      <p:cBhvr>
                                        <p:cTn id="13" dur="1" fill="hold"/>
                                        <p:tgtEl>
                                          <p:spTgt spid="22669">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2669">
                                            <p:txEl>
                                              <p:pRg st="1" end="1"/>
                                            </p:txEl>
                                          </p:spTgt>
                                        </p:tgtEl>
                                        <p:attrNameLst>
                                          <p:attrName>style.visibility</p:attrName>
                                        </p:attrNameLst>
                                      </p:cBhvr>
                                      <p:to>
                                        <p:strVal val="visible"/>
                                      </p:to>
                                    </p:set>
                                    <p:anim to="" calcmode="lin" valueType="num">
                                      <p:cBhvr>
                                        <p:cTn id="18" dur="1" fill="hold"/>
                                        <p:tgtEl>
                                          <p:spTgt spid="22669">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2669">
                                            <p:txEl>
                                              <p:pRg st="2" end="2"/>
                                            </p:txEl>
                                          </p:spTgt>
                                        </p:tgtEl>
                                        <p:attrNameLst>
                                          <p:attrName>style.visibility</p:attrName>
                                        </p:attrNameLst>
                                      </p:cBhvr>
                                      <p:to>
                                        <p:strVal val="visible"/>
                                      </p:to>
                                    </p:set>
                                    <p:anim to="" calcmode="lin" valueType="num">
                                      <p:cBhvr>
                                        <p:cTn id="23" dur="1" fill="hold"/>
                                        <p:tgtEl>
                                          <p:spTgt spid="22669">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22669">
                                            <p:txEl>
                                              <p:pRg st="3" end="3"/>
                                            </p:txEl>
                                          </p:spTgt>
                                        </p:tgtEl>
                                        <p:attrNameLst>
                                          <p:attrName>style.visibility</p:attrName>
                                        </p:attrNameLst>
                                      </p:cBhvr>
                                      <p:to>
                                        <p:strVal val="visible"/>
                                      </p:to>
                                    </p:set>
                                    <p:anim to="" calcmode="lin" valueType="num">
                                      <p:cBhvr>
                                        <p:cTn id="28" dur="1" fill="hold"/>
                                        <p:tgtEl>
                                          <p:spTgt spid="22669">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2669">
                                            <p:txEl>
                                              <p:pRg st="4" end="4"/>
                                            </p:txEl>
                                          </p:spTgt>
                                        </p:tgtEl>
                                        <p:attrNameLst>
                                          <p:attrName>style.visibility</p:attrName>
                                        </p:attrNameLst>
                                      </p:cBhvr>
                                      <p:to>
                                        <p:strVal val="visible"/>
                                      </p:to>
                                    </p:set>
                                    <p:anim to="" calcmode="lin" valueType="num">
                                      <p:cBhvr>
                                        <p:cTn id="33" dur="1" fill="hold"/>
                                        <p:tgtEl>
                                          <p:spTgt spid="2266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669"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Cultura centenária</a:t>
            </a:r>
          </a:p>
        </p:txBody>
      </p:sp>
      <p:sp>
        <p:nvSpPr>
          <p:cNvPr id="672771" name="Rectangle 3"/>
          <p:cNvSpPr>
            <a:spLocks noGrp="1" noChangeArrowheads="1"/>
          </p:cNvSpPr>
          <p:nvPr>
            <p:ph type="body" idx="1"/>
          </p:nvPr>
        </p:nvSpPr>
        <p:spPr bwMode="auto">
          <a:xfrm>
            <a:off x="703385" y="1981200"/>
            <a:ext cx="4588695"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Char char="ü"/>
              <a:defRPr/>
            </a:pPr>
            <a:r>
              <a:rPr lang="pt-BR" sz="2800" i="1" dirty="0" smtClean="0"/>
              <a:t>Organizações familiares</a:t>
            </a:r>
          </a:p>
          <a:p>
            <a:pPr>
              <a:lnSpc>
                <a:spcPct val="90000"/>
              </a:lnSpc>
              <a:buClr>
                <a:srgbClr val="FFFF00"/>
              </a:buClr>
              <a:buSzPct val="130000"/>
              <a:buFont typeface="Wingdings" pitchFamily="2" charset="2"/>
              <a:buChar char="ü"/>
              <a:defRPr/>
            </a:pPr>
            <a:r>
              <a:rPr lang="pt-BR" sz="2800" i="1" dirty="0" smtClean="0"/>
              <a:t>Símbolos históricos</a:t>
            </a:r>
          </a:p>
          <a:p>
            <a:pPr>
              <a:lnSpc>
                <a:spcPct val="90000"/>
              </a:lnSpc>
              <a:buClr>
                <a:srgbClr val="FFFF00"/>
              </a:buClr>
              <a:buSzPct val="130000"/>
              <a:buFont typeface="Wingdings" pitchFamily="2" charset="2"/>
              <a:buChar char="ü"/>
              <a:defRPr/>
            </a:pPr>
            <a:r>
              <a:rPr lang="pt-BR" sz="2800" i="1" dirty="0" smtClean="0"/>
              <a:t>Monumentos, marcos, placas, comemorações, museus, relíquias, etc.</a:t>
            </a:r>
          </a:p>
          <a:p>
            <a:pPr>
              <a:lnSpc>
                <a:spcPct val="90000"/>
              </a:lnSpc>
              <a:buClr>
                <a:srgbClr val="FFFF00"/>
              </a:buClr>
              <a:buSzPct val="130000"/>
              <a:buFont typeface="Wingdings" pitchFamily="2" charset="2"/>
              <a:buChar char="ü"/>
              <a:defRPr/>
            </a:pPr>
            <a:r>
              <a:rPr lang="pt-BR" sz="2800" i="1" dirty="0" smtClean="0"/>
              <a:t>Essas organizações dedicam pouco ou nenhum interesse ao futuro, pois o seu foco está no passado</a:t>
            </a:r>
          </a:p>
        </p:txBody>
      </p:sp>
      <p:pic>
        <p:nvPicPr>
          <p:cNvPr id="12292" name="Picture 5" descr="C:\Editorial\Manual\Eliezer\fig13-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36096" y="2057400"/>
            <a:ext cx="2743200"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2246874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2770"/>
                                        </p:tgtEl>
                                        <p:attrNameLst>
                                          <p:attrName>style.visibility</p:attrName>
                                        </p:attrNameLst>
                                      </p:cBhvr>
                                      <p:to>
                                        <p:strVal val="visible"/>
                                      </p:to>
                                    </p:set>
                                    <p:anim calcmode="lin" valueType="num">
                                      <p:cBhvr additive="base">
                                        <p:cTn id="7" dur="500" fill="hold"/>
                                        <p:tgtEl>
                                          <p:spTgt spid="672770"/>
                                        </p:tgtEl>
                                        <p:attrNameLst>
                                          <p:attrName>ppt_x</p:attrName>
                                        </p:attrNameLst>
                                      </p:cBhvr>
                                      <p:tavLst>
                                        <p:tav tm="0">
                                          <p:val>
                                            <p:strVal val="0-#ppt_w/2"/>
                                          </p:val>
                                        </p:tav>
                                        <p:tav tm="100000">
                                          <p:val>
                                            <p:strVal val="#ppt_x"/>
                                          </p:val>
                                        </p:tav>
                                      </p:tavLst>
                                    </p:anim>
                                    <p:anim calcmode="lin" valueType="num">
                                      <p:cBhvr additive="base">
                                        <p:cTn id="8" dur="500" fill="hold"/>
                                        <p:tgtEl>
                                          <p:spTgt spid="6727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2771">
                                            <p:txEl>
                                              <p:pRg st="0" end="0"/>
                                            </p:txEl>
                                          </p:spTgt>
                                        </p:tgtEl>
                                        <p:attrNameLst>
                                          <p:attrName>style.visibility</p:attrName>
                                        </p:attrNameLst>
                                      </p:cBhvr>
                                      <p:to>
                                        <p:strVal val="visible"/>
                                      </p:to>
                                    </p:set>
                                    <p:anim to="" calcmode="lin" valueType="num">
                                      <p:cBhvr>
                                        <p:cTn id="13" dur="1" fill="hold"/>
                                        <p:tgtEl>
                                          <p:spTgt spid="67277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2771">
                                            <p:txEl>
                                              <p:pRg st="1" end="1"/>
                                            </p:txEl>
                                          </p:spTgt>
                                        </p:tgtEl>
                                        <p:attrNameLst>
                                          <p:attrName>style.visibility</p:attrName>
                                        </p:attrNameLst>
                                      </p:cBhvr>
                                      <p:to>
                                        <p:strVal val="visible"/>
                                      </p:to>
                                    </p:set>
                                    <p:anim to="" calcmode="lin" valueType="num">
                                      <p:cBhvr>
                                        <p:cTn id="18" dur="1" fill="hold"/>
                                        <p:tgtEl>
                                          <p:spTgt spid="67277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2771">
                                            <p:txEl>
                                              <p:pRg st="2" end="2"/>
                                            </p:txEl>
                                          </p:spTgt>
                                        </p:tgtEl>
                                        <p:attrNameLst>
                                          <p:attrName>style.visibility</p:attrName>
                                        </p:attrNameLst>
                                      </p:cBhvr>
                                      <p:to>
                                        <p:strVal val="visible"/>
                                      </p:to>
                                    </p:set>
                                    <p:anim to="" calcmode="lin" valueType="num">
                                      <p:cBhvr>
                                        <p:cTn id="23" dur="1" fill="hold"/>
                                        <p:tgtEl>
                                          <p:spTgt spid="672771">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2771">
                                            <p:txEl>
                                              <p:pRg st="3" end="3"/>
                                            </p:txEl>
                                          </p:spTgt>
                                        </p:tgtEl>
                                        <p:attrNameLst>
                                          <p:attrName>style.visibility</p:attrName>
                                        </p:attrNameLst>
                                      </p:cBhvr>
                                      <p:to>
                                        <p:strVal val="visible"/>
                                      </p:to>
                                    </p:set>
                                    <p:anim to="" calcmode="lin" valueType="num">
                                      <p:cBhvr>
                                        <p:cTn id="28" dur="1" fill="hold"/>
                                        <p:tgtEl>
                                          <p:spTgt spid="67277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0" grpId="0" autoUpdateAnimBg="0"/>
      <p:bldP spid="67277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Cultura de sucesso garantido no passado</a:t>
            </a:r>
          </a:p>
        </p:txBody>
      </p:sp>
      <p:pic>
        <p:nvPicPr>
          <p:cNvPr id="13315" name="Picture 36" descr="C:\Editorial\Manual\Eliezer\fig6-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88123" y="2514600"/>
            <a:ext cx="5820508" cy="3638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9920569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3794"/>
                                        </p:tgtEl>
                                        <p:attrNameLst>
                                          <p:attrName>style.visibility</p:attrName>
                                        </p:attrNameLst>
                                      </p:cBhvr>
                                      <p:to>
                                        <p:strVal val="visible"/>
                                      </p:to>
                                    </p:set>
                                    <p:anim calcmode="lin" valueType="num">
                                      <p:cBhvr additive="base">
                                        <p:cTn id="7" dur="500" fill="hold"/>
                                        <p:tgtEl>
                                          <p:spTgt spid="673794"/>
                                        </p:tgtEl>
                                        <p:attrNameLst>
                                          <p:attrName>ppt_x</p:attrName>
                                        </p:attrNameLst>
                                      </p:cBhvr>
                                      <p:tavLst>
                                        <p:tav tm="0">
                                          <p:val>
                                            <p:strVal val="0-#ppt_w/2"/>
                                          </p:val>
                                        </p:tav>
                                        <p:tav tm="100000">
                                          <p:val>
                                            <p:strVal val="#ppt_x"/>
                                          </p:val>
                                        </p:tav>
                                      </p:tavLst>
                                    </p:anim>
                                    <p:anim calcmode="lin" valueType="num">
                                      <p:cBhvr additive="base">
                                        <p:cTn id="8" dur="500" fill="hold"/>
                                        <p:tgtEl>
                                          <p:spTgt spid="6737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79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bwMode="auto">
          <a:xfrm>
            <a:off x="351692" y="609600"/>
            <a:ext cx="810874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400" i="1" dirty="0" smtClean="0">
                <a:effectLst>
                  <a:outerShdw blurRad="38100" dist="38100" dir="2700000" algn="tl">
                    <a:srgbClr val="000000"/>
                  </a:outerShdw>
                </a:effectLst>
                <a:latin typeface="Times New Roman" pitchFamily="18" charset="0"/>
              </a:rPr>
              <a:t>Fatores de sucesso no passado </a:t>
            </a:r>
            <a:r>
              <a:rPr lang="pt-BR" sz="2800" i="1" dirty="0" smtClean="0">
                <a:effectLst>
                  <a:outerShdw blurRad="38100" dist="38100" dir="2700000" algn="tl">
                    <a:srgbClr val="000000"/>
                  </a:outerShdw>
                </a:effectLst>
                <a:latin typeface="Times New Roman" pitchFamily="18" charset="0"/>
              </a:rPr>
              <a:t>(1)</a:t>
            </a:r>
          </a:p>
        </p:txBody>
      </p:sp>
      <p:sp>
        <p:nvSpPr>
          <p:cNvPr id="692227" name="Rectangle 3"/>
          <p:cNvSpPr>
            <a:spLocks noGrp="1" noChangeArrowheads="1"/>
          </p:cNvSpPr>
          <p:nvPr>
            <p:ph type="body" idx="1"/>
          </p:nvPr>
        </p:nvSpPr>
        <p:spPr bwMode="auto">
          <a:xfrm>
            <a:off x="703385" y="1981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None/>
              <a:defRPr/>
            </a:pPr>
            <a:r>
              <a:rPr lang="pt-BR" sz="2800" i="1" dirty="0" smtClean="0"/>
              <a:t>Fatores de sucesso </a:t>
            </a:r>
            <a:r>
              <a:rPr lang="pt-BR" sz="2800" i="1" u="sng" dirty="0" smtClean="0"/>
              <a:t>no passado:</a:t>
            </a:r>
          </a:p>
          <a:p>
            <a:pPr>
              <a:lnSpc>
                <a:spcPct val="90000"/>
              </a:lnSpc>
              <a:buClr>
                <a:srgbClr val="FFFF00"/>
              </a:buClr>
              <a:buSzPct val="130000"/>
              <a:buFont typeface="Wingdings" pitchFamily="2" charset="2"/>
              <a:buChar char="ü"/>
              <a:defRPr/>
            </a:pPr>
            <a:r>
              <a:rPr lang="pt-BR" sz="2800" i="1" dirty="0" smtClean="0">
                <a:cs typeface="Times New Roman" pitchFamily="18" charset="0"/>
              </a:rPr>
              <a:t>Lançamento bem sucedido de um produto ou  serviço pioneiro</a:t>
            </a:r>
          </a:p>
          <a:p>
            <a:pPr>
              <a:lnSpc>
                <a:spcPct val="90000"/>
              </a:lnSpc>
              <a:buClr>
                <a:srgbClr val="FFFF00"/>
              </a:buClr>
              <a:buSzPct val="130000"/>
              <a:buFont typeface="Wingdings" pitchFamily="2" charset="2"/>
              <a:buChar char="ü"/>
              <a:defRPr/>
            </a:pPr>
            <a:r>
              <a:rPr lang="pt-BR" sz="2800" i="1" dirty="0" smtClean="0">
                <a:cs typeface="Times New Roman" pitchFamily="18" charset="0"/>
              </a:rPr>
              <a:t>Domínio ou monopólio de fontes de fornecimento de recursos escassos</a:t>
            </a:r>
          </a:p>
          <a:p>
            <a:pPr>
              <a:lnSpc>
                <a:spcPct val="90000"/>
              </a:lnSpc>
              <a:buClr>
                <a:srgbClr val="FFFF00"/>
              </a:buClr>
              <a:buSzPct val="130000"/>
              <a:buFont typeface="Wingdings" pitchFamily="2" charset="2"/>
              <a:buChar char="ü"/>
              <a:defRPr/>
            </a:pPr>
            <a:r>
              <a:rPr lang="pt-BR" sz="2800" i="1" dirty="0" smtClean="0">
                <a:cs typeface="Times New Roman" pitchFamily="18" charset="0"/>
              </a:rPr>
              <a:t>Posição geográfica privilegiada</a:t>
            </a:r>
          </a:p>
          <a:p>
            <a:pPr>
              <a:lnSpc>
                <a:spcPct val="90000"/>
              </a:lnSpc>
              <a:buClr>
                <a:srgbClr val="FFFF00"/>
              </a:buClr>
              <a:buSzPct val="130000"/>
              <a:buFont typeface="Wingdings" pitchFamily="2" charset="2"/>
              <a:buChar char="ü"/>
              <a:defRPr/>
            </a:pPr>
            <a:r>
              <a:rPr lang="pt-BR" sz="2800" i="1" dirty="0" smtClean="0">
                <a:cs typeface="Times New Roman" pitchFamily="18" charset="0"/>
              </a:rPr>
              <a:t>Parcerias privilegiadas especiais     </a:t>
            </a:r>
          </a:p>
          <a:p>
            <a:pPr>
              <a:lnSpc>
                <a:spcPct val="90000"/>
              </a:lnSpc>
              <a:buClr>
                <a:srgbClr val="FFFF00"/>
              </a:buClr>
              <a:buSzPct val="130000"/>
              <a:buFont typeface="Wingdings" pitchFamily="2" charset="2"/>
              <a:buChar char="ü"/>
              <a:defRPr/>
            </a:pPr>
            <a:r>
              <a:rPr lang="pt-BR" sz="2800" i="1" dirty="0" smtClean="0">
                <a:cs typeface="Times New Roman" pitchFamily="18" charset="0"/>
              </a:rPr>
              <a:t>Aproveitamento de leis de reserva de mercado</a:t>
            </a:r>
          </a:p>
          <a:p>
            <a:pPr>
              <a:lnSpc>
                <a:spcPct val="90000"/>
              </a:lnSpc>
              <a:buClr>
                <a:srgbClr val="FFFF00"/>
              </a:buClr>
              <a:buSzPct val="130000"/>
              <a:buFont typeface="Wingdings" pitchFamily="2" charset="2"/>
              <a:buChar char="ü"/>
              <a:defRPr/>
            </a:pPr>
            <a:endParaRPr lang="pt-BR" sz="3200" i="1" dirty="0" smtClean="0">
              <a:cs typeface="Times New Roman" pitchFamily="18" charset="0"/>
            </a:endParaRPr>
          </a:p>
        </p:txBody>
      </p:sp>
    </p:spTree>
    <p:extLst>
      <p:ext uri="{BB962C8B-B14F-4D97-AF65-F5344CB8AC3E}">
        <p14:creationId xmlns:p14="http://schemas.microsoft.com/office/powerpoint/2010/main" xmlns="" val="264849491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2226"/>
                                        </p:tgtEl>
                                        <p:attrNameLst>
                                          <p:attrName>style.visibility</p:attrName>
                                        </p:attrNameLst>
                                      </p:cBhvr>
                                      <p:to>
                                        <p:strVal val="visible"/>
                                      </p:to>
                                    </p:set>
                                    <p:anim calcmode="lin" valueType="num">
                                      <p:cBhvr additive="base">
                                        <p:cTn id="7" dur="500" fill="hold"/>
                                        <p:tgtEl>
                                          <p:spTgt spid="692226"/>
                                        </p:tgtEl>
                                        <p:attrNameLst>
                                          <p:attrName>ppt_x</p:attrName>
                                        </p:attrNameLst>
                                      </p:cBhvr>
                                      <p:tavLst>
                                        <p:tav tm="0">
                                          <p:val>
                                            <p:strVal val="0-#ppt_w/2"/>
                                          </p:val>
                                        </p:tav>
                                        <p:tav tm="100000">
                                          <p:val>
                                            <p:strVal val="#ppt_x"/>
                                          </p:val>
                                        </p:tav>
                                      </p:tavLst>
                                    </p:anim>
                                    <p:anim calcmode="lin" valueType="num">
                                      <p:cBhvr additive="base">
                                        <p:cTn id="8" dur="500" fill="hold"/>
                                        <p:tgtEl>
                                          <p:spTgt spid="6922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92227">
                                            <p:txEl>
                                              <p:pRg st="0" end="0"/>
                                            </p:txEl>
                                          </p:spTgt>
                                        </p:tgtEl>
                                        <p:attrNameLst>
                                          <p:attrName>style.visibility</p:attrName>
                                        </p:attrNameLst>
                                      </p:cBhvr>
                                      <p:to>
                                        <p:strVal val="visible"/>
                                      </p:to>
                                    </p:set>
                                    <p:anim to="" calcmode="lin" valueType="num">
                                      <p:cBhvr>
                                        <p:cTn id="13" dur="1" fill="hold"/>
                                        <p:tgtEl>
                                          <p:spTgt spid="692227">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92227">
                                            <p:txEl>
                                              <p:pRg st="1" end="1"/>
                                            </p:txEl>
                                          </p:spTgt>
                                        </p:tgtEl>
                                        <p:attrNameLst>
                                          <p:attrName>style.visibility</p:attrName>
                                        </p:attrNameLst>
                                      </p:cBhvr>
                                      <p:to>
                                        <p:strVal val="visible"/>
                                      </p:to>
                                    </p:set>
                                    <p:anim to="" calcmode="lin" valueType="num">
                                      <p:cBhvr>
                                        <p:cTn id="18" dur="1" fill="hold"/>
                                        <p:tgtEl>
                                          <p:spTgt spid="692227">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92227">
                                            <p:txEl>
                                              <p:pRg st="2" end="2"/>
                                            </p:txEl>
                                          </p:spTgt>
                                        </p:tgtEl>
                                        <p:attrNameLst>
                                          <p:attrName>style.visibility</p:attrName>
                                        </p:attrNameLst>
                                      </p:cBhvr>
                                      <p:to>
                                        <p:strVal val="visible"/>
                                      </p:to>
                                    </p:set>
                                    <p:anim to="" calcmode="lin" valueType="num">
                                      <p:cBhvr>
                                        <p:cTn id="23" dur="1" fill="hold"/>
                                        <p:tgtEl>
                                          <p:spTgt spid="692227">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92227">
                                            <p:txEl>
                                              <p:pRg st="3" end="3"/>
                                            </p:txEl>
                                          </p:spTgt>
                                        </p:tgtEl>
                                        <p:attrNameLst>
                                          <p:attrName>style.visibility</p:attrName>
                                        </p:attrNameLst>
                                      </p:cBhvr>
                                      <p:to>
                                        <p:strVal val="visible"/>
                                      </p:to>
                                    </p:set>
                                    <p:anim to="" calcmode="lin" valueType="num">
                                      <p:cBhvr>
                                        <p:cTn id="28" dur="1" fill="hold"/>
                                        <p:tgtEl>
                                          <p:spTgt spid="692227">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92227">
                                            <p:txEl>
                                              <p:pRg st="4" end="4"/>
                                            </p:txEl>
                                          </p:spTgt>
                                        </p:tgtEl>
                                        <p:attrNameLst>
                                          <p:attrName>style.visibility</p:attrName>
                                        </p:attrNameLst>
                                      </p:cBhvr>
                                      <p:to>
                                        <p:strVal val="visible"/>
                                      </p:to>
                                    </p:set>
                                    <p:anim to="" calcmode="lin" valueType="num">
                                      <p:cBhvr>
                                        <p:cTn id="33" dur="1" fill="hold"/>
                                        <p:tgtEl>
                                          <p:spTgt spid="692227">
                                            <p:txEl>
                                              <p:pRg st="4" end="4"/>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692227">
                                            <p:txEl>
                                              <p:pRg st="5" end="5"/>
                                            </p:txEl>
                                          </p:spTgt>
                                        </p:tgtEl>
                                        <p:attrNameLst>
                                          <p:attrName>style.visibility</p:attrName>
                                        </p:attrNameLst>
                                      </p:cBhvr>
                                      <p:to>
                                        <p:strVal val="visible"/>
                                      </p:to>
                                    </p:set>
                                    <p:anim to="" calcmode="lin" valueType="num">
                                      <p:cBhvr>
                                        <p:cTn id="38" dur="1" fill="hold"/>
                                        <p:tgtEl>
                                          <p:spTgt spid="69222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6" grpId="0" autoUpdateAnimBg="0"/>
      <p:bldP spid="69222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1202" name="Rectangle 2"/>
          <p:cNvSpPr>
            <a:spLocks noGrp="1" noChangeArrowheads="1"/>
          </p:cNvSpPr>
          <p:nvPr>
            <p:ph type="title"/>
          </p:nvPr>
        </p:nvSpPr>
        <p:spPr bwMode="auto">
          <a:xfrm>
            <a:off x="492369" y="609600"/>
            <a:ext cx="8088923" cy="11430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pPr>
            <a:r>
              <a:rPr lang="pt-BR" sz="4800" i="1" dirty="0" smtClean="0">
                <a:latin typeface="Times New Roman" pitchFamily="18" charset="0"/>
                <a:cs typeface="Times New Roman" pitchFamily="18" charset="0"/>
              </a:rPr>
              <a:t>Fatores de sucesso no passado </a:t>
            </a:r>
            <a:r>
              <a:rPr lang="pt-BR" sz="3200" i="1" dirty="0" smtClean="0">
                <a:latin typeface="Times New Roman" pitchFamily="18" charset="0"/>
                <a:cs typeface="Times New Roman" pitchFamily="18" charset="0"/>
              </a:rPr>
              <a:t>(2)</a:t>
            </a:r>
          </a:p>
        </p:txBody>
      </p:sp>
      <p:sp>
        <p:nvSpPr>
          <p:cNvPr id="691203" name="Rectangle 3"/>
          <p:cNvSpPr>
            <a:spLocks noGrp="1" noChangeArrowheads="1"/>
          </p:cNvSpPr>
          <p:nvPr>
            <p:ph type="body" idx="1"/>
          </p:nvPr>
        </p:nvSpPr>
        <p:spPr bwMode="auto">
          <a:xfrm>
            <a:off x="703385" y="1981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10000"/>
              </a:lnSpc>
              <a:buClr>
                <a:srgbClr val="FFFF00"/>
              </a:buClr>
              <a:buSzPct val="130000"/>
              <a:buFont typeface="Wingdings" pitchFamily="2" charset="2"/>
              <a:buChar char="ü"/>
              <a:defRPr/>
            </a:pPr>
            <a:r>
              <a:rPr lang="pt-BR" sz="2800" i="1" smtClean="0">
                <a:cs typeface="Times New Roman" pitchFamily="18" charset="0"/>
              </a:rPr>
              <a:t>Regulamentações rígidas que impediram a entrada de novos concorrentes</a:t>
            </a:r>
          </a:p>
          <a:p>
            <a:pPr>
              <a:lnSpc>
                <a:spcPct val="110000"/>
              </a:lnSpc>
              <a:buClr>
                <a:srgbClr val="FFFF00"/>
              </a:buClr>
              <a:buSzPct val="130000"/>
              <a:buFont typeface="Wingdings" pitchFamily="2" charset="2"/>
              <a:buChar char="ü"/>
              <a:defRPr/>
            </a:pPr>
            <a:r>
              <a:rPr lang="pt-BR" sz="2800" i="1" smtClean="0">
                <a:cs typeface="Times New Roman" pitchFamily="18" charset="0"/>
              </a:rPr>
              <a:t>Domínio de uma tecnologia específica essencial ao sucesso do negócio</a:t>
            </a:r>
          </a:p>
          <a:p>
            <a:pPr>
              <a:lnSpc>
                <a:spcPct val="110000"/>
              </a:lnSpc>
              <a:buClr>
                <a:srgbClr val="FFFF00"/>
              </a:buClr>
              <a:buSzPct val="130000"/>
              <a:buFont typeface="Wingdings" pitchFamily="2" charset="2"/>
              <a:buChar char="ü"/>
              <a:defRPr/>
            </a:pPr>
            <a:r>
              <a:rPr lang="pt-BR" sz="2800" i="1" smtClean="0">
                <a:cs typeface="Times New Roman" pitchFamily="18" charset="0"/>
              </a:rPr>
              <a:t>Genialidade de uma pessoa ou do grupo que formou a equipe fundadora</a:t>
            </a:r>
          </a:p>
          <a:p>
            <a:pPr>
              <a:lnSpc>
                <a:spcPct val="110000"/>
              </a:lnSpc>
              <a:buClr>
                <a:srgbClr val="FFFF00"/>
              </a:buClr>
              <a:buSzPct val="130000"/>
              <a:buFont typeface="Wingdings" pitchFamily="2" charset="2"/>
              <a:buChar char="ü"/>
              <a:defRPr/>
            </a:pPr>
            <a:r>
              <a:rPr lang="pt-BR" sz="2800" i="1" smtClean="0">
                <a:cs typeface="Times New Roman" pitchFamily="18" charset="0"/>
              </a:rPr>
              <a:t>Recursos financeiros abundantes, provindos de outros negócios do grupo controlador...</a:t>
            </a:r>
          </a:p>
        </p:txBody>
      </p:sp>
    </p:spTree>
    <p:extLst>
      <p:ext uri="{BB962C8B-B14F-4D97-AF65-F5344CB8AC3E}">
        <p14:creationId xmlns:p14="http://schemas.microsoft.com/office/powerpoint/2010/main" xmlns="" val="124560799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1202"/>
                                        </p:tgtEl>
                                        <p:attrNameLst>
                                          <p:attrName>style.visibility</p:attrName>
                                        </p:attrNameLst>
                                      </p:cBhvr>
                                      <p:to>
                                        <p:strVal val="visible"/>
                                      </p:to>
                                    </p:set>
                                    <p:anim calcmode="lin" valueType="num">
                                      <p:cBhvr additive="base">
                                        <p:cTn id="7" dur="500" fill="hold"/>
                                        <p:tgtEl>
                                          <p:spTgt spid="691202"/>
                                        </p:tgtEl>
                                        <p:attrNameLst>
                                          <p:attrName>ppt_x</p:attrName>
                                        </p:attrNameLst>
                                      </p:cBhvr>
                                      <p:tavLst>
                                        <p:tav tm="0">
                                          <p:val>
                                            <p:strVal val="0-#ppt_w/2"/>
                                          </p:val>
                                        </p:tav>
                                        <p:tav tm="100000">
                                          <p:val>
                                            <p:strVal val="#ppt_x"/>
                                          </p:val>
                                        </p:tav>
                                      </p:tavLst>
                                    </p:anim>
                                    <p:anim calcmode="lin" valueType="num">
                                      <p:cBhvr additive="base">
                                        <p:cTn id="8" dur="500" fill="hold"/>
                                        <p:tgtEl>
                                          <p:spTgt spid="6912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91203">
                                            <p:txEl>
                                              <p:pRg st="0" end="0"/>
                                            </p:txEl>
                                          </p:spTgt>
                                        </p:tgtEl>
                                        <p:attrNameLst>
                                          <p:attrName>style.visibility</p:attrName>
                                        </p:attrNameLst>
                                      </p:cBhvr>
                                      <p:to>
                                        <p:strVal val="visible"/>
                                      </p:to>
                                    </p:set>
                                    <p:anim to="" calcmode="lin" valueType="num">
                                      <p:cBhvr>
                                        <p:cTn id="13" dur="1" fill="hold"/>
                                        <p:tgtEl>
                                          <p:spTgt spid="691203">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91203">
                                            <p:txEl>
                                              <p:pRg st="1" end="1"/>
                                            </p:txEl>
                                          </p:spTgt>
                                        </p:tgtEl>
                                        <p:attrNameLst>
                                          <p:attrName>style.visibility</p:attrName>
                                        </p:attrNameLst>
                                      </p:cBhvr>
                                      <p:to>
                                        <p:strVal val="visible"/>
                                      </p:to>
                                    </p:set>
                                    <p:anim to="" calcmode="lin" valueType="num">
                                      <p:cBhvr>
                                        <p:cTn id="18" dur="1" fill="hold"/>
                                        <p:tgtEl>
                                          <p:spTgt spid="691203">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91203">
                                            <p:txEl>
                                              <p:pRg st="2" end="2"/>
                                            </p:txEl>
                                          </p:spTgt>
                                        </p:tgtEl>
                                        <p:attrNameLst>
                                          <p:attrName>style.visibility</p:attrName>
                                        </p:attrNameLst>
                                      </p:cBhvr>
                                      <p:to>
                                        <p:strVal val="visible"/>
                                      </p:to>
                                    </p:set>
                                    <p:anim to="" calcmode="lin" valueType="num">
                                      <p:cBhvr>
                                        <p:cTn id="23" dur="1" fill="hold"/>
                                        <p:tgtEl>
                                          <p:spTgt spid="691203">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91203">
                                            <p:txEl>
                                              <p:pRg st="3" end="3"/>
                                            </p:txEl>
                                          </p:spTgt>
                                        </p:tgtEl>
                                        <p:attrNameLst>
                                          <p:attrName>style.visibility</p:attrName>
                                        </p:attrNameLst>
                                      </p:cBhvr>
                                      <p:to>
                                        <p:strVal val="visible"/>
                                      </p:to>
                                    </p:set>
                                    <p:anim to="" calcmode="lin" valueType="num">
                                      <p:cBhvr>
                                        <p:cTn id="28" dur="1" fill="hold"/>
                                        <p:tgtEl>
                                          <p:spTgt spid="69120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1202" grpId="0" autoUpdateAnimBg="0"/>
      <p:bldP spid="69120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4274" name="Rectangle 2"/>
          <p:cNvSpPr>
            <a:spLocks noGrp="1" noChangeArrowheads="1"/>
          </p:cNvSpPr>
          <p:nvPr>
            <p:ph type="title"/>
          </p:nvPr>
        </p:nvSpPr>
        <p:spPr bwMode="auto">
          <a:xfrm>
            <a:off x="703385" y="609600"/>
            <a:ext cx="7737231" cy="11430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pPr>
            <a:r>
              <a:rPr lang="pt-BR" sz="4800" i="1" smtClean="0">
                <a:latin typeface="Times New Roman" pitchFamily="18" charset="0"/>
                <a:cs typeface="Times New Roman" pitchFamily="18" charset="0"/>
              </a:rPr>
              <a:t>Mas, por que isto ocorre?</a:t>
            </a:r>
          </a:p>
        </p:txBody>
      </p:sp>
      <p:sp>
        <p:nvSpPr>
          <p:cNvPr id="694275" name="Rectangle 3"/>
          <p:cNvSpPr>
            <a:spLocks noGrp="1" noChangeArrowheads="1"/>
          </p:cNvSpPr>
          <p:nvPr>
            <p:ph type="body" idx="1"/>
          </p:nvPr>
        </p:nvSpPr>
        <p:spPr bwMode="auto">
          <a:xfrm>
            <a:off x="703385" y="1981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Char char="ü"/>
              <a:defRPr/>
            </a:pPr>
            <a:r>
              <a:rPr lang="pt-BR" sz="2800" i="1" smtClean="0">
                <a:cs typeface="Times New Roman" pitchFamily="18" charset="0"/>
              </a:rPr>
              <a:t>Os fatores de sucesso do passado não são, provavelmente, os mesmos fatores de sucesso para o futuro</a:t>
            </a:r>
          </a:p>
          <a:p>
            <a:pPr>
              <a:lnSpc>
                <a:spcPct val="90000"/>
              </a:lnSpc>
              <a:buClr>
                <a:srgbClr val="FFFF00"/>
              </a:buClr>
              <a:buSzPct val="130000"/>
              <a:buFont typeface="Wingdings" pitchFamily="2" charset="2"/>
              <a:buChar char="ü"/>
              <a:defRPr/>
            </a:pPr>
            <a:r>
              <a:rPr lang="pt-BR" sz="2800" i="1" smtClean="0">
                <a:cs typeface="Times New Roman" pitchFamily="18" charset="0"/>
              </a:rPr>
              <a:t>O sucesso garantido no passado acaba criando uma atitude de complacência, de condescendência e de acomodação</a:t>
            </a:r>
          </a:p>
          <a:p>
            <a:pPr>
              <a:lnSpc>
                <a:spcPct val="90000"/>
              </a:lnSpc>
              <a:buClr>
                <a:srgbClr val="FFFF00"/>
              </a:buClr>
              <a:buSzPct val="130000"/>
              <a:buFont typeface="Wingdings" pitchFamily="2" charset="2"/>
              <a:buChar char="ü"/>
              <a:defRPr/>
            </a:pPr>
            <a:r>
              <a:rPr lang="pt-BR" sz="2800" i="1" smtClean="0">
                <a:cs typeface="Times New Roman" pitchFamily="18" charset="0"/>
              </a:rPr>
              <a:t>Iniciativas para a busca de alternativas necessárias para construir o futuro de sucesso</a:t>
            </a:r>
            <a:r>
              <a:rPr lang="pt-BR" sz="3200" i="1" smtClean="0"/>
              <a:t> </a:t>
            </a:r>
            <a:r>
              <a:rPr lang="pt-BR" sz="2800" i="1" smtClean="0"/>
              <a:t>são inibidas</a:t>
            </a:r>
          </a:p>
        </p:txBody>
      </p:sp>
    </p:spTree>
    <p:extLst>
      <p:ext uri="{BB962C8B-B14F-4D97-AF65-F5344CB8AC3E}">
        <p14:creationId xmlns:p14="http://schemas.microsoft.com/office/powerpoint/2010/main" xmlns="" val="27577707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4274"/>
                                        </p:tgtEl>
                                        <p:attrNameLst>
                                          <p:attrName>style.visibility</p:attrName>
                                        </p:attrNameLst>
                                      </p:cBhvr>
                                      <p:to>
                                        <p:strVal val="visible"/>
                                      </p:to>
                                    </p:set>
                                    <p:anim calcmode="lin" valueType="num">
                                      <p:cBhvr additive="base">
                                        <p:cTn id="7" dur="500" fill="hold"/>
                                        <p:tgtEl>
                                          <p:spTgt spid="694274"/>
                                        </p:tgtEl>
                                        <p:attrNameLst>
                                          <p:attrName>ppt_x</p:attrName>
                                        </p:attrNameLst>
                                      </p:cBhvr>
                                      <p:tavLst>
                                        <p:tav tm="0">
                                          <p:val>
                                            <p:strVal val="0-#ppt_w/2"/>
                                          </p:val>
                                        </p:tav>
                                        <p:tav tm="100000">
                                          <p:val>
                                            <p:strVal val="#ppt_x"/>
                                          </p:val>
                                        </p:tav>
                                      </p:tavLst>
                                    </p:anim>
                                    <p:anim calcmode="lin" valueType="num">
                                      <p:cBhvr additive="base">
                                        <p:cTn id="8" dur="500" fill="hold"/>
                                        <p:tgtEl>
                                          <p:spTgt spid="6942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94275">
                                            <p:txEl>
                                              <p:pRg st="0" end="0"/>
                                            </p:txEl>
                                          </p:spTgt>
                                        </p:tgtEl>
                                        <p:attrNameLst>
                                          <p:attrName>style.visibility</p:attrName>
                                        </p:attrNameLst>
                                      </p:cBhvr>
                                      <p:to>
                                        <p:strVal val="visible"/>
                                      </p:to>
                                    </p:set>
                                    <p:anim to="" calcmode="lin" valueType="num">
                                      <p:cBhvr>
                                        <p:cTn id="13" dur="1" fill="hold"/>
                                        <p:tgtEl>
                                          <p:spTgt spid="694275">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94275">
                                            <p:txEl>
                                              <p:pRg st="1" end="1"/>
                                            </p:txEl>
                                          </p:spTgt>
                                        </p:tgtEl>
                                        <p:attrNameLst>
                                          <p:attrName>style.visibility</p:attrName>
                                        </p:attrNameLst>
                                      </p:cBhvr>
                                      <p:to>
                                        <p:strVal val="visible"/>
                                      </p:to>
                                    </p:set>
                                    <p:anim to="" calcmode="lin" valueType="num">
                                      <p:cBhvr>
                                        <p:cTn id="18" dur="1" fill="hold"/>
                                        <p:tgtEl>
                                          <p:spTgt spid="694275">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94275">
                                            <p:txEl>
                                              <p:pRg st="2" end="2"/>
                                            </p:txEl>
                                          </p:spTgt>
                                        </p:tgtEl>
                                        <p:attrNameLst>
                                          <p:attrName>style.visibility</p:attrName>
                                        </p:attrNameLst>
                                      </p:cBhvr>
                                      <p:to>
                                        <p:strVal val="visible"/>
                                      </p:to>
                                    </p:set>
                                    <p:anim to="" calcmode="lin" valueType="num">
                                      <p:cBhvr>
                                        <p:cTn id="23" dur="1" fill="hold"/>
                                        <p:tgtEl>
                                          <p:spTgt spid="6942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4274" grpId="0" autoUpdateAnimBg="0"/>
      <p:bldP spid="69427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914400" y="533400"/>
            <a:ext cx="7174523"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4. Obstáculos organizacionais</a:t>
            </a:r>
          </a:p>
        </p:txBody>
      </p:sp>
      <p:sp>
        <p:nvSpPr>
          <p:cNvPr id="28989" name="Rectangle 317"/>
          <p:cNvSpPr>
            <a:spLocks noGrp="1" noChangeArrowheads="1"/>
          </p:cNvSpPr>
          <p:nvPr>
            <p:ph type="body" idx="1"/>
          </p:nvPr>
        </p:nvSpPr>
        <p:spPr bwMode="auto">
          <a:xfrm>
            <a:off x="703385" y="1981200"/>
            <a:ext cx="5380783"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110000"/>
              </a:lnSpc>
              <a:buClr>
                <a:srgbClr val="FFFF00"/>
              </a:buClr>
              <a:buSzPct val="130000"/>
              <a:buFont typeface="Wingdings" pitchFamily="2" charset="2"/>
              <a:buChar char="ü"/>
              <a:defRPr/>
            </a:pPr>
            <a:r>
              <a:rPr lang="pt-BR" sz="3200" i="1" dirty="0" smtClean="0"/>
              <a:t>Obstáculos ligados à forma pela qual a entidade se estruturou e se cristalizou no tempo</a:t>
            </a:r>
          </a:p>
          <a:p>
            <a:pPr>
              <a:lnSpc>
                <a:spcPct val="110000"/>
              </a:lnSpc>
              <a:buClr>
                <a:srgbClr val="FFFF00"/>
              </a:buClr>
              <a:buSzPct val="130000"/>
              <a:buFont typeface="Wingdings" pitchFamily="2" charset="2"/>
              <a:buChar char="ü"/>
              <a:defRPr/>
            </a:pPr>
            <a:r>
              <a:rPr lang="pt-BR" sz="3200" i="1" dirty="0" smtClean="0"/>
              <a:t>Algo que funcionou muito bem no passado, mas, agora, não funcionam mais</a:t>
            </a:r>
          </a:p>
        </p:txBody>
      </p:sp>
      <p:pic>
        <p:nvPicPr>
          <p:cNvPr id="17412" name="Picture 493" descr="C:\Editorial\Manual\Eliezer\fig7-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2160" y="2362200"/>
            <a:ext cx="2400300" cy="2609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20914717"/>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8989">
                                            <p:txEl>
                                              <p:pRg st="0" end="0"/>
                                            </p:txEl>
                                          </p:spTgt>
                                        </p:tgtEl>
                                        <p:attrNameLst>
                                          <p:attrName>style.visibility</p:attrName>
                                        </p:attrNameLst>
                                      </p:cBhvr>
                                      <p:to>
                                        <p:strVal val="visible"/>
                                      </p:to>
                                    </p:set>
                                    <p:anim to="" calcmode="lin" valueType="num">
                                      <p:cBhvr>
                                        <p:cTn id="13" dur="1" fill="hold"/>
                                        <p:tgtEl>
                                          <p:spTgt spid="28989">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8989">
                                            <p:txEl>
                                              <p:pRg st="1" end="1"/>
                                            </p:txEl>
                                          </p:spTgt>
                                        </p:tgtEl>
                                        <p:attrNameLst>
                                          <p:attrName>style.visibility</p:attrName>
                                        </p:attrNameLst>
                                      </p:cBhvr>
                                      <p:to>
                                        <p:strVal val="visible"/>
                                      </p:to>
                                    </p:set>
                                    <p:anim to="" calcmode="lin" valueType="num">
                                      <p:cBhvr>
                                        <p:cTn id="18" dur="1" fill="hold"/>
                                        <p:tgtEl>
                                          <p:spTgt spid="2898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98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Organizações burocráticas </a:t>
            </a:r>
            <a:r>
              <a:rPr lang="pt-BR" sz="3200" i="1" smtClean="0">
                <a:effectLst>
                  <a:outerShdw blurRad="38100" dist="38100" dir="2700000" algn="tl">
                    <a:srgbClr val="000000"/>
                  </a:outerShdw>
                </a:effectLst>
                <a:latin typeface="Times New Roman" pitchFamily="18" charset="0"/>
              </a:rPr>
              <a:t>(1)</a:t>
            </a:r>
          </a:p>
        </p:txBody>
      </p:sp>
      <p:sp>
        <p:nvSpPr>
          <p:cNvPr id="675843" name="Rectangle 3"/>
          <p:cNvSpPr>
            <a:spLocks noGrp="1" noChangeArrowheads="1"/>
          </p:cNvSpPr>
          <p:nvPr>
            <p:ph type="body" idx="1"/>
          </p:nvPr>
        </p:nvSpPr>
        <p:spPr bwMode="auto">
          <a:xfrm>
            <a:off x="703385" y="1981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nSpc>
                <a:spcPct val="90000"/>
              </a:lnSpc>
              <a:buClr>
                <a:srgbClr val="FFFF00"/>
              </a:buClr>
              <a:buSzPct val="130000"/>
              <a:buFont typeface="Wingdings" pitchFamily="2" charset="2"/>
              <a:buChar char="ü"/>
              <a:defRPr/>
            </a:pPr>
            <a:r>
              <a:rPr lang="pt-BR" sz="2800" i="1" dirty="0" smtClean="0"/>
              <a:t>Nelas, a </a:t>
            </a:r>
            <a:r>
              <a:rPr lang="pt-BR" sz="2800" i="1" u="sng" dirty="0" smtClean="0">
                <a:solidFill>
                  <a:srgbClr val="FF0000"/>
                </a:solidFill>
              </a:rPr>
              <a:t>forma</a:t>
            </a:r>
            <a:r>
              <a:rPr lang="pt-BR" sz="2800" i="1" dirty="0" smtClean="0">
                <a:solidFill>
                  <a:srgbClr val="FF0000"/>
                </a:solidFill>
              </a:rPr>
              <a:t> </a:t>
            </a:r>
            <a:r>
              <a:rPr lang="pt-BR" sz="2800" i="1" dirty="0" smtClean="0"/>
              <a:t>é mais importante que o </a:t>
            </a:r>
            <a:r>
              <a:rPr lang="pt-BR" sz="2800" i="1" u="sng" dirty="0" smtClean="0">
                <a:solidFill>
                  <a:srgbClr val="FF0000"/>
                </a:solidFill>
              </a:rPr>
              <a:t>conteúdo</a:t>
            </a:r>
          </a:p>
          <a:p>
            <a:pPr>
              <a:lnSpc>
                <a:spcPct val="90000"/>
              </a:lnSpc>
              <a:buClr>
                <a:srgbClr val="FFFF00"/>
              </a:buClr>
              <a:buSzPct val="130000"/>
              <a:buFont typeface="Wingdings" pitchFamily="2" charset="2"/>
              <a:buChar char="ü"/>
              <a:defRPr/>
            </a:pPr>
            <a:r>
              <a:rPr lang="pt-BR" sz="2800" i="1" dirty="0" smtClean="0"/>
              <a:t>Nada se faz se não tiver um documento escrito, mesmo nas emergências</a:t>
            </a:r>
          </a:p>
          <a:p>
            <a:pPr>
              <a:lnSpc>
                <a:spcPct val="90000"/>
              </a:lnSpc>
              <a:buClr>
                <a:srgbClr val="FFFF00"/>
              </a:buClr>
              <a:buSzPct val="130000"/>
              <a:buFont typeface="Wingdings" pitchFamily="2" charset="2"/>
              <a:buChar char="ü"/>
              <a:defRPr/>
            </a:pPr>
            <a:r>
              <a:rPr lang="pt-BR" sz="2800" i="1" dirty="0" smtClean="0"/>
              <a:t>O conforto do caminho conhecido</a:t>
            </a:r>
          </a:p>
          <a:p>
            <a:pPr>
              <a:lnSpc>
                <a:spcPct val="90000"/>
              </a:lnSpc>
              <a:buClr>
                <a:srgbClr val="FFFF00"/>
              </a:buClr>
              <a:buSzPct val="130000"/>
              <a:buFont typeface="Wingdings" pitchFamily="2" charset="2"/>
              <a:buChar char="ü"/>
              <a:defRPr/>
            </a:pPr>
            <a:r>
              <a:rPr lang="pt-BR" sz="2800" i="1" dirty="0" smtClean="0"/>
              <a:t>Ninguém tem coragem de fazer nada que não esteja nos manuais, mesmo que aquilo possa ser ‘a salvação da lavoura’</a:t>
            </a:r>
          </a:p>
          <a:p>
            <a:pPr>
              <a:lnSpc>
                <a:spcPct val="90000"/>
              </a:lnSpc>
              <a:buClr>
                <a:srgbClr val="FFFF00"/>
              </a:buClr>
              <a:buSzPct val="130000"/>
              <a:buFont typeface="Wingdings" pitchFamily="2" charset="2"/>
              <a:buChar char="ü"/>
              <a:defRPr/>
            </a:pPr>
            <a:r>
              <a:rPr lang="pt-BR" sz="2800" i="1" dirty="0" smtClean="0"/>
              <a:t>Essas organizações têm grandes dificuldades em inovar e se transformar</a:t>
            </a:r>
          </a:p>
        </p:txBody>
      </p:sp>
    </p:spTree>
    <p:extLst>
      <p:ext uri="{BB962C8B-B14F-4D97-AF65-F5344CB8AC3E}">
        <p14:creationId xmlns:p14="http://schemas.microsoft.com/office/powerpoint/2010/main" xmlns="" val="152521590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42"/>
                                        </p:tgtEl>
                                        <p:attrNameLst>
                                          <p:attrName>style.visibility</p:attrName>
                                        </p:attrNameLst>
                                      </p:cBhvr>
                                      <p:to>
                                        <p:strVal val="visible"/>
                                      </p:to>
                                    </p:set>
                                    <p:anim calcmode="lin" valueType="num">
                                      <p:cBhvr additive="base">
                                        <p:cTn id="7" dur="500" fill="hold"/>
                                        <p:tgtEl>
                                          <p:spTgt spid="675842"/>
                                        </p:tgtEl>
                                        <p:attrNameLst>
                                          <p:attrName>ppt_x</p:attrName>
                                        </p:attrNameLst>
                                      </p:cBhvr>
                                      <p:tavLst>
                                        <p:tav tm="0">
                                          <p:val>
                                            <p:strVal val="0-#ppt_w/2"/>
                                          </p:val>
                                        </p:tav>
                                        <p:tav tm="100000">
                                          <p:val>
                                            <p:strVal val="#ppt_x"/>
                                          </p:val>
                                        </p:tav>
                                      </p:tavLst>
                                    </p:anim>
                                    <p:anim calcmode="lin" valueType="num">
                                      <p:cBhvr additive="base">
                                        <p:cTn id="8" dur="500" fill="hold"/>
                                        <p:tgtEl>
                                          <p:spTgt spid="6758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5843">
                                            <p:txEl>
                                              <p:pRg st="0" end="0"/>
                                            </p:txEl>
                                          </p:spTgt>
                                        </p:tgtEl>
                                        <p:attrNameLst>
                                          <p:attrName>style.visibility</p:attrName>
                                        </p:attrNameLst>
                                      </p:cBhvr>
                                      <p:to>
                                        <p:strVal val="visible"/>
                                      </p:to>
                                    </p:set>
                                    <p:anim to="" calcmode="lin" valueType="num">
                                      <p:cBhvr>
                                        <p:cTn id="13" dur="1" fill="hold"/>
                                        <p:tgtEl>
                                          <p:spTgt spid="675843">
                                            <p:txEl>
                                              <p:pRg st="0" end="0"/>
                                            </p:txEl>
                                          </p:spTgt>
                                        </p:tgtEl>
                                        <p:attrNameLst>
                                          <p:attrName/>
                                        </p:attrNameLst>
                                      </p:cBhvr>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5843">
                                            <p:txEl>
                                              <p:pRg st="1" end="1"/>
                                            </p:txEl>
                                          </p:spTgt>
                                        </p:tgtEl>
                                        <p:attrNameLst>
                                          <p:attrName>style.visibility</p:attrName>
                                        </p:attrNameLst>
                                      </p:cBhvr>
                                      <p:to>
                                        <p:strVal val="visible"/>
                                      </p:to>
                                    </p:set>
                                    <p:anim to="" calcmode="lin" valueType="num">
                                      <p:cBhvr>
                                        <p:cTn id="18" dur="1" fill="hold"/>
                                        <p:tgtEl>
                                          <p:spTgt spid="675843">
                                            <p:txEl>
                                              <p:pRg st="1" end="1"/>
                                            </p:txEl>
                                          </p:spTgt>
                                        </p:tgtEl>
                                        <p:attrNameLst>
                                          <p:attrName/>
                                        </p:attrNameLst>
                                      </p:cBhvr>
                                    </p:anim>
                                  </p:childTnLst>
                                  <p:subTnLst>
                                    <p:audio>
                                      <p:cMediaNode>
                                        <p:cTn display="0" masterRel="sameClick">
                                          <p:stCondLst>
                                            <p:cond evt="begin" delay="0">
                                              <p:tn val="16"/>
                                            </p:cond>
                                          </p:stCondLst>
                                          <p:endCondLst>
                                            <p:cond evt="onStopAudio" delay="0">
                                              <p:tgtEl>
                                                <p:sldTgt/>
                                              </p:tgtEl>
                                            </p:cond>
                                          </p:endCondLst>
                                        </p:cTn>
                                        <p:tgtEl>
                                          <p:sndTgt r:embed="rId2" name="carbrak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5843">
                                            <p:txEl>
                                              <p:pRg st="2" end="2"/>
                                            </p:txEl>
                                          </p:spTgt>
                                        </p:tgtEl>
                                        <p:attrNameLst>
                                          <p:attrName>style.visibility</p:attrName>
                                        </p:attrNameLst>
                                      </p:cBhvr>
                                      <p:to>
                                        <p:strVal val="visible"/>
                                      </p:to>
                                    </p:set>
                                    <p:anim to="" calcmode="lin" valueType="num">
                                      <p:cBhvr>
                                        <p:cTn id="23" dur="1" fill="hold"/>
                                        <p:tgtEl>
                                          <p:spTgt spid="675843">
                                            <p:txEl>
                                              <p:pRg st="2" end="2"/>
                                            </p:txEl>
                                          </p:spTgt>
                                        </p:tgtEl>
                                        <p:attrNameLst>
                                          <p:attrName/>
                                        </p:attrNameLst>
                                      </p:cBhvr>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5843">
                                            <p:txEl>
                                              <p:pRg st="3" end="3"/>
                                            </p:txEl>
                                          </p:spTgt>
                                        </p:tgtEl>
                                        <p:attrNameLst>
                                          <p:attrName>style.visibility</p:attrName>
                                        </p:attrNameLst>
                                      </p:cBhvr>
                                      <p:to>
                                        <p:strVal val="visible"/>
                                      </p:to>
                                    </p:set>
                                    <p:anim to="" calcmode="lin" valueType="num">
                                      <p:cBhvr>
                                        <p:cTn id="28" dur="1" fill="hold"/>
                                        <p:tgtEl>
                                          <p:spTgt spid="675843">
                                            <p:txEl>
                                              <p:pRg st="3" end="3"/>
                                            </p:txEl>
                                          </p:spTgt>
                                        </p:tgtEl>
                                        <p:attrNameLst>
                                          <p:attrName/>
                                        </p:attrNameLst>
                                      </p:cBhvr>
                                    </p:anim>
                                  </p:childTnLst>
                                  <p:subTnLst>
                                    <p:audio>
                                      <p:cMediaNode>
                                        <p:cTn display="0" masterRel="sameClick">
                                          <p:stCondLst>
                                            <p:cond evt="begin" delay="0">
                                              <p:tn val="26"/>
                                            </p:cond>
                                          </p:stCondLst>
                                          <p:endCondLst>
                                            <p:cond evt="onStopAudio" delay="0">
                                              <p:tgtEl>
                                                <p:sldTgt/>
                                              </p:tgtEl>
                                            </p:cond>
                                          </p:endCondLst>
                                        </p:cTn>
                                        <p:tgtEl>
                                          <p:sndTgt r:embed="rId2" name="carbrake.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75843">
                                            <p:txEl>
                                              <p:pRg st="4" end="4"/>
                                            </p:txEl>
                                          </p:spTgt>
                                        </p:tgtEl>
                                        <p:attrNameLst>
                                          <p:attrName>style.visibility</p:attrName>
                                        </p:attrNameLst>
                                      </p:cBhvr>
                                      <p:to>
                                        <p:strVal val="visible"/>
                                      </p:to>
                                    </p:set>
                                    <p:anim to="" calcmode="lin" valueType="num">
                                      <p:cBhvr>
                                        <p:cTn id="33" dur="1" fill="hold"/>
                                        <p:tgtEl>
                                          <p:spTgt spid="675843">
                                            <p:txEl>
                                              <p:pRg st="4" end="4"/>
                                            </p:txEl>
                                          </p:spTgt>
                                        </p:tgtEl>
                                        <p:attrNameLst>
                                          <p:attrName/>
                                        </p:attrNameLst>
                                      </p:cBhvr>
                                    </p:anim>
                                  </p:childTnLst>
                                  <p:subTnLst>
                                    <p:audio>
                                      <p:cMediaNode>
                                        <p:cTn display="0" masterRel="sameClick">
                                          <p:stCondLst>
                                            <p:cond evt="begin" delay="0">
                                              <p:tn val="31"/>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42" grpId="0" autoUpdateAnimBg="0"/>
      <p:bldP spid="67584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bwMode="auto">
          <a:xfrm>
            <a:off x="703385" y="381000"/>
            <a:ext cx="7737231" cy="1143000"/>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pPr>
            <a:r>
              <a:rPr lang="pt-BR" sz="4800" i="1" smtClean="0">
                <a:latin typeface="Times New Roman" pitchFamily="18" charset="0"/>
              </a:rPr>
              <a:t>Organizações burocráticas</a:t>
            </a:r>
            <a:r>
              <a:rPr lang="pt-BR" i="1" smtClean="0">
                <a:latin typeface="Times New Roman" pitchFamily="18" charset="0"/>
              </a:rPr>
              <a:t> </a:t>
            </a:r>
            <a:r>
              <a:rPr lang="pt-BR" sz="3200" i="1" smtClean="0">
                <a:latin typeface="Times New Roman" pitchFamily="18" charset="0"/>
              </a:rPr>
              <a:t>(2)</a:t>
            </a:r>
          </a:p>
        </p:txBody>
      </p:sp>
      <p:pic>
        <p:nvPicPr>
          <p:cNvPr id="19459" name="Picture 14" descr="C:\Editorial\Manual\Eliezer\fig8-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68216" y="1438276"/>
            <a:ext cx="7807569" cy="404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138255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9634"/>
                                        </p:tgtEl>
                                        <p:attrNameLst>
                                          <p:attrName>style.visibility</p:attrName>
                                        </p:attrNameLst>
                                      </p:cBhvr>
                                      <p:to>
                                        <p:strVal val="visible"/>
                                      </p:to>
                                    </p:set>
                                    <p:anim calcmode="lin" valueType="num">
                                      <p:cBhvr additive="base">
                                        <p:cTn id="7" dur="500" fill="hold"/>
                                        <p:tgtEl>
                                          <p:spTgt spid="709634"/>
                                        </p:tgtEl>
                                        <p:attrNameLst>
                                          <p:attrName>ppt_x</p:attrName>
                                        </p:attrNameLst>
                                      </p:cBhvr>
                                      <p:tavLst>
                                        <p:tav tm="0">
                                          <p:val>
                                            <p:strVal val="0-#ppt_w/2"/>
                                          </p:val>
                                        </p:tav>
                                        <p:tav tm="100000">
                                          <p:val>
                                            <p:strVal val="#ppt_x"/>
                                          </p:val>
                                        </p:tav>
                                      </p:tavLst>
                                    </p:anim>
                                    <p:anim calcmode="lin" valueType="num">
                                      <p:cBhvr additive="base">
                                        <p:cTn id="8" dur="500" fill="hold"/>
                                        <p:tgtEl>
                                          <p:spTgt spid="7096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bwMode="auto">
          <a:xfrm>
            <a:off x="703385" y="3810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Organizações em feudos </a:t>
            </a:r>
            <a:r>
              <a:rPr lang="pt-BR" sz="3200" i="1" smtClean="0">
                <a:effectLst>
                  <a:outerShdw blurRad="38100" dist="38100" dir="2700000" algn="tl">
                    <a:srgbClr val="000000"/>
                  </a:outerShdw>
                </a:effectLst>
                <a:latin typeface="Times New Roman" pitchFamily="18" charset="0"/>
              </a:rPr>
              <a:t>(1)</a:t>
            </a:r>
          </a:p>
        </p:txBody>
      </p:sp>
      <p:sp>
        <p:nvSpPr>
          <p:cNvPr id="676867" name="Rectangle 3"/>
          <p:cNvSpPr>
            <a:spLocks noGrp="1" noChangeArrowheads="1"/>
          </p:cNvSpPr>
          <p:nvPr>
            <p:ph type="body" idx="1"/>
          </p:nvPr>
        </p:nvSpPr>
        <p:spPr bwMode="auto">
          <a:xfrm>
            <a:off x="703385" y="1600200"/>
            <a:ext cx="7737231"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p>
            <a:pPr>
              <a:lnSpc>
                <a:spcPct val="90000"/>
              </a:lnSpc>
              <a:buClr>
                <a:srgbClr val="FFFF00"/>
              </a:buClr>
              <a:buSzPct val="130000"/>
              <a:buFont typeface="Wingdings" pitchFamily="2" charset="2"/>
              <a:buNone/>
              <a:defRPr/>
            </a:pPr>
            <a:r>
              <a:rPr lang="pt-BR" sz="2800" i="1" smtClean="0"/>
              <a:t>Feudalismo: </a:t>
            </a:r>
          </a:p>
          <a:p>
            <a:pPr>
              <a:lnSpc>
                <a:spcPct val="90000"/>
              </a:lnSpc>
              <a:buClr>
                <a:srgbClr val="FFFF00"/>
              </a:buClr>
              <a:buSzPct val="130000"/>
              <a:buFont typeface="Wingdings" pitchFamily="2" charset="2"/>
              <a:buChar char="ü"/>
              <a:defRPr/>
            </a:pPr>
            <a:r>
              <a:rPr lang="pt-BR" sz="2800" i="1" smtClean="0"/>
              <a:t>regime político resultante do enfraquecimento do poder central e do crescimento dos líderes locais, os ‘vice-reis’</a:t>
            </a:r>
          </a:p>
          <a:p>
            <a:pPr>
              <a:lnSpc>
                <a:spcPct val="90000"/>
              </a:lnSpc>
              <a:buClr>
                <a:srgbClr val="FFFF00"/>
              </a:buClr>
              <a:buSzPct val="130000"/>
              <a:buFont typeface="Wingdings" pitchFamily="2" charset="2"/>
              <a:buChar char="ü"/>
              <a:defRPr/>
            </a:pPr>
            <a:r>
              <a:rPr lang="pt-BR" sz="2800" i="1" smtClean="0"/>
              <a:t>Empresas familiares na segunda geração</a:t>
            </a:r>
          </a:p>
          <a:p>
            <a:pPr>
              <a:lnSpc>
                <a:spcPct val="90000"/>
              </a:lnSpc>
              <a:buClr>
                <a:srgbClr val="FFFF00"/>
              </a:buClr>
              <a:buSzPct val="130000"/>
              <a:buFont typeface="Wingdings" pitchFamily="2" charset="2"/>
              <a:buChar char="ü"/>
              <a:defRPr/>
            </a:pPr>
            <a:r>
              <a:rPr lang="pt-BR" sz="2800" i="1" smtClean="0"/>
              <a:t>Envelhecimento dos líderes fundadores</a:t>
            </a:r>
          </a:p>
          <a:p>
            <a:pPr>
              <a:lnSpc>
                <a:spcPct val="90000"/>
              </a:lnSpc>
              <a:buClr>
                <a:srgbClr val="FFFF00"/>
              </a:buClr>
              <a:buSzPct val="130000"/>
              <a:buFont typeface="Wingdings" pitchFamily="2" charset="2"/>
              <a:buChar char="ü"/>
              <a:defRPr/>
            </a:pPr>
            <a:r>
              <a:rPr lang="pt-BR" sz="2800" i="1" smtClean="0"/>
              <a:t>Organizações dispersas e espalhadas</a:t>
            </a:r>
          </a:p>
          <a:p>
            <a:pPr>
              <a:lnSpc>
                <a:spcPct val="90000"/>
              </a:lnSpc>
              <a:buClr>
                <a:srgbClr val="FFFF00"/>
              </a:buClr>
              <a:buSzPct val="130000"/>
              <a:buFont typeface="Wingdings" pitchFamily="2" charset="2"/>
              <a:buChar char="ü"/>
              <a:defRPr/>
            </a:pPr>
            <a:r>
              <a:rPr lang="pt-BR" sz="2800" i="1" smtClean="0"/>
              <a:t>Os vice-reis, nas organizações, mandam no seu ‘território’ e não se falam!</a:t>
            </a:r>
          </a:p>
          <a:p>
            <a:pPr>
              <a:lnSpc>
                <a:spcPct val="90000"/>
              </a:lnSpc>
              <a:buClr>
                <a:srgbClr val="FFFF00"/>
              </a:buClr>
              <a:buSzPct val="130000"/>
              <a:buFont typeface="Wingdings" pitchFamily="2" charset="2"/>
              <a:buChar char="ü"/>
              <a:defRPr/>
            </a:pPr>
            <a:r>
              <a:rPr lang="pt-BR" sz="2800" i="1" smtClean="0"/>
              <a:t>Os funcionários de feudos diferentes também não podem se falar!</a:t>
            </a:r>
          </a:p>
        </p:txBody>
      </p:sp>
    </p:spTree>
    <p:extLst>
      <p:ext uri="{BB962C8B-B14F-4D97-AF65-F5344CB8AC3E}">
        <p14:creationId xmlns:p14="http://schemas.microsoft.com/office/powerpoint/2010/main" xmlns="" val="177503751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6866"/>
                                        </p:tgtEl>
                                        <p:attrNameLst>
                                          <p:attrName>style.visibility</p:attrName>
                                        </p:attrNameLst>
                                      </p:cBhvr>
                                      <p:to>
                                        <p:strVal val="visible"/>
                                      </p:to>
                                    </p:set>
                                    <p:anim calcmode="lin" valueType="num">
                                      <p:cBhvr additive="base">
                                        <p:cTn id="7" dur="500" fill="hold"/>
                                        <p:tgtEl>
                                          <p:spTgt spid="676866"/>
                                        </p:tgtEl>
                                        <p:attrNameLst>
                                          <p:attrName>ppt_x</p:attrName>
                                        </p:attrNameLst>
                                      </p:cBhvr>
                                      <p:tavLst>
                                        <p:tav tm="0">
                                          <p:val>
                                            <p:strVal val="0-#ppt_w/2"/>
                                          </p:val>
                                        </p:tav>
                                        <p:tav tm="100000">
                                          <p:val>
                                            <p:strVal val="#ppt_x"/>
                                          </p:val>
                                        </p:tav>
                                      </p:tavLst>
                                    </p:anim>
                                    <p:anim calcmode="lin" valueType="num">
                                      <p:cBhvr additive="base">
                                        <p:cTn id="8" dur="500" fill="hold"/>
                                        <p:tgtEl>
                                          <p:spTgt spid="6768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6867">
                                            <p:txEl>
                                              <p:pRg st="0" end="0"/>
                                            </p:txEl>
                                          </p:spTgt>
                                        </p:tgtEl>
                                        <p:attrNameLst>
                                          <p:attrName>style.visibility</p:attrName>
                                        </p:attrNameLst>
                                      </p:cBhvr>
                                      <p:to>
                                        <p:strVal val="visible"/>
                                      </p:to>
                                    </p:set>
                                    <p:anim to="" calcmode="lin" valueType="num">
                                      <p:cBhvr>
                                        <p:cTn id="13" dur="1" fill="hold"/>
                                        <p:tgtEl>
                                          <p:spTgt spid="676867">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6867">
                                            <p:txEl>
                                              <p:pRg st="1" end="1"/>
                                            </p:txEl>
                                          </p:spTgt>
                                        </p:tgtEl>
                                        <p:attrNameLst>
                                          <p:attrName>style.visibility</p:attrName>
                                        </p:attrNameLst>
                                      </p:cBhvr>
                                      <p:to>
                                        <p:strVal val="visible"/>
                                      </p:to>
                                    </p:set>
                                    <p:anim to="" calcmode="lin" valueType="num">
                                      <p:cBhvr>
                                        <p:cTn id="18" dur="1" fill="hold"/>
                                        <p:tgtEl>
                                          <p:spTgt spid="676867">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6867">
                                            <p:txEl>
                                              <p:pRg st="2" end="2"/>
                                            </p:txEl>
                                          </p:spTgt>
                                        </p:tgtEl>
                                        <p:attrNameLst>
                                          <p:attrName>style.visibility</p:attrName>
                                        </p:attrNameLst>
                                      </p:cBhvr>
                                      <p:to>
                                        <p:strVal val="visible"/>
                                      </p:to>
                                    </p:set>
                                    <p:anim to="" calcmode="lin" valueType="num">
                                      <p:cBhvr>
                                        <p:cTn id="23" dur="1" fill="hold"/>
                                        <p:tgtEl>
                                          <p:spTgt spid="676867">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6867">
                                            <p:txEl>
                                              <p:pRg st="3" end="3"/>
                                            </p:txEl>
                                          </p:spTgt>
                                        </p:tgtEl>
                                        <p:attrNameLst>
                                          <p:attrName>style.visibility</p:attrName>
                                        </p:attrNameLst>
                                      </p:cBhvr>
                                      <p:to>
                                        <p:strVal val="visible"/>
                                      </p:to>
                                    </p:set>
                                    <p:anim to="" calcmode="lin" valueType="num">
                                      <p:cBhvr>
                                        <p:cTn id="28" dur="1" fill="hold"/>
                                        <p:tgtEl>
                                          <p:spTgt spid="676867">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76867">
                                            <p:txEl>
                                              <p:pRg st="4" end="4"/>
                                            </p:txEl>
                                          </p:spTgt>
                                        </p:tgtEl>
                                        <p:attrNameLst>
                                          <p:attrName>style.visibility</p:attrName>
                                        </p:attrNameLst>
                                      </p:cBhvr>
                                      <p:to>
                                        <p:strVal val="visible"/>
                                      </p:to>
                                    </p:set>
                                    <p:anim to="" calcmode="lin" valueType="num">
                                      <p:cBhvr>
                                        <p:cTn id="33" dur="1" fill="hold"/>
                                        <p:tgtEl>
                                          <p:spTgt spid="676867">
                                            <p:txEl>
                                              <p:pRg st="4" end="4"/>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676867">
                                            <p:txEl>
                                              <p:pRg st="5" end="5"/>
                                            </p:txEl>
                                          </p:spTgt>
                                        </p:tgtEl>
                                        <p:attrNameLst>
                                          <p:attrName>style.visibility</p:attrName>
                                        </p:attrNameLst>
                                      </p:cBhvr>
                                      <p:to>
                                        <p:strVal val="visible"/>
                                      </p:to>
                                    </p:set>
                                    <p:anim to="" calcmode="lin" valueType="num">
                                      <p:cBhvr>
                                        <p:cTn id="38" dur="1" fill="hold"/>
                                        <p:tgtEl>
                                          <p:spTgt spid="676867">
                                            <p:txEl>
                                              <p:pRg st="5" end="5"/>
                                            </p:txEl>
                                          </p:spTgt>
                                        </p:tgtEl>
                                        <p:attrNameLst>
                                          <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676867">
                                            <p:txEl>
                                              <p:pRg st="6" end="6"/>
                                            </p:txEl>
                                          </p:spTgt>
                                        </p:tgtEl>
                                        <p:attrNameLst>
                                          <p:attrName>style.visibility</p:attrName>
                                        </p:attrNameLst>
                                      </p:cBhvr>
                                      <p:to>
                                        <p:strVal val="visible"/>
                                      </p:to>
                                    </p:set>
                                    <p:anim to="" calcmode="lin" valueType="num">
                                      <p:cBhvr>
                                        <p:cTn id="43" dur="1" fill="hold"/>
                                        <p:tgtEl>
                                          <p:spTgt spid="676867">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6" grpId="0" autoUpdateAnimBg="0"/>
      <p:bldP spid="6768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Posturas típicas em relação ao planejamento </a:t>
            </a:r>
            <a:r>
              <a:rPr lang="pt-BR" sz="4000" dirty="0" smtClean="0"/>
              <a:t>estratégico</a:t>
            </a:r>
            <a:endParaRPr lang="pt-BR" sz="4000" dirty="0"/>
          </a:p>
        </p:txBody>
      </p:sp>
      <p:sp>
        <p:nvSpPr>
          <p:cNvPr id="3" name="Espaço Reservado para Conteúdo 2"/>
          <p:cNvSpPr>
            <a:spLocks noGrp="1"/>
          </p:cNvSpPr>
          <p:nvPr>
            <p:ph idx="1"/>
          </p:nvPr>
        </p:nvSpPr>
        <p:spPr>
          <a:xfrm>
            <a:off x="457200" y="1600200"/>
            <a:ext cx="4834880" cy="4800600"/>
          </a:xfrm>
        </p:spPr>
        <p:txBody>
          <a:bodyPr>
            <a:normAutofit lnSpcReduction="10000"/>
          </a:bodyPr>
          <a:lstStyle/>
          <a:p>
            <a:r>
              <a:rPr lang="pt-BR" dirty="0"/>
              <a:t>É incrível como muita gente tem desculpas para evitar planejar:</a:t>
            </a:r>
          </a:p>
          <a:p>
            <a:pPr lvl="1"/>
            <a:r>
              <a:rPr lang="pt-BR" i="1" dirty="0">
                <a:solidFill>
                  <a:schemeClr val="tx2">
                    <a:lumMod val="75000"/>
                  </a:schemeClr>
                </a:solidFill>
              </a:rPr>
              <a:t>“Não adianta planejar, é trabalho perdido...”</a:t>
            </a:r>
            <a:endParaRPr lang="pt-BR" dirty="0">
              <a:solidFill>
                <a:schemeClr val="tx2">
                  <a:lumMod val="75000"/>
                </a:schemeClr>
              </a:solidFill>
            </a:endParaRPr>
          </a:p>
          <a:p>
            <a:pPr lvl="1"/>
            <a:r>
              <a:rPr lang="pt-BR" i="1" dirty="0">
                <a:solidFill>
                  <a:schemeClr val="tx2">
                    <a:lumMod val="75000"/>
                  </a:schemeClr>
                </a:solidFill>
              </a:rPr>
              <a:t>“Fizemos um plano há cinco anos atrás, mas ficou na gaveta”</a:t>
            </a:r>
            <a:endParaRPr lang="pt-BR" dirty="0">
              <a:solidFill>
                <a:schemeClr val="tx2">
                  <a:lumMod val="75000"/>
                </a:schemeClr>
              </a:solidFill>
            </a:endParaRPr>
          </a:p>
          <a:p>
            <a:pPr lvl="1"/>
            <a:r>
              <a:rPr lang="pt-BR" i="1" dirty="0">
                <a:solidFill>
                  <a:schemeClr val="tx2">
                    <a:lumMod val="75000"/>
                  </a:schemeClr>
                </a:solidFill>
              </a:rPr>
              <a:t>“Cada um tem suas ideias próprias a respeito...”</a:t>
            </a:r>
            <a:endParaRPr lang="pt-BR" dirty="0">
              <a:solidFill>
                <a:schemeClr val="tx2">
                  <a:lumMod val="75000"/>
                </a:schemeClr>
              </a:solidFill>
            </a:endParaRPr>
          </a:p>
          <a:p>
            <a:pPr lvl="1"/>
            <a:r>
              <a:rPr lang="pt-BR" i="1" dirty="0">
                <a:solidFill>
                  <a:schemeClr val="tx2">
                    <a:lumMod val="75000"/>
                  </a:schemeClr>
                </a:solidFill>
              </a:rPr>
              <a:t>“A vitória nas próximas eleições é certa...”</a:t>
            </a:r>
            <a:endParaRPr lang="pt-BR" dirty="0">
              <a:solidFill>
                <a:schemeClr val="tx2">
                  <a:lumMod val="75000"/>
                </a:schemeClr>
              </a:solidFill>
            </a:endParaRPr>
          </a:p>
          <a:p>
            <a:r>
              <a:rPr lang="pt-BR" b="1" dirty="0"/>
              <a:t>O dilema entre planejar e não planejar é falso: “Se nós não planejarmos o nosso futuro, outros o farão para nós, </a:t>
            </a:r>
            <a:r>
              <a:rPr lang="pt-BR" b="1" dirty="0">
                <a:solidFill>
                  <a:schemeClr val="tx2">
                    <a:lumMod val="75000"/>
                  </a:schemeClr>
                </a:solidFill>
              </a:rPr>
              <a:t>por nós </a:t>
            </a:r>
            <a:r>
              <a:rPr lang="pt-BR" b="1" dirty="0"/>
              <a:t>ou </a:t>
            </a:r>
            <a:r>
              <a:rPr lang="pt-BR" b="1" dirty="0">
                <a:solidFill>
                  <a:srgbClr val="FF0000"/>
                </a:solidFill>
              </a:rPr>
              <a:t>contra</a:t>
            </a:r>
            <a:r>
              <a:rPr lang="pt-BR" b="1" dirty="0"/>
              <a:t> </a:t>
            </a:r>
            <a:r>
              <a:rPr lang="pt-BR" b="1" dirty="0">
                <a:solidFill>
                  <a:srgbClr val="FF0000"/>
                </a:solidFill>
              </a:rPr>
              <a:t>nós</a:t>
            </a:r>
            <a:r>
              <a:rPr lang="pt-BR" b="1" dirty="0"/>
              <a:t>”. </a:t>
            </a:r>
            <a:endParaRPr lang="pt-BR" b="1" dirty="0" smtClean="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36096" y="2420888"/>
            <a:ext cx="2791968" cy="2578608"/>
          </a:xfrm>
          <a:prstGeom prst="rect">
            <a:avLst/>
          </a:prstGeom>
        </p:spPr>
      </p:pic>
    </p:spTree>
    <p:extLst>
      <p:ext uri="{BB962C8B-B14F-4D97-AF65-F5344CB8AC3E}">
        <p14:creationId xmlns:p14="http://schemas.microsoft.com/office/powerpoint/2010/main" xmlns="" val="1588003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bwMode="auto">
          <a:xfrm>
            <a:off x="703385" y="3810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Organização em feudos </a:t>
            </a:r>
            <a:r>
              <a:rPr lang="pt-BR" sz="3200" i="1" smtClean="0">
                <a:effectLst>
                  <a:outerShdw blurRad="38100" dist="38100" dir="2700000" algn="tl">
                    <a:srgbClr val="000000"/>
                  </a:outerShdw>
                </a:effectLst>
                <a:latin typeface="Times New Roman" pitchFamily="18" charset="0"/>
              </a:rPr>
              <a:t>(2)</a:t>
            </a:r>
          </a:p>
        </p:txBody>
      </p:sp>
      <p:sp>
        <p:nvSpPr>
          <p:cNvPr id="698371" name="Rectangle 3"/>
          <p:cNvSpPr>
            <a:spLocks noGrp="1" noChangeArrowheads="1"/>
          </p:cNvSpPr>
          <p:nvPr>
            <p:ph type="body" idx="1"/>
          </p:nvPr>
        </p:nvSpPr>
        <p:spPr bwMode="auto">
          <a:xfrm>
            <a:off x="351692" y="1600200"/>
            <a:ext cx="8792308" cy="1295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nSpc>
                <a:spcPct val="90000"/>
              </a:lnSpc>
              <a:buClr>
                <a:srgbClr val="FFFF00"/>
              </a:buClr>
              <a:buSzPct val="130000"/>
              <a:buFont typeface="Wingdings" pitchFamily="2" charset="2"/>
              <a:buChar char="ü"/>
              <a:defRPr/>
            </a:pPr>
            <a:r>
              <a:rPr lang="pt-BR" sz="2800" i="1" smtClean="0"/>
              <a:t>“Neste departamento, tudo é feito do nosso jeito”</a:t>
            </a:r>
          </a:p>
          <a:p>
            <a:pPr>
              <a:lnSpc>
                <a:spcPct val="90000"/>
              </a:lnSpc>
              <a:buClr>
                <a:srgbClr val="FFFF00"/>
              </a:buClr>
              <a:buSzPct val="130000"/>
              <a:buFont typeface="Wingdings" pitchFamily="2" charset="2"/>
              <a:buChar char="ü"/>
              <a:defRPr/>
            </a:pPr>
            <a:r>
              <a:rPr lang="pt-BR" sz="2800" i="1" smtClean="0"/>
              <a:t>“Aqui nós somos diferentes da matriz...”</a:t>
            </a:r>
          </a:p>
          <a:p>
            <a:pPr>
              <a:lnSpc>
                <a:spcPct val="90000"/>
              </a:lnSpc>
              <a:buClr>
                <a:srgbClr val="FFFF00"/>
              </a:buClr>
              <a:buSzPct val="130000"/>
              <a:buFont typeface="Wingdings" pitchFamily="2" charset="2"/>
              <a:buChar char="ü"/>
              <a:defRPr/>
            </a:pPr>
            <a:r>
              <a:rPr lang="pt-BR" sz="2800" i="1" smtClean="0"/>
              <a:t>“Este assunto só falando com o chefe do chefe...”</a:t>
            </a:r>
          </a:p>
        </p:txBody>
      </p:sp>
      <p:pic>
        <p:nvPicPr>
          <p:cNvPr id="21508" name="Picture 12" descr="C:\Editorial\Manual\Eliezer\fig9-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55077" y="3124201"/>
            <a:ext cx="7192108" cy="326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79692791"/>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8370"/>
                                        </p:tgtEl>
                                        <p:attrNameLst>
                                          <p:attrName>style.visibility</p:attrName>
                                        </p:attrNameLst>
                                      </p:cBhvr>
                                      <p:to>
                                        <p:strVal val="visible"/>
                                      </p:to>
                                    </p:set>
                                    <p:anim calcmode="lin" valueType="num">
                                      <p:cBhvr additive="base">
                                        <p:cTn id="7" dur="500" fill="hold"/>
                                        <p:tgtEl>
                                          <p:spTgt spid="698370"/>
                                        </p:tgtEl>
                                        <p:attrNameLst>
                                          <p:attrName>ppt_x</p:attrName>
                                        </p:attrNameLst>
                                      </p:cBhvr>
                                      <p:tavLst>
                                        <p:tav tm="0">
                                          <p:val>
                                            <p:strVal val="0-#ppt_w/2"/>
                                          </p:val>
                                        </p:tav>
                                        <p:tav tm="100000">
                                          <p:val>
                                            <p:strVal val="#ppt_x"/>
                                          </p:val>
                                        </p:tav>
                                      </p:tavLst>
                                    </p:anim>
                                    <p:anim calcmode="lin" valueType="num">
                                      <p:cBhvr additive="base">
                                        <p:cTn id="8" dur="500" fill="hold"/>
                                        <p:tgtEl>
                                          <p:spTgt spid="6983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98371">
                                            <p:txEl>
                                              <p:pRg st="0" end="0"/>
                                            </p:txEl>
                                          </p:spTgt>
                                        </p:tgtEl>
                                        <p:attrNameLst>
                                          <p:attrName>style.visibility</p:attrName>
                                        </p:attrNameLst>
                                      </p:cBhvr>
                                      <p:to>
                                        <p:strVal val="visible"/>
                                      </p:to>
                                    </p:set>
                                    <p:anim to="" calcmode="lin" valueType="num">
                                      <p:cBhvr>
                                        <p:cTn id="13" dur="1" fill="hold"/>
                                        <p:tgtEl>
                                          <p:spTgt spid="69837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98371">
                                            <p:txEl>
                                              <p:pRg st="1" end="1"/>
                                            </p:txEl>
                                          </p:spTgt>
                                        </p:tgtEl>
                                        <p:attrNameLst>
                                          <p:attrName>style.visibility</p:attrName>
                                        </p:attrNameLst>
                                      </p:cBhvr>
                                      <p:to>
                                        <p:strVal val="visible"/>
                                      </p:to>
                                    </p:set>
                                    <p:anim to="" calcmode="lin" valueType="num">
                                      <p:cBhvr>
                                        <p:cTn id="18" dur="1" fill="hold"/>
                                        <p:tgtEl>
                                          <p:spTgt spid="69837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98371">
                                            <p:txEl>
                                              <p:pRg st="2" end="2"/>
                                            </p:txEl>
                                          </p:spTgt>
                                        </p:tgtEl>
                                        <p:attrNameLst>
                                          <p:attrName>style.visibility</p:attrName>
                                        </p:attrNameLst>
                                      </p:cBhvr>
                                      <p:to>
                                        <p:strVal val="visible"/>
                                      </p:to>
                                    </p:set>
                                    <p:anim to="" calcmode="lin" valueType="num">
                                      <p:cBhvr>
                                        <p:cTn id="23" dur="1" fill="hold"/>
                                        <p:tgtEl>
                                          <p:spTgt spid="6983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8370" grpId="0" autoUpdateAnimBg="0"/>
      <p:bldP spid="69837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703385" y="3810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5. Obstáculos gerenciais</a:t>
            </a:r>
          </a:p>
        </p:txBody>
      </p:sp>
      <p:sp>
        <p:nvSpPr>
          <p:cNvPr id="124972" name="Rectangle 44"/>
          <p:cNvSpPr>
            <a:spLocks noGrp="1" noChangeArrowheads="1"/>
          </p:cNvSpPr>
          <p:nvPr>
            <p:ph type="body" idx="1"/>
          </p:nvPr>
        </p:nvSpPr>
        <p:spPr bwMode="auto">
          <a:xfrm>
            <a:off x="1969477" y="1981200"/>
            <a:ext cx="5205046"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Clr>
                <a:srgbClr val="FFFF00"/>
              </a:buClr>
              <a:buSzPct val="130000"/>
              <a:buFont typeface="Wingdings" pitchFamily="2" charset="2"/>
              <a:buNone/>
              <a:defRPr/>
            </a:pPr>
            <a:r>
              <a:rPr lang="pt-BR" i="1" smtClean="0"/>
              <a:t>Dificuldades ligadas a...</a:t>
            </a:r>
          </a:p>
          <a:p>
            <a:pPr>
              <a:buClr>
                <a:srgbClr val="FFFF00"/>
              </a:buClr>
              <a:buSzPct val="130000"/>
              <a:buFont typeface="Wingdings" pitchFamily="2" charset="2"/>
              <a:buChar char="ü"/>
              <a:defRPr/>
            </a:pPr>
            <a:r>
              <a:rPr lang="pt-BR" i="1" smtClean="0"/>
              <a:t>Estilo da casa</a:t>
            </a:r>
          </a:p>
          <a:p>
            <a:pPr>
              <a:buClr>
                <a:srgbClr val="FFFF00"/>
              </a:buClr>
              <a:buSzPct val="130000"/>
              <a:buFont typeface="Wingdings" pitchFamily="2" charset="2"/>
              <a:buChar char="ü"/>
              <a:defRPr/>
            </a:pPr>
            <a:r>
              <a:rPr lang="pt-BR" i="1" smtClean="0"/>
              <a:t>Cultura organizacional</a:t>
            </a:r>
          </a:p>
          <a:p>
            <a:pPr>
              <a:buClr>
                <a:srgbClr val="FFFF00"/>
              </a:buClr>
              <a:buSzPct val="130000"/>
              <a:buFont typeface="Wingdings" pitchFamily="2" charset="2"/>
              <a:buChar char="ü"/>
              <a:defRPr/>
            </a:pPr>
            <a:r>
              <a:rPr lang="pt-BR" i="1" smtClean="0"/>
              <a:t>Modelo de gerência</a:t>
            </a:r>
          </a:p>
          <a:p>
            <a:pPr>
              <a:buClr>
                <a:srgbClr val="FFFF00"/>
              </a:buClr>
              <a:buSzPct val="130000"/>
              <a:buFont typeface="Wingdings" pitchFamily="2" charset="2"/>
              <a:buChar char="ü"/>
              <a:defRPr/>
            </a:pPr>
            <a:r>
              <a:rPr lang="pt-BR" i="1" smtClean="0"/>
              <a:t>Práticas do dia-a-dia</a:t>
            </a:r>
          </a:p>
        </p:txBody>
      </p:sp>
    </p:spTree>
    <p:extLst>
      <p:ext uri="{BB962C8B-B14F-4D97-AF65-F5344CB8AC3E}">
        <p14:creationId xmlns:p14="http://schemas.microsoft.com/office/powerpoint/2010/main" xmlns="" val="21407274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500" fill="hold"/>
                                        <p:tgtEl>
                                          <p:spTgt spid="124930"/>
                                        </p:tgtEl>
                                        <p:attrNameLst>
                                          <p:attrName>ppt_x</p:attrName>
                                        </p:attrNameLst>
                                      </p:cBhvr>
                                      <p:tavLst>
                                        <p:tav tm="0">
                                          <p:val>
                                            <p:strVal val="0-#ppt_w/2"/>
                                          </p:val>
                                        </p:tav>
                                        <p:tav tm="100000">
                                          <p:val>
                                            <p:strVal val="#ppt_x"/>
                                          </p:val>
                                        </p:tav>
                                      </p:tavLst>
                                    </p:anim>
                                    <p:anim calcmode="lin" valueType="num">
                                      <p:cBhvr additive="base">
                                        <p:cTn id="8" dur="500" fill="hold"/>
                                        <p:tgtEl>
                                          <p:spTgt spid="1249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4972">
                                            <p:txEl>
                                              <p:pRg st="0" end="0"/>
                                            </p:txEl>
                                          </p:spTgt>
                                        </p:tgtEl>
                                        <p:attrNameLst>
                                          <p:attrName>style.visibility</p:attrName>
                                        </p:attrNameLst>
                                      </p:cBhvr>
                                      <p:to>
                                        <p:strVal val="visible"/>
                                      </p:to>
                                    </p:set>
                                    <p:anim to="" calcmode="lin" valueType="num">
                                      <p:cBhvr>
                                        <p:cTn id="13" dur="1" fill="hold"/>
                                        <p:tgtEl>
                                          <p:spTgt spid="124972">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4972">
                                            <p:txEl>
                                              <p:pRg st="1" end="1"/>
                                            </p:txEl>
                                          </p:spTgt>
                                        </p:tgtEl>
                                        <p:attrNameLst>
                                          <p:attrName>style.visibility</p:attrName>
                                        </p:attrNameLst>
                                      </p:cBhvr>
                                      <p:to>
                                        <p:strVal val="visible"/>
                                      </p:to>
                                    </p:set>
                                    <p:anim to="" calcmode="lin" valueType="num">
                                      <p:cBhvr>
                                        <p:cTn id="18" dur="1" fill="hold"/>
                                        <p:tgtEl>
                                          <p:spTgt spid="124972">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4972">
                                            <p:txEl>
                                              <p:pRg st="2" end="2"/>
                                            </p:txEl>
                                          </p:spTgt>
                                        </p:tgtEl>
                                        <p:attrNameLst>
                                          <p:attrName>style.visibility</p:attrName>
                                        </p:attrNameLst>
                                      </p:cBhvr>
                                      <p:to>
                                        <p:strVal val="visible"/>
                                      </p:to>
                                    </p:set>
                                    <p:anim to="" calcmode="lin" valueType="num">
                                      <p:cBhvr>
                                        <p:cTn id="23" dur="1" fill="hold"/>
                                        <p:tgtEl>
                                          <p:spTgt spid="124972">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24972">
                                            <p:txEl>
                                              <p:pRg st="3" end="3"/>
                                            </p:txEl>
                                          </p:spTgt>
                                        </p:tgtEl>
                                        <p:attrNameLst>
                                          <p:attrName>style.visibility</p:attrName>
                                        </p:attrNameLst>
                                      </p:cBhvr>
                                      <p:to>
                                        <p:strVal val="visible"/>
                                      </p:to>
                                    </p:set>
                                    <p:anim to="" calcmode="lin" valueType="num">
                                      <p:cBhvr>
                                        <p:cTn id="28" dur="1" fill="hold"/>
                                        <p:tgtEl>
                                          <p:spTgt spid="124972">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24972">
                                            <p:txEl>
                                              <p:pRg st="4" end="4"/>
                                            </p:txEl>
                                          </p:spTgt>
                                        </p:tgtEl>
                                        <p:attrNameLst>
                                          <p:attrName>style.visibility</p:attrName>
                                        </p:attrNameLst>
                                      </p:cBhvr>
                                      <p:to>
                                        <p:strVal val="visible"/>
                                      </p:to>
                                    </p:set>
                                    <p:anim to="" calcmode="lin" valueType="num">
                                      <p:cBhvr>
                                        <p:cTn id="33" dur="1" fill="hold"/>
                                        <p:tgtEl>
                                          <p:spTgt spid="12497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7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Administração espasmódica</a:t>
            </a:r>
          </a:p>
        </p:txBody>
      </p:sp>
      <p:sp>
        <p:nvSpPr>
          <p:cNvPr id="677891" name="Rectangle 3"/>
          <p:cNvSpPr>
            <a:spLocks noGrp="1" noChangeArrowheads="1"/>
          </p:cNvSpPr>
          <p:nvPr>
            <p:ph type="body" idx="1"/>
          </p:nvPr>
        </p:nvSpPr>
        <p:spPr bwMode="auto">
          <a:xfrm>
            <a:off x="562708" y="1828800"/>
            <a:ext cx="7948246"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p>
            <a:pPr>
              <a:lnSpc>
                <a:spcPct val="90000"/>
              </a:lnSpc>
              <a:buClr>
                <a:srgbClr val="FFFF00"/>
              </a:buClr>
              <a:buSzPct val="130000"/>
              <a:buFont typeface="Wingdings" pitchFamily="2" charset="2"/>
              <a:buChar char="ü"/>
              <a:defRPr/>
            </a:pPr>
            <a:r>
              <a:rPr lang="pt-BR" sz="2800" i="1" dirty="0" smtClean="0"/>
              <a:t>O por que deste nome?</a:t>
            </a:r>
          </a:p>
          <a:p>
            <a:pPr>
              <a:lnSpc>
                <a:spcPct val="90000"/>
              </a:lnSpc>
              <a:buClr>
                <a:srgbClr val="FFFF00"/>
              </a:buClr>
              <a:buSzPct val="130000"/>
              <a:buFont typeface="Wingdings" pitchFamily="2" charset="2"/>
              <a:buChar char="ü"/>
              <a:defRPr/>
            </a:pPr>
            <a:r>
              <a:rPr lang="pt-BR" sz="2800" i="1" dirty="0" smtClean="0"/>
              <a:t>Cólicas e espasmos</a:t>
            </a:r>
          </a:p>
          <a:p>
            <a:pPr>
              <a:lnSpc>
                <a:spcPct val="90000"/>
              </a:lnSpc>
              <a:buClr>
                <a:srgbClr val="FFFF00"/>
              </a:buClr>
              <a:buSzPct val="130000"/>
              <a:buFont typeface="Wingdings" pitchFamily="2" charset="2"/>
              <a:buChar char="ü"/>
              <a:defRPr/>
            </a:pPr>
            <a:r>
              <a:rPr lang="pt-BR" sz="2800" i="1" dirty="0" smtClean="0"/>
              <a:t>Analogia de algumas empresas e entidades</a:t>
            </a:r>
          </a:p>
          <a:p>
            <a:pPr>
              <a:lnSpc>
                <a:spcPct val="90000"/>
              </a:lnSpc>
              <a:buClr>
                <a:srgbClr val="FFFF00"/>
              </a:buClr>
              <a:buSzPct val="130000"/>
              <a:buFont typeface="Wingdings" pitchFamily="2" charset="2"/>
              <a:buChar char="ü"/>
              <a:defRPr/>
            </a:pPr>
            <a:r>
              <a:rPr lang="pt-BR" sz="2800" i="1" dirty="0" smtClean="0"/>
              <a:t>O “sabor do mês”</a:t>
            </a:r>
          </a:p>
          <a:p>
            <a:pPr>
              <a:lnSpc>
                <a:spcPct val="90000"/>
              </a:lnSpc>
              <a:buClr>
                <a:srgbClr val="FFFF00"/>
              </a:buClr>
              <a:buSzPct val="130000"/>
              <a:buFont typeface="Wingdings" pitchFamily="2" charset="2"/>
              <a:buChar char="ü"/>
              <a:defRPr/>
            </a:pPr>
            <a:r>
              <a:rPr lang="pt-BR" sz="2800" i="1" dirty="0" smtClean="0"/>
              <a:t>A “moda da quinzena”</a:t>
            </a:r>
          </a:p>
          <a:p>
            <a:pPr>
              <a:lnSpc>
                <a:spcPct val="90000"/>
              </a:lnSpc>
              <a:buClr>
                <a:srgbClr val="FFFF00"/>
              </a:buClr>
              <a:buSzPct val="130000"/>
              <a:buFont typeface="Wingdings" pitchFamily="2" charset="2"/>
              <a:buChar char="ü"/>
              <a:defRPr/>
            </a:pPr>
            <a:r>
              <a:rPr lang="pt-BR" sz="2800" i="1" dirty="0" smtClean="0"/>
              <a:t>A “onda do trimestre”...</a:t>
            </a:r>
          </a:p>
          <a:p>
            <a:pPr>
              <a:lnSpc>
                <a:spcPct val="90000"/>
              </a:lnSpc>
              <a:buClr>
                <a:srgbClr val="FFFF00"/>
              </a:buClr>
              <a:buSzPct val="130000"/>
              <a:buFont typeface="Wingdings" pitchFamily="2" charset="2"/>
              <a:buChar char="ü"/>
              <a:defRPr/>
            </a:pPr>
            <a:r>
              <a:rPr lang="pt-BR" sz="2800" i="1" dirty="0" smtClean="0"/>
              <a:t>Chefia mudando de ideia, como quem muda de camisa</a:t>
            </a:r>
          </a:p>
          <a:p>
            <a:pPr>
              <a:lnSpc>
                <a:spcPct val="90000"/>
              </a:lnSpc>
              <a:buClr>
                <a:srgbClr val="FFFF00"/>
              </a:buClr>
              <a:buSzPct val="130000"/>
              <a:buFont typeface="Wingdings" pitchFamily="2" charset="2"/>
              <a:buChar char="ü"/>
              <a:defRPr/>
            </a:pPr>
            <a:r>
              <a:rPr lang="pt-BR" sz="2800" i="1" dirty="0" smtClean="0"/>
              <a:t>Projetos incompletos e interrompidos</a:t>
            </a:r>
          </a:p>
          <a:p>
            <a:pPr>
              <a:lnSpc>
                <a:spcPct val="90000"/>
              </a:lnSpc>
              <a:buClr>
                <a:srgbClr val="FFFF00"/>
              </a:buClr>
              <a:buSzPct val="130000"/>
              <a:buFont typeface="Wingdings" pitchFamily="2" charset="2"/>
              <a:buChar char="ü"/>
              <a:defRPr/>
            </a:pPr>
            <a:endParaRPr lang="pt-BR" sz="2800" i="1" dirty="0" smtClean="0"/>
          </a:p>
        </p:txBody>
      </p:sp>
    </p:spTree>
    <p:extLst>
      <p:ext uri="{BB962C8B-B14F-4D97-AF65-F5344CB8AC3E}">
        <p14:creationId xmlns:p14="http://schemas.microsoft.com/office/powerpoint/2010/main" xmlns="" val="198451925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7890"/>
                                        </p:tgtEl>
                                        <p:attrNameLst>
                                          <p:attrName>style.visibility</p:attrName>
                                        </p:attrNameLst>
                                      </p:cBhvr>
                                      <p:to>
                                        <p:strVal val="visible"/>
                                      </p:to>
                                    </p:set>
                                    <p:anim calcmode="lin" valueType="num">
                                      <p:cBhvr additive="base">
                                        <p:cTn id="7" dur="500" fill="hold"/>
                                        <p:tgtEl>
                                          <p:spTgt spid="677890"/>
                                        </p:tgtEl>
                                        <p:attrNameLst>
                                          <p:attrName>ppt_x</p:attrName>
                                        </p:attrNameLst>
                                      </p:cBhvr>
                                      <p:tavLst>
                                        <p:tav tm="0">
                                          <p:val>
                                            <p:strVal val="0-#ppt_w/2"/>
                                          </p:val>
                                        </p:tav>
                                        <p:tav tm="100000">
                                          <p:val>
                                            <p:strVal val="#ppt_x"/>
                                          </p:val>
                                        </p:tav>
                                      </p:tavLst>
                                    </p:anim>
                                    <p:anim calcmode="lin" valueType="num">
                                      <p:cBhvr additive="base">
                                        <p:cTn id="8" dur="500" fill="hold"/>
                                        <p:tgtEl>
                                          <p:spTgt spid="67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7891">
                                            <p:txEl>
                                              <p:pRg st="0" end="0"/>
                                            </p:txEl>
                                          </p:spTgt>
                                        </p:tgtEl>
                                        <p:attrNameLst>
                                          <p:attrName>style.visibility</p:attrName>
                                        </p:attrNameLst>
                                      </p:cBhvr>
                                      <p:to>
                                        <p:strVal val="visible"/>
                                      </p:to>
                                    </p:set>
                                    <p:anim to="" calcmode="lin" valueType="num">
                                      <p:cBhvr>
                                        <p:cTn id="13" dur="1" fill="hold"/>
                                        <p:tgtEl>
                                          <p:spTgt spid="67789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7891">
                                            <p:txEl>
                                              <p:pRg st="1" end="1"/>
                                            </p:txEl>
                                          </p:spTgt>
                                        </p:tgtEl>
                                        <p:attrNameLst>
                                          <p:attrName>style.visibility</p:attrName>
                                        </p:attrNameLst>
                                      </p:cBhvr>
                                      <p:to>
                                        <p:strVal val="visible"/>
                                      </p:to>
                                    </p:set>
                                    <p:anim to="" calcmode="lin" valueType="num">
                                      <p:cBhvr>
                                        <p:cTn id="18" dur="1" fill="hold"/>
                                        <p:tgtEl>
                                          <p:spTgt spid="67789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7891">
                                            <p:txEl>
                                              <p:pRg st="2" end="2"/>
                                            </p:txEl>
                                          </p:spTgt>
                                        </p:tgtEl>
                                        <p:attrNameLst>
                                          <p:attrName>style.visibility</p:attrName>
                                        </p:attrNameLst>
                                      </p:cBhvr>
                                      <p:to>
                                        <p:strVal val="visible"/>
                                      </p:to>
                                    </p:set>
                                    <p:anim to="" calcmode="lin" valueType="num">
                                      <p:cBhvr>
                                        <p:cTn id="23" dur="1" fill="hold"/>
                                        <p:tgtEl>
                                          <p:spTgt spid="677891">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7891">
                                            <p:txEl>
                                              <p:pRg st="3" end="3"/>
                                            </p:txEl>
                                          </p:spTgt>
                                        </p:tgtEl>
                                        <p:attrNameLst>
                                          <p:attrName>style.visibility</p:attrName>
                                        </p:attrNameLst>
                                      </p:cBhvr>
                                      <p:to>
                                        <p:strVal val="visible"/>
                                      </p:to>
                                    </p:set>
                                    <p:anim to="" calcmode="lin" valueType="num">
                                      <p:cBhvr>
                                        <p:cTn id="28" dur="1" fill="hold"/>
                                        <p:tgtEl>
                                          <p:spTgt spid="677891">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677891">
                                            <p:txEl>
                                              <p:pRg st="4" end="4"/>
                                            </p:txEl>
                                          </p:spTgt>
                                        </p:tgtEl>
                                        <p:attrNameLst>
                                          <p:attrName>style.visibility</p:attrName>
                                        </p:attrNameLst>
                                      </p:cBhvr>
                                      <p:to>
                                        <p:strVal val="visible"/>
                                      </p:to>
                                    </p:set>
                                    <p:anim to="" calcmode="lin" valueType="num">
                                      <p:cBhvr>
                                        <p:cTn id="33" dur="1" fill="hold"/>
                                        <p:tgtEl>
                                          <p:spTgt spid="677891">
                                            <p:txEl>
                                              <p:pRg st="4" end="4"/>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677891">
                                            <p:txEl>
                                              <p:pRg st="5" end="5"/>
                                            </p:txEl>
                                          </p:spTgt>
                                        </p:tgtEl>
                                        <p:attrNameLst>
                                          <p:attrName>style.visibility</p:attrName>
                                        </p:attrNameLst>
                                      </p:cBhvr>
                                      <p:to>
                                        <p:strVal val="visible"/>
                                      </p:to>
                                    </p:set>
                                    <p:anim to="" calcmode="lin" valueType="num">
                                      <p:cBhvr>
                                        <p:cTn id="38" dur="1" fill="hold"/>
                                        <p:tgtEl>
                                          <p:spTgt spid="677891">
                                            <p:txEl>
                                              <p:pRg st="5" end="5"/>
                                            </p:txEl>
                                          </p:spTgt>
                                        </p:tgtEl>
                                        <p:attrNameLst>
                                          <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677891">
                                            <p:txEl>
                                              <p:pRg st="6" end="6"/>
                                            </p:txEl>
                                          </p:spTgt>
                                        </p:tgtEl>
                                        <p:attrNameLst>
                                          <p:attrName>style.visibility</p:attrName>
                                        </p:attrNameLst>
                                      </p:cBhvr>
                                      <p:to>
                                        <p:strVal val="visible"/>
                                      </p:to>
                                    </p:set>
                                    <p:anim to="" calcmode="lin" valueType="num">
                                      <p:cBhvr>
                                        <p:cTn id="43" dur="1" fill="hold"/>
                                        <p:tgtEl>
                                          <p:spTgt spid="677891">
                                            <p:txEl>
                                              <p:pRg st="6" end="6"/>
                                            </p:txEl>
                                          </p:spTgt>
                                        </p:tgtEl>
                                        <p:attrNameLst>
                                          <p:attrName/>
                                        </p:attrNameLst>
                                      </p:cBhvr>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677891">
                                            <p:txEl>
                                              <p:pRg st="7" end="7"/>
                                            </p:txEl>
                                          </p:spTgt>
                                        </p:tgtEl>
                                        <p:attrNameLst>
                                          <p:attrName>style.visibility</p:attrName>
                                        </p:attrNameLst>
                                      </p:cBhvr>
                                      <p:to>
                                        <p:strVal val="visible"/>
                                      </p:to>
                                    </p:set>
                                    <p:anim to="" calcmode="lin" valueType="num">
                                      <p:cBhvr>
                                        <p:cTn id="48" dur="1" fill="hold"/>
                                        <p:tgtEl>
                                          <p:spTgt spid="677891">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890" grpId="0" autoUpdateAnimBg="0"/>
      <p:bldP spid="67789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latin typeface="Times New Roman" pitchFamily="18" charset="0"/>
              </a:rPr>
              <a:t>Ambiente de aversão a riscos</a:t>
            </a:r>
          </a:p>
        </p:txBody>
      </p:sp>
      <p:sp>
        <p:nvSpPr>
          <p:cNvPr id="678915" name="Rectangle 3"/>
          <p:cNvSpPr>
            <a:spLocks noGrp="1" noChangeArrowheads="1"/>
          </p:cNvSpPr>
          <p:nvPr>
            <p:ph type="body" idx="1"/>
          </p:nvPr>
        </p:nvSpPr>
        <p:spPr bwMode="auto">
          <a:xfrm>
            <a:off x="703385" y="1981200"/>
            <a:ext cx="5236767"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p>
            <a:pPr>
              <a:lnSpc>
                <a:spcPct val="110000"/>
              </a:lnSpc>
              <a:buClr>
                <a:srgbClr val="FFFF00"/>
              </a:buClr>
              <a:buSzPct val="130000"/>
              <a:buFont typeface="Wingdings" pitchFamily="2" charset="2"/>
              <a:buChar char="ü"/>
              <a:defRPr/>
            </a:pPr>
            <a:r>
              <a:rPr lang="pt-BR" sz="2800" i="1" dirty="0" smtClean="0"/>
              <a:t>“Não se fala em corda na casa de enforcado”</a:t>
            </a:r>
          </a:p>
          <a:p>
            <a:pPr>
              <a:lnSpc>
                <a:spcPct val="110000"/>
              </a:lnSpc>
              <a:buClr>
                <a:srgbClr val="FFFF00"/>
              </a:buClr>
              <a:buSzPct val="130000"/>
              <a:buFont typeface="Wingdings" pitchFamily="2" charset="2"/>
              <a:buChar char="ü"/>
              <a:defRPr/>
            </a:pPr>
            <a:r>
              <a:rPr lang="pt-BR" sz="2800" i="1" dirty="0" smtClean="0"/>
              <a:t>Experiências </a:t>
            </a:r>
            <a:r>
              <a:rPr lang="pt-BR" sz="2800" i="1" dirty="0" err="1" smtClean="0"/>
              <a:t>mal-sucedidas</a:t>
            </a:r>
            <a:r>
              <a:rPr lang="pt-BR" sz="2800" i="1" dirty="0" smtClean="0"/>
              <a:t> criaram traumas organizacionais</a:t>
            </a:r>
          </a:p>
          <a:p>
            <a:pPr>
              <a:lnSpc>
                <a:spcPct val="110000"/>
              </a:lnSpc>
              <a:buClr>
                <a:srgbClr val="FFFF00"/>
              </a:buClr>
              <a:buSzPct val="130000"/>
              <a:buFont typeface="Wingdings" pitchFamily="2" charset="2"/>
              <a:buChar char="ü"/>
              <a:defRPr/>
            </a:pPr>
            <a:r>
              <a:rPr lang="pt-BR" sz="2800" i="1" dirty="0" smtClean="0"/>
              <a:t>Quem tenta alguma inovação é olhado com desconfiança... </a:t>
            </a:r>
          </a:p>
          <a:p>
            <a:pPr>
              <a:lnSpc>
                <a:spcPct val="110000"/>
              </a:lnSpc>
              <a:buClr>
                <a:srgbClr val="FFFF00"/>
              </a:buClr>
              <a:buSzPct val="130000"/>
              <a:buFont typeface="Wingdings" pitchFamily="2" charset="2"/>
              <a:buChar char="ü"/>
              <a:defRPr/>
            </a:pPr>
            <a:r>
              <a:rPr lang="pt-BR" sz="2800" i="1" dirty="0" smtClean="0"/>
              <a:t>E acaba saindo (ou ‘sendo saído’) da casa</a:t>
            </a:r>
          </a:p>
        </p:txBody>
      </p:sp>
      <p:pic>
        <p:nvPicPr>
          <p:cNvPr id="24580" name="Picture 42" descr="C:\Editorial\Manual\Eliezer\fig10-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2286000"/>
            <a:ext cx="2400300" cy="326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303157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8914"/>
                                        </p:tgtEl>
                                        <p:attrNameLst>
                                          <p:attrName>style.visibility</p:attrName>
                                        </p:attrNameLst>
                                      </p:cBhvr>
                                      <p:to>
                                        <p:strVal val="visible"/>
                                      </p:to>
                                    </p:set>
                                    <p:anim calcmode="lin" valueType="num">
                                      <p:cBhvr additive="base">
                                        <p:cTn id="7" dur="500" fill="hold"/>
                                        <p:tgtEl>
                                          <p:spTgt spid="678914"/>
                                        </p:tgtEl>
                                        <p:attrNameLst>
                                          <p:attrName>ppt_x</p:attrName>
                                        </p:attrNameLst>
                                      </p:cBhvr>
                                      <p:tavLst>
                                        <p:tav tm="0">
                                          <p:val>
                                            <p:strVal val="0-#ppt_w/2"/>
                                          </p:val>
                                        </p:tav>
                                        <p:tav tm="100000">
                                          <p:val>
                                            <p:strVal val="#ppt_x"/>
                                          </p:val>
                                        </p:tav>
                                      </p:tavLst>
                                    </p:anim>
                                    <p:anim calcmode="lin" valueType="num">
                                      <p:cBhvr additive="base">
                                        <p:cTn id="8" dur="500" fill="hold"/>
                                        <p:tgtEl>
                                          <p:spTgt spid="6789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678915">
                                            <p:txEl>
                                              <p:pRg st="0" end="0"/>
                                            </p:txEl>
                                          </p:spTgt>
                                        </p:tgtEl>
                                        <p:attrNameLst>
                                          <p:attrName>style.visibility</p:attrName>
                                        </p:attrNameLst>
                                      </p:cBhvr>
                                      <p:to>
                                        <p:strVal val="visible"/>
                                      </p:to>
                                    </p:set>
                                    <p:anim to="" calcmode="lin" valueType="num">
                                      <p:cBhvr>
                                        <p:cTn id="13" dur="1" fill="hold"/>
                                        <p:tgtEl>
                                          <p:spTgt spid="678915">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678915">
                                            <p:txEl>
                                              <p:pRg st="1" end="1"/>
                                            </p:txEl>
                                          </p:spTgt>
                                        </p:tgtEl>
                                        <p:attrNameLst>
                                          <p:attrName>style.visibility</p:attrName>
                                        </p:attrNameLst>
                                      </p:cBhvr>
                                      <p:to>
                                        <p:strVal val="visible"/>
                                      </p:to>
                                    </p:set>
                                    <p:anim to="" calcmode="lin" valueType="num">
                                      <p:cBhvr>
                                        <p:cTn id="18" dur="1" fill="hold"/>
                                        <p:tgtEl>
                                          <p:spTgt spid="678915">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78915">
                                            <p:txEl>
                                              <p:pRg st="2" end="2"/>
                                            </p:txEl>
                                          </p:spTgt>
                                        </p:tgtEl>
                                        <p:attrNameLst>
                                          <p:attrName>style.visibility</p:attrName>
                                        </p:attrNameLst>
                                      </p:cBhvr>
                                      <p:to>
                                        <p:strVal val="visible"/>
                                      </p:to>
                                    </p:set>
                                    <p:anim to="" calcmode="lin" valueType="num">
                                      <p:cBhvr>
                                        <p:cTn id="23" dur="1" fill="hold"/>
                                        <p:tgtEl>
                                          <p:spTgt spid="678915">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678915">
                                            <p:txEl>
                                              <p:pRg st="3" end="3"/>
                                            </p:txEl>
                                          </p:spTgt>
                                        </p:tgtEl>
                                        <p:attrNameLst>
                                          <p:attrName>style.visibility</p:attrName>
                                        </p:attrNameLst>
                                      </p:cBhvr>
                                      <p:to>
                                        <p:strVal val="visible"/>
                                      </p:to>
                                    </p:set>
                                    <p:anim to="" calcmode="lin" valueType="num">
                                      <p:cBhvr>
                                        <p:cTn id="28" dur="1" fill="hold"/>
                                        <p:tgtEl>
                                          <p:spTgt spid="6789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14" grpId="0" autoUpdateAnimBg="0"/>
      <p:bldP spid="67891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FFFF00"/>
              </a:buClr>
              <a:buSzPct val="130000"/>
              <a:buFont typeface="Wingdings" pitchFamily="2" charset="2"/>
              <a:buNone/>
              <a:defRPr/>
            </a:pPr>
            <a:r>
              <a:rPr lang="pt-BR" sz="4800" i="1" smtClean="0">
                <a:effectLst>
                  <a:outerShdw blurRad="38100" dist="38100" dir="2700000" algn="tl">
                    <a:srgbClr val="000000"/>
                  </a:outerShdw>
                </a:effectLst>
              </a:rPr>
              <a:t>Mas cuidado!</a:t>
            </a:r>
          </a:p>
        </p:txBody>
      </p:sp>
      <p:sp>
        <p:nvSpPr>
          <p:cNvPr id="706563" name="Rectangle 3"/>
          <p:cNvSpPr>
            <a:spLocks noGrp="1" noChangeArrowheads="1"/>
          </p:cNvSpPr>
          <p:nvPr>
            <p:ph type="body" idx="1"/>
          </p:nvPr>
        </p:nvSpPr>
        <p:spPr bwMode="auto">
          <a:xfrm>
            <a:off x="281354" y="1981200"/>
            <a:ext cx="7531006"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Char char="ü"/>
              <a:defRPr/>
            </a:pPr>
            <a:r>
              <a:rPr lang="pt-BR" i="1" dirty="0" smtClean="0"/>
              <a:t>Não se trata do risco pelo risco!</a:t>
            </a:r>
          </a:p>
          <a:p>
            <a:pPr>
              <a:lnSpc>
                <a:spcPct val="90000"/>
              </a:lnSpc>
              <a:buClr>
                <a:srgbClr val="FFFF00"/>
              </a:buClr>
              <a:buSzPct val="130000"/>
              <a:buFont typeface="Wingdings" pitchFamily="2" charset="2"/>
              <a:buChar char="ü"/>
              <a:defRPr/>
            </a:pPr>
            <a:r>
              <a:rPr lang="pt-BR" i="1" dirty="0" smtClean="0"/>
              <a:t>Os ‘viciados’ em adrenalina</a:t>
            </a:r>
          </a:p>
          <a:p>
            <a:pPr>
              <a:lnSpc>
                <a:spcPct val="90000"/>
              </a:lnSpc>
              <a:buClr>
                <a:srgbClr val="FFFF00"/>
              </a:buClr>
              <a:buSzPct val="130000"/>
              <a:buFont typeface="Wingdings" pitchFamily="2" charset="2"/>
              <a:buChar char="ü"/>
              <a:defRPr/>
            </a:pPr>
            <a:r>
              <a:rPr lang="pt-BR" i="1" dirty="0" smtClean="0"/>
              <a:t>Mas a fuga sistemática do risco pode ser uma doença que pode ‘matar o doente’</a:t>
            </a:r>
          </a:p>
          <a:p>
            <a:pPr>
              <a:lnSpc>
                <a:spcPct val="90000"/>
              </a:lnSpc>
              <a:buClr>
                <a:srgbClr val="FFFF00"/>
              </a:buClr>
              <a:buSzPct val="130000"/>
              <a:buFont typeface="Wingdings" pitchFamily="2" charset="2"/>
              <a:buChar char="ü"/>
              <a:defRPr/>
            </a:pPr>
            <a:endParaRPr lang="pt-BR" i="1" dirty="0" smtClean="0"/>
          </a:p>
        </p:txBody>
      </p:sp>
      <p:pic>
        <p:nvPicPr>
          <p:cNvPr id="25604" name="Picture 5" descr="C:\Editorial\Manual\Eliezer\fig11-t02.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87824" y="3573016"/>
            <a:ext cx="2338754"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6774302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62"/>
                                        </p:tgtEl>
                                        <p:attrNameLst>
                                          <p:attrName>style.visibility</p:attrName>
                                        </p:attrNameLst>
                                      </p:cBhvr>
                                      <p:to>
                                        <p:strVal val="visible"/>
                                      </p:to>
                                    </p:set>
                                    <p:anim calcmode="lin" valueType="num">
                                      <p:cBhvr additive="base">
                                        <p:cTn id="7" dur="500" fill="hold"/>
                                        <p:tgtEl>
                                          <p:spTgt spid="706562"/>
                                        </p:tgtEl>
                                        <p:attrNameLst>
                                          <p:attrName>ppt_x</p:attrName>
                                        </p:attrNameLst>
                                      </p:cBhvr>
                                      <p:tavLst>
                                        <p:tav tm="0">
                                          <p:val>
                                            <p:strVal val="0-#ppt_w/2"/>
                                          </p:val>
                                        </p:tav>
                                        <p:tav tm="100000">
                                          <p:val>
                                            <p:strVal val="#ppt_x"/>
                                          </p:val>
                                        </p:tav>
                                      </p:tavLst>
                                    </p:anim>
                                    <p:anim calcmode="lin" valueType="num">
                                      <p:cBhvr additive="base">
                                        <p:cTn id="8" dur="500" fill="hold"/>
                                        <p:tgtEl>
                                          <p:spTgt spid="7065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706563">
                                            <p:txEl>
                                              <p:pRg st="0" end="0"/>
                                            </p:txEl>
                                          </p:spTgt>
                                        </p:tgtEl>
                                        <p:attrNameLst>
                                          <p:attrName>style.visibility</p:attrName>
                                        </p:attrNameLst>
                                      </p:cBhvr>
                                      <p:to>
                                        <p:strVal val="visible"/>
                                      </p:to>
                                    </p:set>
                                    <p:anim to="" calcmode="lin" valueType="num">
                                      <p:cBhvr>
                                        <p:cTn id="13" dur="1" fill="hold"/>
                                        <p:tgtEl>
                                          <p:spTgt spid="706563">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706563">
                                            <p:txEl>
                                              <p:pRg st="1" end="1"/>
                                            </p:txEl>
                                          </p:spTgt>
                                        </p:tgtEl>
                                        <p:attrNameLst>
                                          <p:attrName>style.visibility</p:attrName>
                                        </p:attrNameLst>
                                      </p:cBhvr>
                                      <p:to>
                                        <p:strVal val="visible"/>
                                      </p:to>
                                    </p:set>
                                    <p:anim to="" calcmode="lin" valueType="num">
                                      <p:cBhvr>
                                        <p:cTn id="18" dur="1" fill="hold"/>
                                        <p:tgtEl>
                                          <p:spTgt spid="706563">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706563">
                                            <p:txEl>
                                              <p:pRg st="2" end="2"/>
                                            </p:txEl>
                                          </p:spTgt>
                                        </p:tgtEl>
                                        <p:attrNameLst>
                                          <p:attrName>style.visibility</p:attrName>
                                        </p:attrNameLst>
                                      </p:cBhvr>
                                      <p:to>
                                        <p:strVal val="visible"/>
                                      </p:to>
                                    </p:set>
                                    <p:anim to="" calcmode="lin" valueType="num">
                                      <p:cBhvr>
                                        <p:cTn id="23" dur="1" fill="hold"/>
                                        <p:tgtEl>
                                          <p:spTgt spid="7065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2" grpId="0" autoUpdateAnimBg="0"/>
      <p:bldP spid="70656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nSpc>
                <a:spcPct val="90000"/>
              </a:lnSpc>
              <a:defRPr/>
            </a:pPr>
            <a:r>
              <a:rPr lang="pt-BR" sz="4000" dirty="0"/>
              <a:t>Conceitos </a:t>
            </a:r>
            <a:r>
              <a:rPr lang="pt-BR" sz="4000" dirty="0" smtClean="0"/>
              <a:t>básicos </a:t>
            </a:r>
            <a:r>
              <a:rPr lang="pt-BR" sz="4000" dirty="0"/>
              <a:t>de </a:t>
            </a:r>
            <a:r>
              <a:rPr lang="pt-BR" sz="4000" dirty="0" smtClean="0"/>
              <a:t>estratégia</a:t>
            </a:r>
            <a:endParaRPr lang="pt-BR" sz="4000" dirty="0"/>
          </a:p>
        </p:txBody>
      </p:sp>
      <p:sp>
        <p:nvSpPr>
          <p:cNvPr id="3" name="Espaço Reservado para Conteúdo 2"/>
          <p:cNvSpPr>
            <a:spLocks noGrp="1"/>
          </p:cNvSpPr>
          <p:nvPr>
            <p:ph idx="1"/>
          </p:nvPr>
        </p:nvSpPr>
        <p:spPr/>
        <p:txBody>
          <a:bodyPr/>
          <a:lstStyle/>
          <a:p>
            <a:pPr>
              <a:lnSpc>
                <a:spcPct val="120000"/>
              </a:lnSpc>
              <a:buSzPct val="130000"/>
              <a:buFont typeface="Wingdings" pitchFamily="2" charset="2"/>
              <a:buNone/>
              <a:defRPr/>
            </a:pPr>
            <a:r>
              <a:rPr lang="pt-BR" sz="2400" i="1" dirty="0"/>
              <a:t>1. O propósito da organização</a:t>
            </a:r>
          </a:p>
          <a:p>
            <a:pPr>
              <a:lnSpc>
                <a:spcPct val="120000"/>
              </a:lnSpc>
              <a:buSzPct val="130000"/>
              <a:buFont typeface="Wingdings" pitchFamily="2" charset="2"/>
              <a:buNone/>
              <a:defRPr/>
            </a:pPr>
            <a:r>
              <a:rPr lang="pt-BR" sz="2400" i="1" dirty="0"/>
              <a:t>2. Visão, missão, abrangência e posicionamento</a:t>
            </a:r>
          </a:p>
          <a:p>
            <a:pPr>
              <a:lnSpc>
                <a:spcPct val="120000"/>
              </a:lnSpc>
              <a:buSzPct val="130000"/>
              <a:buFont typeface="Wingdings" pitchFamily="2" charset="2"/>
              <a:buNone/>
              <a:defRPr/>
            </a:pPr>
            <a:r>
              <a:rPr lang="pt-BR" sz="2400" i="1" dirty="0"/>
              <a:t>3. Princípios e valores</a:t>
            </a:r>
          </a:p>
          <a:p>
            <a:pPr>
              <a:lnSpc>
                <a:spcPct val="120000"/>
              </a:lnSpc>
              <a:buSzPct val="130000"/>
              <a:buFont typeface="Wingdings" pitchFamily="2" charset="2"/>
              <a:buNone/>
              <a:defRPr/>
            </a:pPr>
            <a:r>
              <a:rPr lang="pt-BR" sz="2400" i="1" dirty="0"/>
              <a:t>4. O triângulo estratégico</a:t>
            </a:r>
          </a:p>
          <a:p>
            <a:pPr>
              <a:lnSpc>
                <a:spcPct val="120000"/>
              </a:lnSpc>
              <a:buSzPct val="130000"/>
              <a:buFont typeface="Wingdings" pitchFamily="2" charset="2"/>
              <a:buNone/>
              <a:defRPr/>
            </a:pPr>
            <a:r>
              <a:rPr lang="pt-BR" sz="2400" i="1" dirty="0"/>
              <a:t>5. Formulação das </a:t>
            </a:r>
            <a:r>
              <a:rPr lang="pt-BR" sz="2400" i="1" dirty="0" smtClean="0"/>
              <a:t>estratégias</a:t>
            </a:r>
            <a:endParaRPr lang="pt-BR" sz="2400" i="1" dirty="0"/>
          </a:p>
        </p:txBody>
      </p:sp>
    </p:spTree>
    <p:extLst>
      <p:ext uri="{BB962C8B-B14F-4D97-AF65-F5344CB8AC3E}">
        <p14:creationId xmlns:p14="http://schemas.microsoft.com/office/powerpoint/2010/main" xmlns="" val="4944642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bwMode="auto">
          <a:xfrm>
            <a:off x="914400" y="533400"/>
            <a:ext cx="73152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4800" i="1" dirty="0" smtClean="0">
                <a:effectLst>
                  <a:outerShdw blurRad="38100" dist="38100" dir="2700000" algn="tl">
                    <a:srgbClr val="000000"/>
                  </a:outerShdw>
                </a:effectLst>
                <a:latin typeface="Times New Roman" pitchFamily="18" charset="0"/>
              </a:rPr>
              <a:t>1. O propósito da organização</a:t>
            </a:r>
          </a:p>
        </p:txBody>
      </p:sp>
      <p:sp>
        <p:nvSpPr>
          <p:cNvPr id="117763" name="Rectangle 3"/>
          <p:cNvSpPr>
            <a:spLocks noGrp="1" noChangeArrowheads="1"/>
          </p:cNvSpPr>
          <p:nvPr>
            <p:ph type="body" idx="1"/>
          </p:nvPr>
        </p:nvSpPr>
        <p:spPr bwMode="auto">
          <a:xfrm>
            <a:off x="685800" y="2362200"/>
            <a:ext cx="7772400" cy="4419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SzPct val="130000"/>
              <a:buFont typeface="Wingdings" pitchFamily="2" charset="2"/>
              <a:buNone/>
              <a:defRPr/>
            </a:pPr>
            <a:r>
              <a:rPr lang="pt-BR" sz="3200" i="1" dirty="0" smtClean="0"/>
              <a:t>O </a:t>
            </a:r>
            <a:r>
              <a:rPr lang="pt-BR" sz="3200" i="1" u="sng" dirty="0" smtClean="0"/>
              <a:t>propósito</a:t>
            </a:r>
            <a:r>
              <a:rPr lang="pt-BR" sz="3200" i="1" dirty="0" smtClean="0"/>
              <a:t> é um conjunto consistente de elementos intrínsecos que motivam e condicionam construção do futuro de uma entidade:</a:t>
            </a:r>
          </a:p>
          <a:p>
            <a:pPr lvl="1">
              <a:buClr>
                <a:srgbClr val="FFFF00"/>
              </a:buClr>
              <a:buSzPct val="130000"/>
              <a:buFont typeface="Wingdings" pitchFamily="2" charset="2"/>
              <a:buChar char="ü"/>
              <a:defRPr/>
            </a:pPr>
            <a:r>
              <a:rPr lang="pt-BR" sz="2800" i="1" dirty="0" smtClean="0">
                <a:solidFill>
                  <a:schemeClr val="tx2">
                    <a:lumMod val="75000"/>
                  </a:schemeClr>
                </a:solidFill>
              </a:rPr>
              <a:t>impulso motivador</a:t>
            </a:r>
          </a:p>
          <a:p>
            <a:pPr lvl="1">
              <a:buClr>
                <a:srgbClr val="FFFF00"/>
              </a:buClr>
              <a:buSzPct val="130000"/>
              <a:buFont typeface="Wingdings" pitchFamily="2" charset="2"/>
              <a:buChar char="ü"/>
              <a:defRPr/>
            </a:pPr>
            <a:r>
              <a:rPr lang="pt-BR" sz="2800" i="1" dirty="0" smtClean="0">
                <a:solidFill>
                  <a:schemeClr val="tx2">
                    <a:lumMod val="75000"/>
                  </a:schemeClr>
                </a:solidFill>
              </a:rPr>
              <a:t>vontade criadora</a:t>
            </a:r>
          </a:p>
          <a:p>
            <a:pPr lvl="1">
              <a:buClr>
                <a:srgbClr val="FFFF00"/>
              </a:buClr>
              <a:buSzPct val="130000"/>
              <a:buFont typeface="Wingdings" pitchFamily="2" charset="2"/>
              <a:buChar char="ü"/>
              <a:defRPr/>
            </a:pPr>
            <a:r>
              <a:rPr lang="pt-BR" sz="2800" i="1" dirty="0" smtClean="0">
                <a:solidFill>
                  <a:schemeClr val="tx2">
                    <a:lumMod val="75000"/>
                  </a:schemeClr>
                </a:solidFill>
              </a:rPr>
              <a:t>alicerces e fundamentos</a:t>
            </a:r>
          </a:p>
          <a:p>
            <a:pPr lvl="1">
              <a:buClr>
                <a:srgbClr val="FFFF00"/>
              </a:buClr>
              <a:buSzPct val="130000"/>
              <a:buFont typeface="Wingdings" pitchFamily="2" charset="2"/>
              <a:buChar char="ü"/>
              <a:defRPr/>
            </a:pPr>
            <a:r>
              <a:rPr lang="pt-BR" sz="2800" i="1" dirty="0" smtClean="0">
                <a:solidFill>
                  <a:schemeClr val="tx2">
                    <a:lumMod val="75000"/>
                  </a:schemeClr>
                </a:solidFill>
              </a:rPr>
              <a:t>direcionamento</a:t>
            </a:r>
          </a:p>
        </p:txBody>
      </p:sp>
    </p:spTree>
    <p:extLst>
      <p:ext uri="{BB962C8B-B14F-4D97-AF65-F5344CB8AC3E}">
        <p14:creationId xmlns:p14="http://schemas.microsoft.com/office/powerpoint/2010/main" xmlns="" val="270073178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0-#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17763">
                                            <p:txEl>
                                              <p:pRg st="0" end="0"/>
                                            </p:txEl>
                                          </p:spTgt>
                                        </p:tgtEl>
                                        <p:attrNameLst>
                                          <p:attrName>style.visibility</p:attrName>
                                        </p:attrNameLst>
                                      </p:cBhvr>
                                      <p:to>
                                        <p:strVal val="visible"/>
                                      </p:to>
                                    </p:set>
                                    <p:anim to="" calcmode="lin" valueType="num">
                                      <p:cBhvr>
                                        <p:cTn id="13" dur="1" fill="hold"/>
                                        <p:tgtEl>
                                          <p:spTgt spid="117763">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17763">
                                            <p:txEl>
                                              <p:pRg st="1" end="1"/>
                                            </p:txEl>
                                          </p:spTgt>
                                        </p:tgtEl>
                                        <p:attrNameLst>
                                          <p:attrName>style.visibility</p:attrName>
                                        </p:attrNameLst>
                                      </p:cBhvr>
                                      <p:to>
                                        <p:strVal val="visible"/>
                                      </p:to>
                                    </p:set>
                                    <p:anim to="" calcmode="lin" valueType="num">
                                      <p:cBhvr>
                                        <p:cTn id="18" dur="1" fill="hold"/>
                                        <p:tgtEl>
                                          <p:spTgt spid="117763">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17763">
                                            <p:txEl>
                                              <p:pRg st="2" end="2"/>
                                            </p:txEl>
                                          </p:spTgt>
                                        </p:tgtEl>
                                        <p:attrNameLst>
                                          <p:attrName>style.visibility</p:attrName>
                                        </p:attrNameLst>
                                      </p:cBhvr>
                                      <p:to>
                                        <p:strVal val="visible"/>
                                      </p:to>
                                    </p:set>
                                    <p:anim to="" calcmode="lin" valueType="num">
                                      <p:cBhvr>
                                        <p:cTn id="23" dur="1" fill="hold"/>
                                        <p:tgtEl>
                                          <p:spTgt spid="117763">
                                            <p:txEl>
                                              <p:pRg st="2" end="2"/>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17763">
                                            <p:txEl>
                                              <p:pRg st="3" end="3"/>
                                            </p:txEl>
                                          </p:spTgt>
                                        </p:tgtEl>
                                        <p:attrNameLst>
                                          <p:attrName>style.visibility</p:attrName>
                                        </p:attrNameLst>
                                      </p:cBhvr>
                                      <p:to>
                                        <p:strVal val="visible"/>
                                      </p:to>
                                    </p:set>
                                    <p:anim to="" calcmode="lin" valueType="num">
                                      <p:cBhvr>
                                        <p:cTn id="28" dur="1" fill="hold"/>
                                        <p:tgtEl>
                                          <p:spTgt spid="117763">
                                            <p:txEl>
                                              <p:pRg st="3" end="3"/>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17763">
                                            <p:txEl>
                                              <p:pRg st="4" end="4"/>
                                            </p:txEl>
                                          </p:spTgt>
                                        </p:tgtEl>
                                        <p:attrNameLst>
                                          <p:attrName>style.visibility</p:attrName>
                                        </p:attrNameLst>
                                      </p:cBhvr>
                                      <p:to>
                                        <p:strVal val="visible"/>
                                      </p:to>
                                    </p:set>
                                    <p:anim to="" calcmode="lin" valueType="num">
                                      <p:cBhvr>
                                        <p:cTn id="33" dur="1" fill="hold"/>
                                        <p:tgtEl>
                                          <p:spTgt spid="11776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build="p" bldLvl="4"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703384" y="609600"/>
            <a:ext cx="8018585"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Elementos do propósito</a:t>
            </a:r>
          </a:p>
        </p:txBody>
      </p:sp>
      <p:sp>
        <p:nvSpPr>
          <p:cNvPr id="125955" name="Rectangle 3"/>
          <p:cNvSpPr>
            <a:spLocks noGrp="1" noChangeArrowheads="1"/>
          </p:cNvSpPr>
          <p:nvPr>
            <p:ph type="body" idx="1"/>
          </p:nvPr>
        </p:nvSpPr>
        <p:spPr bwMode="auto">
          <a:xfrm>
            <a:off x="685800" y="2362200"/>
            <a:ext cx="5110336" cy="3124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Visão</a:t>
            </a:r>
          </a:p>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Missão</a:t>
            </a:r>
          </a:p>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Abrangência</a:t>
            </a:r>
          </a:p>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Posicionamento estratégico</a:t>
            </a:r>
          </a:p>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Princípios</a:t>
            </a:r>
          </a:p>
          <a:p>
            <a:pPr>
              <a:lnSpc>
                <a:spcPct val="90000"/>
              </a:lnSpc>
              <a:buClr>
                <a:srgbClr val="FFFF00"/>
              </a:buClr>
              <a:buSzPct val="130000"/>
              <a:buFont typeface="Wingdings" pitchFamily="2" charset="2"/>
              <a:buChar char="ü"/>
              <a:defRPr/>
            </a:pPr>
            <a:r>
              <a:rPr lang="pt-BR" sz="3200" i="1" dirty="0" smtClean="0">
                <a:solidFill>
                  <a:schemeClr val="tx2">
                    <a:lumMod val="75000"/>
                  </a:schemeClr>
                </a:solidFill>
              </a:rPr>
              <a:t>Valores</a:t>
            </a:r>
          </a:p>
        </p:txBody>
      </p:sp>
      <p:grpSp>
        <p:nvGrpSpPr>
          <p:cNvPr id="125956" name="Group 4"/>
          <p:cNvGrpSpPr>
            <a:grpSpLocks/>
          </p:cNvGrpSpPr>
          <p:nvPr/>
        </p:nvGrpSpPr>
        <p:grpSpPr bwMode="auto">
          <a:xfrm>
            <a:off x="5802090" y="1622220"/>
            <a:ext cx="2250831" cy="2527300"/>
            <a:chOff x="8745" y="8870"/>
            <a:chExt cx="2663" cy="2420"/>
          </a:xfrm>
        </p:grpSpPr>
        <p:sp>
          <p:nvSpPr>
            <p:cNvPr id="6149" name="Freeform 5"/>
            <p:cNvSpPr>
              <a:spLocks/>
            </p:cNvSpPr>
            <p:nvPr/>
          </p:nvSpPr>
          <p:spPr bwMode="auto">
            <a:xfrm>
              <a:off x="8782" y="8943"/>
              <a:ext cx="2614" cy="2316"/>
            </a:xfrm>
            <a:custGeom>
              <a:avLst/>
              <a:gdLst>
                <a:gd name="T0" fmla="*/ 0 w 2614"/>
                <a:gd name="T1" fmla="*/ 903 h 2316"/>
                <a:gd name="T2" fmla="*/ 9 w 2614"/>
                <a:gd name="T3" fmla="*/ 859 h 2316"/>
                <a:gd name="T4" fmla="*/ 22 w 2614"/>
                <a:gd name="T5" fmla="*/ 810 h 2316"/>
                <a:gd name="T6" fmla="*/ 42 w 2614"/>
                <a:gd name="T7" fmla="*/ 750 h 2316"/>
                <a:gd name="T8" fmla="*/ 69 w 2614"/>
                <a:gd name="T9" fmla="*/ 681 h 2316"/>
                <a:gd name="T10" fmla="*/ 85 w 2614"/>
                <a:gd name="T11" fmla="*/ 644 h 2316"/>
                <a:gd name="T12" fmla="*/ 102 w 2614"/>
                <a:gd name="T13" fmla="*/ 607 h 2316"/>
                <a:gd name="T14" fmla="*/ 123 w 2614"/>
                <a:gd name="T15" fmla="*/ 569 h 2316"/>
                <a:gd name="T16" fmla="*/ 144 w 2614"/>
                <a:gd name="T17" fmla="*/ 533 h 2316"/>
                <a:gd name="T18" fmla="*/ 168 w 2614"/>
                <a:gd name="T19" fmla="*/ 497 h 2316"/>
                <a:gd name="T20" fmla="*/ 195 w 2614"/>
                <a:gd name="T21" fmla="*/ 463 h 2316"/>
                <a:gd name="T22" fmla="*/ 224 w 2614"/>
                <a:gd name="T23" fmla="*/ 431 h 2316"/>
                <a:gd name="T24" fmla="*/ 256 w 2614"/>
                <a:gd name="T25" fmla="*/ 399 h 2316"/>
                <a:gd name="T26" fmla="*/ 292 w 2614"/>
                <a:gd name="T27" fmla="*/ 367 h 2316"/>
                <a:gd name="T28" fmla="*/ 330 w 2614"/>
                <a:gd name="T29" fmla="*/ 336 h 2316"/>
                <a:gd name="T30" fmla="*/ 369 w 2614"/>
                <a:gd name="T31" fmla="*/ 307 h 2316"/>
                <a:gd name="T32" fmla="*/ 411 w 2614"/>
                <a:gd name="T33" fmla="*/ 278 h 2316"/>
                <a:gd name="T34" fmla="*/ 456 w 2614"/>
                <a:gd name="T35" fmla="*/ 250 h 2316"/>
                <a:gd name="T36" fmla="*/ 501 w 2614"/>
                <a:gd name="T37" fmla="*/ 223 h 2316"/>
                <a:gd name="T38" fmla="*/ 548 w 2614"/>
                <a:gd name="T39" fmla="*/ 198 h 2316"/>
                <a:gd name="T40" fmla="*/ 597 w 2614"/>
                <a:gd name="T41" fmla="*/ 173 h 2316"/>
                <a:gd name="T42" fmla="*/ 646 w 2614"/>
                <a:gd name="T43" fmla="*/ 150 h 2316"/>
                <a:gd name="T44" fmla="*/ 697 w 2614"/>
                <a:gd name="T45" fmla="*/ 129 h 2316"/>
                <a:gd name="T46" fmla="*/ 799 w 2614"/>
                <a:gd name="T47" fmla="*/ 90 h 2316"/>
                <a:gd name="T48" fmla="*/ 902 w 2614"/>
                <a:gd name="T49" fmla="*/ 57 h 2316"/>
                <a:gd name="T50" fmla="*/ 1004 w 2614"/>
                <a:gd name="T51" fmla="*/ 32 h 2316"/>
                <a:gd name="T52" fmla="*/ 1105 w 2614"/>
                <a:gd name="T53" fmla="*/ 14 h 2316"/>
                <a:gd name="T54" fmla="*/ 1301 w 2614"/>
                <a:gd name="T55" fmla="*/ 0 h 2316"/>
                <a:gd name="T56" fmla="*/ 1487 w 2614"/>
                <a:gd name="T57" fmla="*/ 13 h 2316"/>
                <a:gd name="T58" fmla="*/ 1662 w 2614"/>
                <a:gd name="T59" fmla="*/ 55 h 2316"/>
                <a:gd name="T60" fmla="*/ 1745 w 2614"/>
                <a:gd name="T61" fmla="*/ 88 h 2316"/>
                <a:gd name="T62" fmla="*/ 1823 w 2614"/>
                <a:gd name="T63" fmla="*/ 125 h 2316"/>
                <a:gd name="T64" fmla="*/ 1898 w 2614"/>
                <a:gd name="T65" fmla="*/ 169 h 2316"/>
                <a:gd name="T66" fmla="*/ 1966 w 2614"/>
                <a:gd name="T67" fmla="*/ 216 h 2316"/>
                <a:gd name="T68" fmla="*/ 1997 w 2614"/>
                <a:gd name="T69" fmla="*/ 242 h 2316"/>
                <a:gd name="T70" fmla="*/ 2027 w 2614"/>
                <a:gd name="T71" fmla="*/ 268 h 2316"/>
                <a:gd name="T72" fmla="*/ 2055 w 2614"/>
                <a:gd name="T73" fmla="*/ 295 h 2316"/>
                <a:gd name="T74" fmla="*/ 2081 w 2614"/>
                <a:gd name="T75" fmla="*/ 322 h 2316"/>
                <a:gd name="T76" fmla="*/ 2126 w 2614"/>
                <a:gd name="T77" fmla="*/ 379 h 2316"/>
                <a:gd name="T78" fmla="*/ 2162 w 2614"/>
                <a:gd name="T79" fmla="*/ 436 h 2316"/>
                <a:gd name="T80" fmla="*/ 2213 w 2614"/>
                <a:gd name="T81" fmla="*/ 559 h 2316"/>
                <a:gd name="T82" fmla="*/ 2241 w 2614"/>
                <a:gd name="T83" fmla="*/ 678 h 2316"/>
                <a:gd name="T84" fmla="*/ 2256 w 2614"/>
                <a:gd name="T85" fmla="*/ 805 h 2316"/>
                <a:gd name="T86" fmla="*/ 2223 w 2614"/>
                <a:gd name="T87" fmla="*/ 1005 h 2316"/>
                <a:gd name="T88" fmla="*/ 2351 w 2614"/>
                <a:gd name="T89" fmla="*/ 1200 h 2316"/>
                <a:gd name="T90" fmla="*/ 2538 w 2614"/>
                <a:gd name="T91" fmla="*/ 1343 h 2316"/>
                <a:gd name="T92" fmla="*/ 2365 w 2614"/>
                <a:gd name="T93" fmla="*/ 1397 h 2316"/>
                <a:gd name="T94" fmla="*/ 2502 w 2614"/>
                <a:gd name="T95" fmla="*/ 1507 h 2316"/>
                <a:gd name="T96" fmla="*/ 2425 w 2614"/>
                <a:gd name="T97" fmla="*/ 1519 h 2316"/>
                <a:gd name="T98" fmla="*/ 2597 w 2614"/>
                <a:gd name="T99" fmla="*/ 1599 h 2316"/>
                <a:gd name="T100" fmla="*/ 2614 w 2614"/>
                <a:gd name="T101" fmla="*/ 1717 h 2316"/>
                <a:gd name="T102" fmla="*/ 2412 w 2614"/>
                <a:gd name="T103" fmla="*/ 1789 h 2316"/>
                <a:gd name="T104" fmla="*/ 1410 w 2614"/>
                <a:gd name="T105" fmla="*/ 1979 h 2316"/>
                <a:gd name="T106" fmla="*/ 336 w 2614"/>
                <a:gd name="T107" fmla="*/ 2316 h 2316"/>
                <a:gd name="T108" fmla="*/ 222 w 2614"/>
                <a:gd name="T109" fmla="*/ 2092 h 2316"/>
                <a:gd name="T110" fmla="*/ 18 w 2614"/>
                <a:gd name="T111" fmla="*/ 1261 h 2316"/>
                <a:gd name="T112" fmla="*/ 37 w 2614"/>
                <a:gd name="T113" fmla="*/ 1145 h 2316"/>
                <a:gd name="T114" fmla="*/ 0 w 2614"/>
                <a:gd name="T115" fmla="*/ 903 h 2316"/>
                <a:gd name="T116" fmla="*/ 0 w 2614"/>
                <a:gd name="T117" fmla="*/ 903 h 23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14" h="2316">
                  <a:moveTo>
                    <a:pt x="0" y="903"/>
                  </a:moveTo>
                  <a:lnTo>
                    <a:pt x="9" y="859"/>
                  </a:lnTo>
                  <a:lnTo>
                    <a:pt x="22" y="810"/>
                  </a:lnTo>
                  <a:lnTo>
                    <a:pt x="42" y="750"/>
                  </a:lnTo>
                  <a:lnTo>
                    <a:pt x="69" y="681"/>
                  </a:lnTo>
                  <a:lnTo>
                    <a:pt x="85" y="644"/>
                  </a:lnTo>
                  <a:lnTo>
                    <a:pt x="102" y="607"/>
                  </a:lnTo>
                  <a:lnTo>
                    <a:pt x="123" y="569"/>
                  </a:lnTo>
                  <a:lnTo>
                    <a:pt x="144" y="533"/>
                  </a:lnTo>
                  <a:lnTo>
                    <a:pt x="168" y="497"/>
                  </a:lnTo>
                  <a:lnTo>
                    <a:pt x="195" y="463"/>
                  </a:lnTo>
                  <a:lnTo>
                    <a:pt x="224" y="431"/>
                  </a:lnTo>
                  <a:lnTo>
                    <a:pt x="256" y="399"/>
                  </a:lnTo>
                  <a:lnTo>
                    <a:pt x="292" y="367"/>
                  </a:lnTo>
                  <a:lnTo>
                    <a:pt x="330" y="336"/>
                  </a:lnTo>
                  <a:lnTo>
                    <a:pt x="369" y="307"/>
                  </a:lnTo>
                  <a:lnTo>
                    <a:pt x="411" y="278"/>
                  </a:lnTo>
                  <a:lnTo>
                    <a:pt x="456" y="250"/>
                  </a:lnTo>
                  <a:lnTo>
                    <a:pt x="501" y="223"/>
                  </a:lnTo>
                  <a:lnTo>
                    <a:pt x="548" y="198"/>
                  </a:lnTo>
                  <a:lnTo>
                    <a:pt x="597" y="173"/>
                  </a:lnTo>
                  <a:lnTo>
                    <a:pt x="646" y="150"/>
                  </a:lnTo>
                  <a:lnTo>
                    <a:pt x="697" y="129"/>
                  </a:lnTo>
                  <a:lnTo>
                    <a:pt x="799" y="90"/>
                  </a:lnTo>
                  <a:lnTo>
                    <a:pt x="902" y="57"/>
                  </a:lnTo>
                  <a:lnTo>
                    <a:pt x="1004" y="32"/>
                  </a:lnTo>
                  <a:lnTo>
                    <a:pt x="1105" y="14"/>
                  </a:lnTo>
                  <a:lnTo>
                    <a:pt x="1301" y="0"/>
                  </a:lnTo>
                  <a:lnTo>
                    <a:pt x="1487" y="13"/>
                  </a:lnTo>
                  <a:lnTo>
                    <a:pt x="1662" y="55"/>
                  </a:lnTo>
                  <a:lnTo>
                    <a:pt x="1745" y="88"/>
                  </a:lnTo>
                  <a:lnTo>
                    <a:pt x="1823" y="125"/>
                  </a:lnTo>
                  <a:lnTo>
                    <a:pt x="1898" y="169"/>
                  </a:lnTo>
                  <a:lnTo>
                    <a:pt x="1966" y="216"/>
                  </a:lnTo>
                  <a:lnTo>
                    <a:pt x="1997" y="242"/>
                  </a:lnTo>
                  <a:lnTo>
                    <a:pt x="2027" y="268"/>
                  </a:lnTo>
                  <a:lnTo>
                    <a:pt x="2055" y="295"/>
                  </a:lnTo>
                  <a:lnTo>
                    <a:pt x="2081" y="322"/>
                  </a:lnTo>
                  <a:lnTo>
                    <a:pt x="2126" y="379"/>
                  </a:lnTo>
                  <a:lnTo>
                    <a:pt x="2162" y="436"/>
                  </a:lnTo>
                  <a:lnTo>
                    <a:pt x="2213" y="559"/>
                  </a:lnTo>
                  <a:lnTo>
                    <a:pt x="2241" y="678"/>
                  </a:lnTo>
                  <a:lnTo>
                    <a:pt x="2256" y="805"/>
                  </a:lnTo>
                  <a:lnTo>
                    <a:pt x="2223" y="1005"/>
                  </a:lnTo>
                  <a:lnTo>
                    <a:pt x="2351" y="1200"/>
                  </a:lnTo>
                  <a:lnTo>
                    <a:pt x="2538" y="1343"/>
                  </a:lnTo>
                  <a:lnTo>
                    <a:pt x="2365" y="1397"/>
                  </a:lnTo>
                  <a:lnTo>
                    <a:pt x="2502" y="1507"/>
                  </a:lnTo>
                  <a:lnTo>
                    <a:pt x="2425" y="1519"/>
                  </a:lnTo>
                  <a:lnTo>
                    <a:pt x="2597" y="1599"/>
                  </a:lnTo>
                  <a:lnTo>
                    <a:pt x="2614" y="1717"/>
                  </a:lnTo>
                  <a:lnTo>
                    <a:pt x="2412" y="1789"/>
                  </a:lnTo>
                  <a:lnTo>
                    <a:pt x="1410" y="1979"/>
                  </a:lnTo>
                  <a:lnTo>
                    <a:pt x="336" y="2316"/>
                  </a:lnTo>
                  <a:lnTo>
                    <a:pt x="222" y="2092"/>
                  </a:lnTo>
                  <a:lnTo>
                    <a:pt x="18" y="1261"/>
                  </a:lnTo>
                  <a:lnTo>
                    <a:pt x="37" y="1145"/>
                  </a:lnTo>
                  <a:lnTo>
                    <a:pt x="0" y="90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0" name="Freeform 6"/>
            <p:cNvSpPr>
              <a:spLocks/>
            </p:cNvSpPr>
            <p:nvPr/>
          </p:nvSpPr>
          <p:spPr bwMode="auto">
            <a:xfrm>
              <a:off x="8801" y="10177"/>
              <a:ext cx="2561" cy="1082"/>
            </a:xfrm>
            <a:custGeom>
              <a:avLst/>
              <a:gdLst>
                <a:gd name="T0" fmla="*/ 0 w 2561"/>
                <a:gd name="T1" fmla="*/ 71 h 1082"/>
                <a:gd name="T2" fmla="*/ 25 w 2561"/>
                <a:gd name="T3" fmla="*/ 36 h 1082"/>
                <a:gd name="T4" fmla="*/ 50 w 2561"/>
                <a:gd name="T5" fmla="*/ 12 h 1082"/>
                <a:gd name="T6" fmla="*/ 75 w 2561"/>
                <a:gd name="T7" fmla="*/ 0 h 1082"/>
                <a:gd name="T8" fmla="*/ 95 w 2561"/>
                <a:gd name="T9" fmla="*/ 12 h 1082"/>
                <a:gd name="T10" fmla="*/ 112 w 2561"/>
                <a:gd name="T11" fmla="*/ 59 h 1082"/>
                <a:gd name="T12" fmla="*/ 137 w 2561"/>
                <a:gd name="T13" fmla="*/ 156 h 1082"/>
                <a:gd name="T14" fmla="*/ 154 w 2561"/>
                <a:gd name="T15" fmla="*/ 228 h 1082"/>
                <a:gd name="T16" fmla="*/ 176 w 2561"/>
                <a:gd name="T17" fmla="*/ 318 h 1082"/>
                <a:gd name="T18" fmla="*/ 202 w 2561"/>
                <a:gd name="T19" fmla="*/ 421 h 1082"/>
                <a:gd name="T20" fmla="*/ 229 w 2561"/>
                <a:gd name="T21" fmla="*/ 528 h 1082"/>
                <a:gd name="T22" fmla="*/ 256 w 2561"/>
                <a:gd name="T23" fmla="*/ 634 h 1082"/>
                <a:gd name="T24" fmla="*/ 281 w 2561"/>
                <a:gd name="T25" fmla="*/ 733 h 1082"/>
                <a:gd name="T26" fmla="*/ 303 w 2561"/>
                <a:gd name="T27" fmla="*/ 818 h 1082"/>
                <a:gd name="T28" fmla="*/ 320 w 2561"/>
                <a:gd name="T29" fmla="*/ 888 h 1082"/>
                <a:gd name="T30" fmla="*/ 336 w 2561"/>
                <a:gd name="T31" fmla="*/ 948 h 1082"/>
                <a:gd name="T32" fmla="*/ 1011 w 2561"/>
                <a:gd name="T33" fmla="*/ 690 h 1082"/>
                <a:gd name="T34" fmla="*/ 1631 w 2561"/>
                <a:gd name="T35" fmla="*/ 568 h 1082"/>
                <a:gd name="T36" fmla="*/ 2089 w 2561"/>
                <a:gd name="T37" fmla="*/ 453 h 1082"/>
                <a:gd name="T38" fmla="*/ 2372 w 2561"/>
                <a:gd name="T39" fmla="*/ 426 h 1082"/>
                <a:gd name="T40" fmla="*/ 2514 w 2561"/>
                <a:gd name="T41" fmla="*/ 412 h 1082"/>
                <a:gd name="T42" fmla="*/ 2561 w 2561"/>
                <a:gd name="T43" fmla="*/ 493 h 1082"/>
                <a:gd name="T44" fmla="*/ 2393 w 2561"/>
                <a:gd name="T45" fmla="*/ 555 h 1082"/>
                <a:gd name="T46" fmla="*/ 2303 w 2561"/>
                <a:gd name="T47" fmla="*/ 574 h 1082"/>
                <a:gd name="T48" fmla="*/ 2199 w 2561"/>
                <a:gd name="T49" fmla="*/ 596 h 1082"/>
                <a:gd name="T50" fmla="*/ 2087 w 2561"/>
                <a:gd name="T51" fmla="*/ 619 h 1082"/>
                <a:gd name="T52" fmla="*/ 1977 w 2561"/>
                <a:gd name="T53" fmla="*/ 640 h 1082"/>
                <a:gd name="T54" fmla="*/ 1795 w 2561"/>
                <a:gd name="T55" fmla="*/ 676 h 1082"/>
                <a:gd name="T56" fmla="*/ 1719 w 2561"/>
                <a:gd name="T57" fmla="*/ 690 h 1082"/>
                <a:gd name="T58" fmla="*/ 1335 w 2561"/>
                <a:gd name="T59" fmla="*/ 777 h 1082"/>
                <a:gd name="T60" fmla="*/ 627 w 2561"/>
                <a:gd name="T61" fmla="*/ 1008 h 1082"/>
                <a:gd name="T62" fmla="*/ 317 w 2561"/>
                <a:gd name="T63" fmla="*/ 1082 h 1082"/>
                <a:gd name="T64" fmla="*/ 217 w 2561"/>
                <a:gd name="T65" fmla="*/ 1014 h 1082"/>
                <a:gd name="T66" fmla="*/ 136 w 2561"/>
                <a:gd name="T67" fmla="*/ 588 h 1082"/>
                <a:gd name="T68" fmla="*/ 0 w 2561"/>
                <a:gd name="T69" fmla="*/ 71 h 1082"/>
                <a:gd name="T70" fmla="*/ 0 w 2561"/>
                <a:gd name="T71" fmla="*/ 71 h 108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61" h="1082">
                  <a:moveTo>
                    <a:pt x="0" y="71"/>
                  </a:moveTo>
                  <a:lnTo>
                    <a:pt x="25" y="36"/>
                  </a:lnTo>
                  <a:lnTo>
                    <a:pt x="50" y="12"/>
                  </a:lnTo>
                  <a:lnTo>
                    <a:pt x="75" y="0"/>
                  </a:lnTo>
                  <a:lnTo>
                    <a:pt x="95" y="12"/>
                  </a:lnTo>
                  <a:lnTo>
                    <a:pt x="112" y="59"/>
                  </a:lnTo>
                  <a:lnTo>
                    <a:pt x="137" y="156"/>
                  </a:lnTo>
                  <a:lnTo>
                    <a:pt x="154" y="228"/>
                  </a:lnTo>
                  <a:lnTo>
                    <a:pt x="176" y="318"/>
                  </a:lnTo>
                  <a:lnTo>
                    <a:pt x="202" y="421"/>
                  </a:lnTo>
                  <a:lnTo>
                    <a:pt x="229" y="528"/>
                  </a:lnTo>
                  <a:lnTo>
                    <a:pt x="256" y="634"/>
                  </a:lnTo>
                  <a:lnTo>
                    <a:pt x="281" y="733"/>
                  </a:lnTo>
                  <a:lnTo>
                    <a:pt x="303" y="818"/>
                  </a:lnTo>
                  <a:lnTo>
                    <a:pt x="320" y="888"/>
                  </a:lnTo>
                  <a:lnTo>
                    <a:pt x="336" y="948"/>
                  </a:lnTo>
                  <a:lnTo>
                    <a:pt x="1011" y="690"/>
                  </a:lnTo>
                  <a:lnTo>
                    <a:pt x="1631" y="568"/>
                  </a:lnTo>
                  <a:lnTo>
                    <a:pt x="2089" y="453"/>
                  </a:lnTo>
                  <a:lnTo>
                    <a:pt x="2372" y="426"/>
                  </a:lnTo>
                  <a:lnTo>
                    <a:pt x="2514" y="412"/>
                  </a:lnTo>
                  <a:lnTo>
                    <a:pt x="2561" y="493"/>
                  </a:lnTo>
                  <a:lnTo>
                    <a:pt x="2393" y="555"/>
                  </a:lnTo>
                  <a:lnTo>
                    <a:pt x="2303" y="574"/>
                  </a:lnTo>
                  <a:lnTo>
                    <a:pt x="2199" y="596"/>
                  </a:lnTo>
                  <a:lnTo>
                    <a:pt x="2087" y="619"/>
                  </a:lnTo>
                  <a:lnTo>
                    <a:pt x="1977" y="640"/>
                  </a:lnTo>
                  <a:lnTo>
                    <a:pt x="1795" y="676"/>
                  </a:lnTo>
                  <a:lnTo>
                    <a:pt x="1719" y="690"/>
                  </a:lnTo>
                  <a:lnTo>
                    <a:pt x="1335" y="777"/>
                  </a:lnTo>
                  <a:lnTo>
                    <a:pt x="627" y="1008"/>
                  </a:lnTo>
                  <a:lnTo>
                    <a:pt x="317" y="1082"/>
                  </a:lnTo>
                  <a:lnTo>
                    <a:pt x="217" y="1014"/>
                  </a:lnTo>
                  <a:lnTo>
                    <a:pt x="136" y="588"/>
                  </a:lnTo>
                  <a:lnTo>
                    <a:pt x="0" y="71"/>
                  </a:lnTo>
                  <a:close/>
                </a:path>
              </a:pathLst>
            </a:custGeom>
            <a:solidFill>
              <a:srgbClr val="9945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1" name="Freeform 7"/>
            <p:cNvSpPr>
              <a:spLocks/>
            </p:cNvSpPr>
            <p:nvPr/>
          </p:nvSpPr>
          <p:spPr bwMode="auto">
            <a:xfrm>
              <a:off x="9032" y="9674"/>
              <a:ext cx="2258" cy="1423"/>
            </a:xfrm>
            <a:custGeom>
              <a:avLst/>
              <a:gdLst>
                <a:gd name="T0" fmla="*/ 570 w 2258"/>
                <a:gd name="T1" fmla="*/ 102 h 1423"/>
                <a:gd name="T2" fmla="*/ 691 w 2258"/>
                <a:gd name="T3" fmla="*/ 26 h 1423"/>
                <a:gd name="T4" fmla="*/ 901 w 2258"/>
                <a:gd name="T5" fmla="*/ 0 h 1423"/>
                <a:gd name="T6" fmla="*/ 1023 w 2258"/>
                <a:gd name="T7" fmla="*/ 77 h 1423"/>
                <a:gd name="T8" fmla="*/ 1068 w 2258"/>
                <a:gd name="T9" fmla="*/ 195 h 1423"/>
                <a:gd name="T10" fmla="*/ 1125 w 2258"/>
                <a:gd name="T11" fmla="*/ 275 h 1423"/>
                <a:gd name="T12" fmla="*/ 1347 w 2258"/>
                <a:gd name="T13" fmla="*/ 283 h 1423"/>
                <a:gd name="T14" fmla="*/ 1535 w 2258"/>
                <a:gd name="T15" fmla="*/ 212 h 1423"/>
                <a:gd name="T16" fmla="*/ 1644 w 2258"/>
                <a:gd name="T17" fmla="*/ 159 h 1423"/>
                <a:gd name="T18" fmla="*/ 1750 w 2258"/>
                <a:gd name="T19" fmla="*/ 103 h 1423"/>
                <a:gd name="T20" fmla="*/ 1832 w 2258"/>
                <a:gd name="T21" fmla="*/ 58 h 1423"/>
                <a:gd name="T22" fmla="*/ 1883 w 2258"/>
                <a:gd name="T23" fmla="*/ 165 h 1423"/>
                <a:gd name="T24" fmla="*/ 1916 w 2258"/>
                <a:gd name="T25" fmla="*/ 279 h 1423"/>
                <a:gd name="T26" fmla="*/ 1957 w 2258"/>
                <a:gd name="T27" fmla="*/ 368 h 1423"/>
                <a:gd name="T28" fmla="*/ 2015 w 2258"/>
                <a:gd name="T29" fmla="*/ 443 h 1423"/>
                <a:gd name="T30" fmla="*/ 2061 w 2258"/>
                <a:gd name="T31" fmla="*/ 486 h 1423"/>
                <a:gd name="T32" fmla="*/ 2153 w 2258"/>
                <a:gd name="T33" fmla="*/ 551 h 1423"/>
                <a:gd name="T34" fmla="*/ 2258 w 2258"/>
                <a:gd name="T35" fmla="*/ 603 h 1423"/>
                <a:gd name="T36" fmla="*/ 2231 w 2258"/>
                <a:gd name="T37" fmla="*/ 749 h 1423"/>
                <a:gd name="T38" fmla="*/ 1206 w 2258"/>
                <a:gd name="T39" fmla="*/ 1130 h 1423"/>
                <a:gd name="T40" fmla="*/ 158 w 2258"/>
                <a:gd name="T41" fmla="*/ 1423 h 1423"/>
                <a:gd name="T42" fmla="*/ 0 w 2258"/>
                <a:gd name="T43" fmla="*/ 589 h 1423"/>
                <a:gd name="T44" fmla="*/ 289 w 2258"/>
                <a:gd name="T45" fmla="*/ 449 h 1423"/>
                <a:gd name="T46" fmla="*/ 415 w 2258"/>
                <a:gd name="T47" fmla="*/ 243 h 1423"/>
                <a:gd name="T48" fmla="*/ 561 w 2258"/>
                <a:gd name="T49" fmla="*/ 806 h 1423"/>
                <a:gd name="T50" fmla="*/ 587 w 2258"/>
                <a:gd name="T51" fmla="*/ 563 h 1423"/>
                <a:gd name="T52" fmla="*/ 561 w 2258"/>
                <a:gd name="T53" fmla="*/ 410 h 1423"/>
                <a:gd name="T54" fmla="*/ 515 w 2258"/>
                <a:gd name="T55" fmla="*/ 310 h 1423"/>
                <a:gd name="T56" fmla="*/ 473 w 2258"/>
                <a:gd name="T57" fmla="*/ 249 h 1423"/>
                <a:gd name="T58" fmla="*/ 428 w 2258"/>
                <a:gd name="T59" fmla="*/ 196 h 1423"/>
                <a:gd name="T60" fmla="*/ 375 w 2258"/>
                <a:gd name="T61" fmla="*/ 141 h 1423"/>
                <a:gd name="T62" fmla="*/ 362 w 2258"/>
                <a:gd name="T63" fmla="*/ 128 h 14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58" h="1423">
                  <a:moveTo>
                    <a:pt x="362" y="128"/>
                  </a:moveTo>
                  <a:lnTo>
                    <a:pt x="570" y="102"/>
                  </a:lnTo>
                  <a:lnTo>
                    <a:pt x="659" y="53"/>
                  </a:lnTo>
                  <a:lnTo>
                    <a:pt x="691" y="26"/>
                  </a:lnTo>
                  <a:lnTo>
                    <a:pt x="740" y="3"/>
                  </a:lnTo>
                  <a:lnTo>
                    <a:pt x="901" y="0"/>
                  </a:lnTo>
                  <a:lnTo>
                    <a:pt x="976" y="30"/>
                  </a:lnTo>
                  <a:lnTo>
                    <a:pt x="1023" y="77"/>
                  </a:lnTo>
                  <a:lnTo>
                    <a:pt x="1047" y="138"/>
                  </a:lnTo>
                  <a:lnTo>
                    <a:pt x="1068" y="195"/>
                  </a:lnTo>
                  <a:lnTo>
                    <a:pt x="1086" y="256"/>
                  </a:lnTo>
                  <a:lnTo>
                    <a:pt x="1125" y="275"/>
                  </a:lnTo>
                  <a:lnTo>
                    <a:pt x="1211" y="301"/>
                  </a:lnTo>
                  <a:lnTo>
                    <a:pt x="1347" y="283"/>
                  </a:lnTo>
                  <a:lnTo>
                    <a:pt x="1437" y="254"/>
                  </a:lnTo>
                  <a:lnTo>
                    <a:pt x="1535" y="212"/>
                  </a:lnTo>
                  <a:lnTo>
                    <a:pt x="1587" y="187"/>
                  </a:lnTo>
                  <a:lnTo>
                    <a:pt x="1644" y="159"/>
                  </a:lnTo>
                  <a:lnTo>
                    <a:pt x="1698" y="130"/>
                  </a:lnTo>
                  <a:lnTo>
                    <a:pt x="1750" y="103"/>
                  </a:lnTo>
                  <a:lnTo>
                    <a:pt x="1795" y="78"/>
                  </a:lnTo>
                  <a:lnTo>
                    <a:pt x="1832" y="58"/>
                  </a:lnTo>
                  <a:lnTo>
                    <a:pt x="1864" y="39"/>
                  </a:lnTo>
                  <a:lnTo>
                    <a:pt x="1883" y="165"/>
                  </a:lnTo>
                  <a:lnTo>
                    <a:pt x="1897" y="221"/>
                  </a:lnTo>
                  <a:lnTo>
                    <a:pt x="1916" y="279"/>
                  </a:lnTo>
                  <a:lnTo>
                    <a:pt x="1942" y="338"/>
                  </a:lnTo>
                  <a:lnTo>
                    <a:pt x="1957" y="368"/>
                  </a:lnTo>
                  <a:lnTo>
                    <a:pt x="1974" y="395"/>
                  </a:lnTo>
                  <a:lnTo>
                    <a:pt x="2015" y="443"/>
                  </a:lnTo>
                  <a:lnTo>
                    <a:pt x="2038" y="466"/>
                  </a:lnTo>
                  <a:lnTo>
                    <a:pt x="2061" y="486"/>
                  </a:lnTo>
                  <a:lnTo>
                    <a:pt x="2108" y="522"/>
                  </a:lnTo>
                  <a:lnTo>
                    <a:pt x="2153" y="551"/>
                  </a:lnTo>
                  <a:lnTo>
                    <a:pt x="2228" y="590"/>
                  </a:lnTo>
                  <a:lnTo>
                    <a:pt x="2258" y="603"/>
                  </a:lnTo>
                  <a:lnTo>
                    <a:pt x="2143" y="673"/>
                  </a:lnTo>
                  <a:lnTo>
                    <a:pt x="2231" y="749"/>
                  </a:lnTo>
                  <a:lnTo>
                    <a:pt x="2178" y="922"/>
                  </a:lnTo>
                  <a:lnTo>
                    <a:pt x="1206" y="1130"/>
                  </a:lnTo>
                  <a:lnTo>
                    <a:pt x="530" y="1330"/>
                  </a:lnTo>
                  <a:lnTo>
                    <a:pt x="158" y="1423"/>
                  </a:lnTo>
                  <a:lnTo>
                    <a:pt x="128" y="935"/>
                  </a:lnTo>
                  <a:lnTo>
                    <a:pt x="0" y="589"/>
                  </a:lnTo>
                  <a:lnTo>
                    <a:pt x="123" y="425"/>
                  </a:lnTo>
                  <a:lnTo>
                    <a:pt x="289" y="449"/>
                  </a:lnTo>
                  <a:lnTo>
                    <a:pt x="302" y="301"/>
                  </a:lnTo>
                  <a:lnTo>
                    <a:pt x="415" y="243"/>
                  </a:lnTo>
                  <a:lnTo>
                    <a:pt x="503" y="483"/>
                  </a:lnTo>
                  <a:lnTo>
                    <a:pt x="561" y="806"/>
                  </a:lnTo>
                  <a:lnTo>
                    <a:pt x="575" y="727"/>
                  </a:lnTo>
                  <a:lnTo>
                    <a:pt x="587" y="563"/>
                  </a:lnTo>
                  <a:lnTo>
                    <a:pt x="580" y="482"/>
                  </a:lnTo>
                  <a:lnTo>
                    <a:pt x="561" y="410"/>
                  </a:lnTo>
                  <a:lnTo>
                    <a:pt x="532" y="342"/>
                  </a:lnTo>
                  <a:lnTo>
                    <a:pt x="515" y="310"/>
                  </a:lnTo>
                  <a:lnTo>
                    <a:pt x="495" y="279"/>
                  </a:lnTo>
                  <a:lnTo>
                    <a:pt x="473" y="249"/>
                  </a:lnTo>
                  <a:lnTo>
                    <a:pt x="450" y="221"/>
                  </a:lnTo>
                  <a:lnTo>
                    <a:pt x="428" y="196"/>
                  </a:lnTo>
                  <a:lnTo>
                    <a:pt x="407" y="173"/>
                  </a:lnTo>
                  <a:lnTo>
                    <a:pt x="375" y="141"/>
                  </a:lnTo>
                  <a:lnTo>
                    <a:pt x="362" y="128"/>
                  </a:lnTo>
                  <a:close/>
                </a:path>
              </a:pathLst>
            </a:custGeom>
            <a:solidFill>
              <a:srgbClr val="FFF2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2" name="Freeform 8"/>
            <p:cNvSpPr>
              <a:spLocks/>
            </p:cNvSpPr>
            <p:nvPr/>
          </p:nvSpPr>
          <p:spPr bwMode="auto">
            <a:xfrm>
              <a:off x="9195" y="10379"/>
              <a:ext cx="2087" cy="750"/>
            </a:xfrm>
            <a:custGeom>
              <a:avLst/>
              <a:gdLst>
                <a:gd name="T0" fmla="*/ 16 w 2087"/>
                <a:gd name="T1" fmla="*/ 645 h 750"/>
                <a:gd name="T2" fmla="*/ 183 w 2087"/>
                <a:gd name="T3" fmla="*/ 338 h 750"/>
                <a:gd name="T4" fmla="*/ 285 w 2087"/>
                <a:gd name="T5" fmla="*/ 348 h 750"/>
                <a:gd name="T6" fmla="*/ 509 w 2087"/>
                <a:gd name="T7" fmla="*/ 332 h 750"/>
                <a:gd name="T8" fmla="*/ 630 w 2087"/>
                <a:gd name="T9" fmla="*/ 297 h 750"/>
                <a:gd name="T10" fmla="*/ 744 w 2087"/>
                <a:gd name="T11" fmla="*/ 249 h 750"/>
                <a:gd name="T12" fmla="*/ 798 w 2087"/>
                <a:gd name="T13" fmla="*/ 223 h 750"/>
                <a:gd name="T14" fmla="*/ 848 w 2087"/>
                <a:gd name="T15" fmla="*/ 198 h 750"/>
                <a:gd name="T16" fmla="*/ 893 w 2087"/>
                <a:gd name="T17" fmla="*/ 176 h 750"/>
                <a:gd name="T18" fmla="*/ 934 w 2087"/>
                <a:gd name="T19" fmla="*/ 156 h 750"/>
                <a:gd name="T20" fmla="*/ 1001 w 2087"/>
                <a:gd name="T21" fmla="*/ 130 h 750"/>
                <a:gd name="T22" fmla="*/ 1050 w 2087"/>
                <a:gd name="T23" fmla="*/ 122 h 750"/>
                <a:gd name="T24" fmla="*/ 1123 w 2087"/>
                <a:gd name="T25" fmla="*/ 156 h 750"/>
                <a:gd name="T26" fmla="*/ 1155 w 2087"/>
                <a:gd name="T27" fmla="*/ 197 h 750"/>
                <a:gd name="T28" fmla="*/ 1183 w 2087"/>
                <a:gd name="T29" fmla="*/ 242 h 750"/>
                <a:gd name="T30" fmla="*/ 1211 w 2087"/>
                <a:gd name="T31" fmla="*/ 292 h 750"/>
                <a:gd name="T32" fmla="*/ 1347 w 2087"/>
                <a:gd name="T33" fmla="*/ 130 h 750"/>
                <a:gd name="T34" fmla="*/ 1511 w 2087"/>
                <a:gd name="T35" fmla="*/ 121 h 750"/>
                <a:gd name="T36" fmla="*/ 1729 w 2087"/>
                <a:gd name="T37" fmla="*/ 79 h 750"/>
                <a:gd name="T38" fmla="*/ 1817 w 2087"/>
                <a:gd name="T39" fmla="*/ 54 h 750"/>
                <a:gd name="T40" fmla="*/ 1905 w 2087"/>
                <a:gd name="T41" fmla="*/ 28 h 750"/>
                <a:gd name="T42" fmla="*/ 2000 w 2087"/>
                <a:gd name="T43" fmla="*/ 0 h 750"/>
                <a:gd name="T44" fmla="*/ 2087 w 2087"/>
                <a:gd name="T45" fmla="*/ 95 h 750"/>
                <a:gd name="T46" fmla="*/ 1964 w 2087"/>
                <a:gd name="T47" fmla="*/ 258 h 750"/>
                <a:gd name="T48" fmla="*/ 1533 w 2087"/>
                <a:gd name="T49" fmla="*/ 291 h 750"/>
                <a:gd name="T50" fmla="*/ 1167 w 2087"/>
                <a:gd name="T51" fmla="*/ 400 h 750"/>
                <a:gd name="T52" fmla="*/ 698 w 2087"/>
                <a:gd name="T53" fmla="*/ 508 h 750"/>
                <a:gd name="T54" fmla="*/ 178 w 2087"/>
                <a:gd name="T55" fmla="*/ 694 h 750"/>
                <a:gd name="T56" fmla="*/ 0 w 2087"/>
                <a:gd name="T57" fmla="*/ 750 h 750"/>
                <a:gd name="T58" fmla="*/ 16 w 2087"/>
                <a:gd name="T59" fmla="*/ 645 h 750"/>
                <a:gd name="T60" fmla="*/ 16 w 2087"/>
                <a:gd name="T61" fmla="*/ 645 h 75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087" h="750">
                  <a:moveTo>
                    <a:pt x="16" y="645"/>
                  </a:moveTo>
                  <a:lnTo>
                    <a:pt x="183" y="338"/>
                  </a:lnTo>
                  <a:lnTo>
                    <a:pt x="285" y="348"/>
                  </a:lnTo>
                  <a:lnTo>
                    <a:pt x="509" y="332"/>
                  </a:lnTo>
                  <a:lnTo>
                    <a:pt x="630" y="297"/>
                  </a:lnTo>
                  <a:lnTo>
                    <a:pt x="744" y="249"/>
                  </a:lnTo>
                  <a:lnTo>
                    <a:pt x="798" y="223"/>
                  </a:lnTo>
                  <a:lnTo>
                    <a:pt x="848" y="198"/>
                  </a:lnTo>
                  <a:lnTo>
                    <a:pt x="893" y="176"/>
                  </a:lnTo>
                  <a:lnTo>
                    <a:pt x="934" y="156"/>
                  </a:lnTo>
                  <a:lnTo>
                    <a:pt x="1001" y="130"/>
                  </a:lnTo>
                  <a:lnTo>
                    <a:pt x="1050" y="122"/>
                  </a:lnTo>
                  <a:lnTo>
                    <a:pt x="1123" y="156"/>
                  </a:lnTo>
                  <a:lnTo>
                    <a:pt x="1155" y="197"/>
                  </a:lnTo>
                  <a:lnTo>
                    <a:pt x="1183" y="242"/>
                  </a:lnTo>
                  <a:lnTo>
                    <a:pt x="1211" y="292"/>
                  </a:lnTo>
                  <a:lnTo>
                    <a:pt x="1347" y="130"/>
                  </a:lnTo>
                  <a:lnTo>
                    <a:pt x="1511" y="121"/>
                  </a:lnTo>
                  <a:lnTo>
                    <a:pt x="1729" y="79"/>
                  </a:lnTo>
                  <a:lnTo>
                    <a:pt x="1817" y="54"/>
                  </a:lnTo>
                  <a:lnTo>
                    <a:pt x="1905" y="28"/>
                  </a:lnTo>
                  <a:lnTo>
                    <a:pt x="2000" y="0"/>
                  </a:lnTo>
                  <a:lnTo>
                    <a:pt x="2087" y="95"/>
                  </a:lnTo>
                  <a:lnTo>
                    <a:pt x="1964" y="258"/>
                  </a:lnTo>
                  <a:lnTo>
                    <a:pt x="1533" y="291"/>
                  </a:lnTo>
                  <a:lnTo>
                    <a:pt x="1167" y="400"/>
                  </a:lnTo>
                  <a:lnTo>
                    <a:pt x="698" y="508"/>
                  </a:lnTo>
                  <a:lnTo>
                    <a:pt x="178" y="694"/>
                  </a:lnTo>
                  <a:lnTo>
                    <a:pt x="0" y="750"/>
                  </a:lnTo>
                  <a:lnTo>
                    <a:pt x="16" y="645"/>
                  </a:lnTo>
                  <a:close/>
                </a:path>
              </a:pathLst>
            </a:custGeom>
            <a:solidFill>
              <a:srgbClr val="B0966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3" name="Freeform 9"/>
            <p:cNvSpPr>
              <a:spLocks/>
            </p:cNvSpPr>
            <p:nvPr/>
          </p:nvSpPr>
          <p:spPr bwMode="auto">
            <a:xfrm>
              <a:off x="8745" y="8870"/>
              <a:ext cx="2325" cy="1110"/>
            </a:xfrm>
            <a:custGeom>
              <a:avLst/>
              <a:gdLst>
                <a:gd name="T0" fmla="*/ 0 w 2325"/>
                <a:gd name="T1" fmla="*/ 1110 h 1110"/>
                <a:gd name="T2" fmla="*/ 7 w 2325"/>
                <a:gd name="T3" fmla="*/ 911 h 1110"/>
                <a:gd name="T4" fmla="*/ 16 w 2325"/>
                <a:gd name="T5" fmla="*/ 824 h 1110"/>
                <a:gd name="T6" fmla="*/ 35 w 2325"/>
                <a:gd name="T7" fmla="*/ 732 h 1110"/>
                <a:gd name="T8" fmla="*/ 60 w 2325"/>
                <a:gd name="T9" fmla="*/ 643 h 1110"/>
                <a:gd name="T10" fmla="*/ 77 w 2325"/>
                <a:gd name="T11" fmla="*/ 601 h 1110"/>
                <a:gd name="T12" fmla="*/ 96 w 2325"/>
                <a:gd name="T13" fmla="*/ 562 h 1110"/>
                <a:gd name="T14" fmla="*/ 120 w 2325"/>
                <a:gd name="T15" fmla="*/ 525 h 1110"/>
                <a:gd name="T16" fmla="*/ 146 w 2325"/>
                <a:gd name="T17" fmla="*/ 488 h 1110"/>
                <a:gd name="T18" fmla="*/ 176 w 2325"/>
                <a:gd name="T19" fmla="*/ 452 h 1110"/>
                <a:gd name="T20" fmla="*/ 209 w 2325"/>
                <a:gd name="T21" fmla="*/ 417 h 1110"/>
                <a:gd name="T22" fmla="*/ 245 w 2325"/>
                <a:gd name="T23" fmla="*/ 381 h 1110"/>
                <a:gd name="T24" fmla="*/ 282 w 2325"/>
                <a:gd name="T25" fmla="*/ 347 h 1110"/>
                <a:gd name="T26" fmla="*/ 322 w 2325"/>
                <a:gd name="T27" fmla="*/ 314 h 1110"/>
                <a:gd name="T28" fmla="*/ 364 w 2325"/>
                <a:gd name="T29" fmla="*/ 283 h 1110"/>
                <a:gd name="T30" fmla="*/ 409 w 2325"/>
                <a:gd name="T31" fmla="*/ 252 h 1110"/>
                <a:gd name="T32" fmla="*/ 454 w 2325"/>
                <a:gd name="T33" fmla="*/ 222 h 1110"/>
                <a:gd name="T34" fmla="*/ 500 w 2325"/>
                <a:gd name="T35" fmla="*/ 195 h 1110"/>
                <a:gd name="T36" fmla="*/ 547 w 2325"/>
                <a:gd name="T37" fmla="*/ 169 h 1110"/>
                <a:gd name="T38" fmla="*/ 595 w 2325"/>
                <a:gd name="T39" fmla="*/ 144 h 1110"/>
                <a:gd name="T40" fmla="*/ 642 w 2325"/>
                <a:gd name="T41" fmla="*/ 123 h 1110"/>
                <a:gd name="T42" fmla="*/ 737 w 2325"/>
                <a:gd name="T43" fmla="*/ 84 h 1110"/>
                <a:gd name="T44" fmla="*/ 832 w 2325"/>
                <a:gd name="T45" fmla="*/ 53 h 1110"/>
                <a:gd name="T46" fmla="*/ 929 w 2325"/>
                <a:gd name="T47" fmla="*/ 29 h 1110"/>
                <a:gd name="T48" fmla="*/ 1126 w 2325"/>
                <a:gd name="T49" fmla="*/ 1 h 1110"/>
                <a:gd name="T50" fmla="*/ 1324 w 2325"/>
                <a:gd name="T51" fmla="*/ 0 h 1110"/>
                <a:gd name="T52" fmla="*/ 1519 w 2325"/>
                <a:gd name="T53" fmla="*/ 22 h 1110"/>
                <a:gd name="T54" fmla="*/ 1706 w 2325"/>
                <a:gd name="T55" fmla="*/ 70 h 1110"/>
                <a:gd name="T56" fmla="*/ 1796 w 2325"/>
                <a:gd name="T57" fmla="*/ 102 h 1110"/>
                <a:gd name="T58" fmla="*/ 1879 w 2325"/>
                <a:gd name="T59" fmla="*/ 139 h 1110"/>
                <a:gd name="T60" fmla="*/ 1956 w 2325"/>
                <a:gd name="T61" fmla="*/ 181 h 1110"/>
                <a:gd name="T62" fmla="*/ 2026 w 2325"/>
                <a:gd name="T63" fmla="*/ 228 h 1110"/>
                <a:gd name="T64" fmla="*/ 2058 w 2325"/>
                <a:gd name="T65" fmla="*/ 252 h 1110"/>
                <a:gd name="T66" fmla="*/ 2088 w 2325"/>
                <a:gd name="T67" fmla="*/ 278 h 1110"/>
                <a:gd name="T68" fmla="*/ 2115 w 2325"/>
                <a:gd name="T69" fmla="*/ 305 h 1110"/>
                <a:gd name="T70" fmla="*/ 2139 w 2325"/>
                <a:gd name="T71" fmla="*/ 333 h 1110"/>
                <a:gd name="T72" fmla="*/ 2182 w 2325"/>
                <a:gd name="T73" fmla="*/ 394 h 1110"/>
                <a:gd name="T74" fmla="*/ 2219 w 2325"/>
                <a:gd name="T75" fmla="*/ 457 h 1110"/>
                <a:gd name="T76" fmla="*/ 2252 w 2325"/>
                <a:gd name="T77" fmla="*/ 519 h 1110"/>
                <a:gd name="T78" fmla="*/ 2278 w 2325"/>
                <a:gd name="T79" fmla="*/ 579 h 1110"/>
                <a:gd name="T80" fmla="*/ 2312 w 2325"/>
                <a:gd name="T81" fmla="*/ 673 h 1110"/>
                <a:gd name="T82" fmla="*/ 2325 w 2325"/>
                <a:gd name="T83" fmla="*/ 710 h 1110"/>
                <a:gd name="T84" fmla="*/ 2317 w 2325"/>
                <a:gd name="T85" fmla="*/ 969 h 1110"/>
                <a:gd name="T86" fmla="*/ 2163 w 2325"/>
                <a:gd name="T87" fmla="*/ 736 h 1110"/>
                <a:gd name="T88" fmla="*/ 1856 w 2325"/>
                <a:gd name="T89" fmla="*/ 821 h 1110"/>
                <a:gd name="T90" fmla="*/ 1916 w 2325"/>
                <a:gd name="T91" fmla="*/ 394 h 1110"/>
                <a:gd name="T92" fmla="*/ 1483 w 2325"/>
                <a:gd name="T93" fmla="*/ 756 h 1110"/>
                <a:gd name="T94" fmla="*/ 1411 w 2325"/>
                <a:gd name="T95" fmla="*/ 178 h 1110"/>
                <a:gd name="T96" fmla="*/ 1054 w 2325"/>
                <a:gd name="T97" fmla="*/ 617 h 1110"/>
                <a:gd name="T98" fmla="*/ 818 w 2325"/>
                <a:gd name="T99" fmla="*/ 266 h 1110"/>
                <a:gd name="T100" fmla="*/ 750 w 2325"/>
                <a:gd name="T101" fmla="*/ 732 h 1110"/>
                <a:gd name="T102" fmla="*/ 414 w 2325"/>
                <a:gd name="T103" fmla="*/ 476 h 1110"/>
                <a:gd name="T104" fmla="*/ 404 w 2325"/>
                <a:gd name="T105" fmla="*/ 936 h 1110"/>
                <a:gd name="T106" fmla="*/ 154 w 2325"/>
                <a:gd name="T107" fmla="*/ 865 h 1110"/>
                <a:gd name="T108" fmla="*/ 206 w 2325"/>
                <a:gd name="T109" fmla="*/ 1104 h 1110"/>
                <a:gd name="T110" fmla="*/ 0 w 2325"/>
                <a:gd name="T111" fmla="*/ 1110 h 1110"/>
                <a:gd name="T112" fmla="*/ 0 w 2325"/>
                <a:gd name="T113" fmla="*/ 1110 h 11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325" h="1110">
                  <a:moveTo>
                    <a:pt x="0" y="1110"/>
                  </a:moveTo>
                  <a:lnTo>
                    <a:pt x="7" y="911"/>
                  </a:lnTo>
                  <a:lnTo>
                    <a:pt x="16" y="824"/>
                  </a:lnTo>
                  <a:lnTo>
                    <a:pt x="35" y="732"/>
                  </a:lnTo>
                  <a:lnTo>
                    <a:pt x="60" y="643"/>
                  </a:lnTo>
                  <a:lnTo>
                    <a:pt x="77" y="601"/>
                  </a:lnTo>
                  <a:lnTo>
                    <a:pt x="96" y="562"/>
                  </a:lnTo>
                  <a:lnTo>
                    <a:pt x="120" y="525"/>
                  </a:lnTo>
                  <a:lnTo>
                    <a:pt x="146" y="488"/>
                  </a:lnTo>
                  <a:lnTo>
                    <a:pt x="176" y="452"/>
                  </a:lnTo>
                  <a:lnTo>
                    <a:pt x="209" y="417"/>
                  </a:lnTo>
                  <a:lnTo>
                    <a:pt x="245" y="381"/>
                  </a:lnTo>
                  <a:lnTo>
                    <a:pt x="282" y="347"/>
                  </a:lnTo>
                  <a:lnTo>
                    <a:pt x="322" y="314"/>
                  </a:lnTo>
                  <a:lnTo>
                    <a:pt x="364" y="283"/>
                  </a:lnTo>
                  <a:lnTo>
                    <a:pt x="409" y="252"/>
                  </a:lnTo>
                  <a:lnTo>
                    <a:pt x="454" y="222"/>
                  </a:lnTo>
                  <a:lnTo>
                    <a:pt x="500" y="195"/>
                  </a:lnTo>
                  <a:lnTo>
                    <a:pt x="547" y="169"/>
                  </a:lnTo>
                  <a:lnTo>
                    <a:pt x="595" y="144"/>
                  </a:lnTo>
                  <a:lnTo>
                    <a:pt x="642" y="123"/>
                  </a:lnTo>
                  <a:lnTo>
                    <a:pt x="737" y="84"/>
                  </a:lnTo>
                  <a:lnTo>
                    <a:pt x="832" y="53"/>
                  </a:lnTo>
                  <a:lnTo>
                    <a:pt x="929" y="29"/>
                  </a:lnTo>
                  <a:lnTo>
                    <a:pt x="1126" y="1"/>
                  </a:lnTo>
                  <a:lnTo>
                    <a:pt x="1324" y="0"/>
                  </a:lnTo>
                  <a:lnTo>
                    <a:pt x="1519" y="22"/>
                  </a:lnTo>
                  <a:lnTo>
                    <a:pt x="1706" y="70"/>
                  </a:lnTo>
                  <a:lnTo>
                    <a:pt x="1796" y="102"/>
                  </a:lnTo>
                  <a:lnTo>
                    <a:pt x="1879" y="139"/>
                  </a:lnTo>
                  <a:lnTo>
                    <a:pt x="1956" y="181"/>
                  </a:lnTo>
                  <a:lnTo>
                    <a:pt x="2026" y="228"/>
                  </a:lnTo>
                  <a:lnTo>
                    <a:pt x="2058" y="252"/>
                  </a:lnTo>
                  <a:lnTo>
                    <a:pt x="2088" y="278"/>
                  </a:lnTo>
                  <a:lnTo>
                    <a:pt x="2115" y="305"/>
                  </a:lnTo>
                  <a:lnTo>
                    <a:pt x="2139" y="333"/>
                  </a:lnTo>
                  <a:lnTo>
                    <a:pt x="2182" y="394"/>
                  </a:lnTo>
                  <a:lnTo>
                    <a:pt x="2219" y="457"/>
                  </a:lnTo>
                  <a:lnTo>
                    <a:pt x="2252" y="519"/>
                  </a:lnTo>
                  <a:lnTo>
                    <a:pt x="2278" y="579"/>
                  </a:lnTo>
                  <a:lnTo>
                    <a:pt x="2312" y="673"/>
                  </a:lnTo>
                  <a:lnTo>
                    <a:pt x="2325" y="710"/>
                  </a:lnTo>
                  <a:lnTo>
                    <a:pt x="2317" y="969"/>
                  </a:lnTo>
                  <a:lnTo>
                    <a:pt x="2163" y="736"/>
                  </a:lnTo>
                  <a:lnTo>
                    <a:pt x="1856" y="821"/>
                  </a:lnTo>
                  <a:lnTo>
                    <a:pt x="1916" y="394"/>
                  </a:lnTo>
                  <a:lnTo>
                    <a:pt x="1483" y="756"/>
                  </a:lnTo>
                  <a:lnTo>
                    <a:pt x="1411" y="178"/>
                  </a:lnTo>
                  <a:lnTo>
                    <a:pt x="1054" y="617"/>
                  </a:lnTo>
                  <a:lnTo>
                    <a:pt x="818" y="266"/>
                  </a:lnTo>
                  <a:lnTo>
                    <a:pt x="750" y="732"/>
                  </a:lnTo>
                  <a:lnTo>
                    <a:pt x="414" y="476"/>
                  </a:lnTo>
                  <a:lnTo>
                    <a:pt x="404" y="936"/>
                  </a:lnTo>
                  <a:lnTo>
                    <a:pt x="154" y="865"/>
                  </a:lnTo>
                  <a:lnTo>
                    <a:pt x="206" y="1104"/>
                  </a:lnTo>
                  <a:lnTo>
                    <a:pt x="0" y="1110"/>
                  </a:lnTo>
                  <a:close/>
                </a:path>
              </a:pathLst>
            </a:custGeom>
            <a:solidFill>
              <a:srgbClr val="FFFFC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4" name="Freeform 10"/>
            <p:cNvSpPr>
              <a:spLocks/>
            </p:cNvSpPr>
            <p:nvPr/>
          </p:nvSpPr>
          <p:spPr bwMode="auto">
            <a:xfrm>
              <a:off x="10286" y="10286"/>
              <a:ext cx="518" cy="868"/>
            </a:xfrm>
            <a:custGeom>
              <a:avLst/>
              <a:gdLst>
                <a:gd name="T0" fmla="*/ 0 w 518"/>
                <a:gd name="T1" fmla="*/ 0 h 868"/>
                <a:gd name="T2" fmla="*/ 160 w 518"/>
                <a:gd name="T3" fmla="*/ 44 h 868"/>
                <a:gd name="T4" fmla="*/ 248 w 518"/>
                <a:gd name="T5" fmla="*/ 110 h 868"/>
                <a:gd name="T6" fmla="*/ 235 w 518"/>
                <a:gd name="T7" fmla="*/ 305 h 868"/>
                <a:gd name="T8" fmla="*/ 230 w 518"/>
                <a:gd name="T9" fmla="*/ 434 h 868"/>
                <a:gd name="T10" fmla="*/ 394 w 518"/>
                <a:gd name="T11" fmla="*/ 638 h 868"/>
                <a:gd name="T12" fmla="*/ 518 w 518"/>
                <a:gd name="T13" fmla="*/ 731 h 868"/>
                <a:gd name="T14" fmla="*/ 390 w 518"/>
                <a:gd name="T15" fmla="*/ 749 h 868"/>
                <a:gd name="T16" fmla="*/ 208 w 518"/>
                <a:gd name="T17" fmla="*/ 687 h 868"/>
                <a:gd name="T18" fmla="*/ 164 w 518"/>
                <a:gd name="T19" fmla="*/ 784 h 868"/>
                <a:gd name="T20" fmla="*/ 177 w 518"/>
                <a:gd name="T21" fmla="*/ 868 h 868"/>
                <a:gd name="T22" fmla="*/ 72 w 518"/>
                <a:gd name="T23" fmla="*/ 718 h 868"/>
                <a:gd name="T24" fmla="*/ 58 w 518"/>
                <a:gd name="T25" fmla="*/ 554 h 868"/>
                <a:gd name="T26" fmla="*/ 120 w 518"/>
                <a:gd name="T27" fmla="*/ 385 h 868"/>
                <a:gd name="T28" fmla="*/ 97 w 518"/>
                <a:gd name="T29" fmla="*/ 173 h 868"/>
                <a:gd name="T30" fmla="*/ 0 w 518"/>
                <a:gd name="T31" fmla="*/ 0 h 868"/>
                <a:gd name="T32" fmla="*/ 0 w 518"/>
                <a:gd name="T33" fmla="*/ 0 h 8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18" h="868">
                  <a:moveTo>
                    <a:pt x="0" y="0"/>
                  </a:moveTo>
                  <a:lnTo>
                    <a:pt x="160" y="44"/>
                  </a:lnTo>
                  <a:lnTo>
                    <a:pt x="248" y="110"/>
                  </a:lnTo>
                  <a:lnTo>
                    <a:pt x="235" y="305"/>
                  </a:lnTo>
                  <a:lnTo>
                    <a:pt x="230" y="434"/>
                  </a:lnTo>
                  <a:lnTo>
                    <a:pt x="394" y="638"/>
                  </a:lnTo>
                  <a:lnTo>
                    <a:pt x="518" y="731"/>
                  </a:lnTo>
                  <a:lnTo>
                    <a:pt x="390" y="749"/>
                  </a:lnTo>
                  <a:lnTo>
                    <a:pt x="208" y="687"/>
                  </a:lnTo>
                  <a:lnTo>
                    <a:pt x="164" y="784"/>
                  </a:lnTo>
                  <a:lnTo>
                    <a:pt x="177" y="868"/>
                  </a:lnTo>
                  <a:lnTo>
                    <a:pt x="72" y="718"/>
                  </a:lnTo>
                  <a:lnTo>
                    <a:pt x="58" y="554"/>
                  </a:lnTo>
                  <a:lnTo>
                    <a:pt x="120" y="385"/>
                  </a:lnTo>
                  <a:lnTo>
                    <a:pt x="97" y="173"/>
                  </a:lnTo>
                  <a:lnTo>
                    <a:pt x="0" y="0"/>
                  </a:lnTo>
                  <a:close/>
                </a:path>
              </a:pathLst>
            </a:custGeom>
            <a:solidFill>
              <a:srgbClr val="FF332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5" name="Freeform 11"/>
            <p:cNvSpPr>
              <a:spLocks/>
            </p:cNvSpPr>
            <p:nvPr/>
          </p:nvSpPr>
          <p:spPr bwMode="auto">
            <a:xfrm>
              <a:off x="9298" y="9575"/>
              <a:ext cx="1132" cy="1006"/>
            </a:xfrm>
            <a:custGeom>
              <a:avLst/>
              <a:gdLst>
                <a:gd name="T0" fmla="*/ 0 w 1132"/>
                <a:gd name="T1" fmla="*/ 184 h 1006"/>
                <a:gd name="T2" fmla="*/ 237 w 1132"/>
                <a:gd name="T3" fmla="*/ 153 h 1006"/>
                <a:gd name="T4" fmla="*/ 272 w 1132"/>
                <a:gd name="T5" fmla="*/ 126 h 1006"/>
                <a:gd name="T6" fmla="*/ 301 w 1132"/>
                <a:gd name="T7" fmla="*/ 93 h 1006"/>
                <a:gd name="T8" fmla="*/ 356 w 1132"/>
                <a:gd name="T9" fmla="*/ 57 h 1006"/>
                <a:gd name="T10" fmla="*/ 419 w 1132"/>
                <a:gd name="T11" fmla="*/ 29 h 1006"/>
                <a:gd name="T12" fmla="*/ 489 w 1132"/>
                <a:gd name="T13" fmla="*/ 10 h 1006"/>
                <a:gd name="T14" fmla="*/ 562 w 1132"/>
                <a:gd name="T15" fmla="*/ 0 h 1006"/>
                <a:gd name="T16" fmla="*/ 698 w 1132"/>
                <a:gd name="T17" fmla="*/ 21 h 1006"/>
                <a:gd name="T18" fmla="*/ 758 w 1132"/>
                <a:gd name="T19" fmla="*/ 54 h 1006"/>
                <a:gd name="T20" fmla="*/ 804 w 1132"/>
                <a:gd name="T21" fmla="*/ 105 h 1006"/>
                <a:gd name="T22" fmla="*/ 829 w 1132"/>
                <a:gd name="T23" fmla="*/ 175 h 1006"/>
                <a:gd name="T24" fmla="*/ 846 w 1132"/>
                <a:gd name="T25" fmla="*/ 280 h 1006"/>
                <a:gd name="T26" fmla="*/ 861 w 1132"/>
                <a:gd name="T27" fmla="*/ 389 h 1006"/>
                <a:gd name="T28" fmla="*/ 874 w 1132"/>
                <a:gd name="T29" fmla="*/ 475 h 1006"/>
                <a:gd name="T30" fmla="*/ 897 w 1132"/>
                <a:gd name="T31" fmla="*/ 539 h 1006"/>
                <a:gd name="T32" fmla="*/ 927 w 1132"/>
                <a:gd name="T33" fmla="*/ 596 h 1006"/>
                <a:gd name="T34" fmla="*/ 964 w 1132"/>
                <a:gd name="T35" fmla="*/ 648 h 1006"/>
                <a:gd name="T36" fmla="*/ 1002 w 1132"/>
                <a:gd name="T37" fmla="*/ 698 h 1006"/>
                <a:gd name="T38" fmla="*/ 1042 w 1132"/>
                <a:gd name="T39" fmla="*/ 744 h 1006"/>
                <a:gd name="T40" fmla="*/ 1078 w 1132"/>
                <a:gd name="T41" fmla="*/ 791 h 1006"/>
                <a:gd name="T42" fmla="*/ 1129 w 1132"/>
                <a:gd name="T43" fmla="*/ 889 h 1006"/>
                <a:gd name="T44" fmla="*/ 1132 w 1132"/>
                <a:gd name="T45" fmla="*/ 918 h 1006"/>
                <a:gd name="T46" fmla="*/ 1129 w 1132"/>
                <a:gd name="T47" fmla="*/ 947 h 1006"/>
                <a:gd name="T48" fmla="*/ 1119 w 1132"/>
                <a:gd name="T49" fmla="*/ 1006 h 1006"/>
                <a:gd name="T50" fmla="*/ 1095 w 1132"/>
                <a:gd name="T51" fmla="*/ 1006 h 1006"/>
                <a:gd name="T52" fmla="*/ 1085 w 1132"/>
                <a:gd name="T53" fmla="*/ 935 h 1006"/>
                <a:gd name="T54" fmla="*/ 1074 w 1132"/>
                <a:gd name="T55" fmla="*/ 903 h 1006"/>
                <a:gd name="T56" fmla="*/ 1057 w 1132"/>
                <a:gd name="T57" fmla="*/ 873 h 1006"/>
                <a:gd name="T58" fmla="*/ 1038 w 1132"/>
                <a:gd name="T59" fmla="*/ 844 h 1006"/>
                <a:gd name="T60" fmla="*/ 1018 w 1132"/>
                <a:gd name="T61" fmla="*/ 814 h 1006"/>
                <a:gd name="T62" fmla="*/ 970 w 1132"/>
                <a:gd name="T63" fmla="*/ 757 h 1006"/>
                <a:gd name="T64" fmla="*/ 919 w 1132"/>
                <a:gd name="T65" fmla="*/ 700 h 1006"/>
                <a:gd name="T66" fmla="*/ 873 w 1132"/>
                <a:gd name="T67" fmla="*/ 638 h 1006"/>
                <a:gd name="T68" fmla="*/ 808 w 1132"/>
                <a:gd name="T69" fmla="*/ 493 h 1006"/>
                <a:gd name="T70" fmla="*/ 762 w 1132"/>
                <a:gd name="T71" fmla="*/ 126 h 1006"/>
                <a:gd name="T72" fmla="*/ 730 w 1132"/>
                <a:gd name="T73" fmla="*/ 86 h 1006"/>
                <a:gd name="T74" fmla="*/ 680 w 1132"/>
                <a:gd name="T75" fmla="*/ 64 h 1006"/>
                <a:gd name="T76" fmla="*/ 553 w 1132"/>
                <a:gd name="T77" fmla="*/ 57 h 1006"/>
                <a:gd name="T78" fmla="*/ 421 w 1132"/>
                <a:gd name="T79" fmla="*/ 86 h 1006"/>
                <a:gd name="T80" fmla="*/ 326 w 1132"/>
                <a:gd name="T81" fmla="*/ 132 h 1006"/>
                <a:gd name="T82" fmla="*/ 288 w 1132"/>
                <a:gd name="T83" fmla="*/ 167 h 1006"/>
                <a:gd name="T84" fmla="*/ 246 w 1132"/>
                <a:gd name="T85" fmla="*/ 194 h 1006"/>
                <a:gd name="T86" fmla="*/ 124 w 1132"/>
                <a:gd name="T87" fmla="*/ 206 h 1006"/>
                <a:gd name="T88" fmla="*/ 2 w 1132"/>
                <a:gd name="T89" fmla="*/ 210 h 1006"/>
                <a:gd name="T90" fmla="*/ 0 w 1132"/>
                <a:gd name="T91" fmla="*/ 184 h 1006"/>
                <a:gd name="T92" fmla="*/ 0 w 1132"/>
                <a:gd name="T93" fmla="*/ 184 h 100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32" h="1006">
                  <a:moveTo>
                    <a:pt x="0" y="184"/>
                  </a:moveTo>
                  <a:lnTo>
                    <a:pt x="237" y="153"/>
                  </a:lnTo>
                  <a:lnTo>
                    <a:pt x="272" y="126"/>
                  </a:lnTo>
                  <a:lnTo>
                    <a:pt x="301" y="93"/>
                  </a:lnTo>
                  <a:lnTo>
                    <a:pt x="356" y="57"/>
                  </a:lnTo>
                  <a:lnTo>
                    <a:pt x="419" y="29"/>
                  </a:lnTo>
                  <a:lnTo>
                    <a:pt x="489" y="10"/>
                  </a:lnTo>
                  <a:lnTo>
                    <a:pt x="562" y="0"/>
                  </a:lnTo>
                  <a:lnTo>
                    <a:pt x="698" y="21"/>
                  </a:lnTo>
                  <a:lnTo>
                    <a:pt x="758" y="54"/>
                  </a:lnTo>
                  <a:lnTo>
                    <a:pt x="804" y="105"/>
                  </a:lnTo>
                  <a:lnTo>
                    <a:pt x="829" y="175"/>
                  </a:lnTo>
                  <a:lnTo>
                    <a:pt x="846" y="280"/>
                  </a:lnTo>
                  <a:lnTo>
                    <a:pt x="861" y="389"/>
                  </a:lnTo>
                  <a:lnTo>
                    <a:pt x="874" y="475"/>
                  </a:lnTo>
                  <a:lnTo>
                    <a:pt x="897" y="539"/>
                  </a:lnTo>
                  <a:lnTo>
                    <a:pt x="927" y="596"/>
                  </a:lnTo>
                  <a:lnTo>
                    <a:pt x="964" y="648"/>
                  </a:lnTo>
                  <a:lnTo>
                    <a:pt x="1002" y="698"/>
                  </a:lnTo>
                  <a:lnTo>
                    <a:pt x="1042" y="744"/>
                  </a:lnTo>
                  <a:lnTo>
                    <a:pt x="1078" y="791"/>
                  </a:lnTo>
                  <a:lnTo>
                    <a:pt x="1129" y="889"/>
                  </a:lnTo>
                  <a:lnTo>
                    <a:pt x="1132" y="918"/>
                  </a:lnTo>
                  <a:lnTo>
                    <a:pt x="1129" y="947"/>
                  </a:lnTo>
                  <a:lnTo>
                    <a:pt x="1119" y="1006"/>
                  </a:lnTo>
                  <a:lnTo>
                    <a:pt x="1095" y="1006"/>
                  </a:lnTo>
                  <a:lnTo>
                    <a:pt x="1085" y="935"/>
                  </a:lnTo>
                  <a:lnTo>
                    <a:pt x="1074" y="903"/>
                  </a:lnTo>
                  <a:lnTo>
                    <a:pt x="1057" y="873"/>
                  </a:lnTo>
                  <a:lnTo>
                    <a:pt x="1038" y="844"/>
                  </a:lnTo>
                  <a:lnTo>
                    <a:pt x="1018" y="814"/>
                  </a:lnTo>
                  <a:lnTo>
                    <a:pt x="970" y="757"/>
                  </a:lnTo>
                  <a:lnTo>
                    <a:pt x="919" y="700"/>
                  </a:lnTo>
                  <a:lnTo>
                    <a:pt x="873" y="638"/>
                  </a:lnTo>
                  <a:lnTo>
                    <a:pt x="808" y="493"/>
                  </a:lnTo>
                  <a:lnTo>
                    <a:pt x="762" y="126"/>
                  </a:lnTo>
                  <a:lnTo>
                    <a:pt x="730" y="86"/>
                  </a:lnTo>
                  <a:lnTo>
                    <a:pt x="680" y="64"/>
                  </a:lnTo>
                  <a:lnTo>
                    <a:pt x="553" y="57"/>
                  </a:lnTo>
                  <a:lnTo>
                    <a:pt x="421" y="86"/>
                  </a:lnTo>
                  <a:lnTo>
                    <a:pt x="326" y="132"/>
                  </a:lnTo>
                  <a:lnTo>
                    <a:pt x="288" y="167"/>
                  </a:lnTo>
                  <a:lnTo>
                    <a:pt x="246" y="194"/>
                  </a:lnTo>
                  <a:lnTo>
                    <a:pt x="124" y="206"/>
                  </a:lnTo>
                  <a:lnTo>
                    <a:pt x="2" y="210"/>
                  </a:lnTo>
                  <a:lnTo>
                    <a:pt x="0" y="1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6" name="Freeform 12"/>
            <p:cNvSpPr>
              <a:spLocks/>
            </p:cNvSpPr>
            <p:nvPr/>
          </p:nvSpPr>
          <p:spPr bwMode="auto">
            <a:xfrm>
              <a:off x="10105" y="9696"/>
              <a:ext cx="690" cy="228"/>
            </a:xfrm>
            <a:custGeom>
              <a:avLst/>
              <a:gdLst>
                <a:gd name="T0" fmla="*/ 36 w 690"/>
                <a:gd name="T1" fmla="*/ 151 h 228"/>
                <a:gd name="T2" fmla="*/ 328 w 690"/>
                <a:gd name="T3" fmla="*/ 112 h 228"/>
                <a:gd name="T4" fmla="*/ 448 w 690"/>
                <a:gd name="T5" fmla="*/ 78 h 228"/>
                <a:gd name="T6" fmla="*/ 566 w 690"/>
                <a:gd name="T7" fmla="*/ 42 h 228"/>
                <a:gd name="T8" fmla="*/ 620 w 690"/>
                <a:gd name="T9" fmla="*/ 19 h 228"/>
                <a:gd name="T10" fmla="*/ 674 w 690"/>
                <a:gd name="T11" fmla="*/ 0 h 228"/>
                <a:gd name="T12" fmla="*/ 690 w 690"/>
                <a:gd name="T13" fmla="*/ 6 h 228"/>
                <a:gd name="T14" fmla="*/ 684 w 690"/>
                <a:gd name="T15" fmla="*/ 23 h 228"/>
                <a:gd name="T16" fmla="*/ 657 w 690"/>
                <a:gd name="T17" fmla="*/ 40 h 228"/>
                <a:gd name="T18" fmla="*/ 619 w 690"/>
                <a:gd name="T19" fmla="*/ 62 h 228"/>
                <a:gd name="T20" fmla="*/ 573 w 690"/>
                <a:gd name="T21" fmla="*/ 86 h 228"/>
                <a:gd name="T22" fmla="*/ 521 w 690"/>
                <a:gd name="T23" fmla="*/ 111 h 228"/>
                <a:gd name="T24" fmla="*/ 470 w 690"/>
                <a:gd name="T25" fmla="*/ 136 h 228"/>
                <a:gd name="T26" fmla="*/ 422 w 690"/>
                <a:gd name="T27" fmla="*/ 158 h 228"/>
                <a:gd name="T28" fmla="*/ 350 w 690"/>
                <a:gd name="T29" fmla="*/ 186 h 228"/>
                <a:gd name="T30" fmla="*/ 272 w 690"/>
                <a:gd name="T31" fmla="*/ 206 h 228"/>
                <a:gd name="T32" fmla="*/ 194 w 690"/>
                <a:gd name="T33" fmla="*/ 219 h 228"/>
                <a:gd name="T34" fmla="*/ 36 w 690"/>
                <a:gd name="T35" fmla="*/ 228 h 228"/>
                <a:gd name="T36" fmla="*/ 9 w 690"/>
                <a:gd name="T37" fmla="*/ 216 h 228"/>
                <a:gd name="T38" fmla="*/ 0 w 690"/>
                <a:gd name="T39" fmla="*/ 190 h 228"/>
                <a:gd name="T40" fmla="*/ 9 w 690"/>
                <a:gd name="T41" fmla="*/ 163 h 228"/>
                <a:gd name="T42" fmla="*/ 36 w 690"/>
                <a:gd name="T43" fmla="*/ 151 h 228"/>
                <a:gd name="T44" fmla="*/ 36 w 690"/>
                <a:gd name="T45" fmla="*/ 151 h 2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90" h="228">
                  <a:moveTo>
                    <a:pt x="36" y="151"/>
                  </a:moveTo>
                  <a:lnTo>
                    <a:pt x="328" y="112"/>
                  </a:lnTo>
                  <a:lnTo>
                    <a:pt x="448" y="78"/>
                  </a:lnTo>
                  <a:lnTo>
                    <a:pt x="566" y="42"/>
                  </a:lnTo>
                  <a:lnTo>
                    <a:pt x="620" y="19"/>
                  </a:lnTo>
                  <a:lnTo>
                    <a:pt x="674" y="0"/>
                  </a:lnTo>
                  <a:lnTo>
                    <a:pt x="690" y="6"/>
                  </a:lnTo>
                  <a:lnTo>
                    <a:pt x="684" y="23"/>
                  </a:lnTo>
                  <a:lnTo>
                    <a:pt x="657" y="40"/>
                  </a:lnTo>
                  <a:lnTo>
                    <a:pt x="619" y="62"/>
                  </a:lnTo>
                  <a:lnTo>
                    <a:pt x="573" y="86"/>
                  </a:lnTo>
                  <a:lnTo>
                    <a:pt x="521" y="111"/>
                  </a:lnTo>
                  <a:lnTo>
                    <a:pt x="470" y="136"/>
                  </a:lnTo>
                  <a:lnTo>
                    <a:pt x="422" y="158"/>
                  </a:lnTo>
                  <a:lnTo>
                    <a:pt x="350" y="186"/>
                  </a:lnTo>
                  <a:lnTo>
                    <a:pt x="272" y="206"/>
                  </a:lnTo>
                  <a:lnTo>
                    <a:pt x="194" y="219"/>
                  </a:lnTo>
                  <a:lnTo>
                    <a:pt x="36" y="228"/>
                  </a:lnTo>
                  <a:lnTo>
                    <a:pt x="9" y="216"/>
                  </a:lnTo>
                  <a:lnTo>
                    <a:pt x="0" y="190"/>
                  </a:lnTo>
                  <a:lnTo>
                    <a:pt x="9" y="163"/>
                  </a:lnTo>
                  <a:lnTo>
                    <a:pt x="36" y="15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7" name="Freeform 13"/>
            <p:cNvSpPr>
              <a:spLocks/>
            </p:cNvSpPr>
            <p:nvPr/>
          </p:nvSpPr>
          <p:spPr bwMode="auto">
            <a:xfrm>
              <a:off x="9641" y="9989"/>
              <a:ext cx="391" cy="179"/>
            </a:xfrm>
            <a:custGeom>
              <a:avLst/>
              <a:gdLst>
                <a:gd name="T0" fmla="*/ 0 w 391"/>
                <a:gd name="T1" fmla="*/ 162 h 179"/>
                <a:gd name="T2" fmla="*/ 26 w 391"/>
                <a:gd name="T3" fmla="*/ 128 h 179"/>
                <a:gd name="T4" fmla="*/ 58 w 391"/>
                <a:gd name="T5" fmla="*/ 97 h 179"/>
                <a:gd name="T6" fmla="*/ 95 w 391"/>
                <a:gd name="T7" fmla="*/ 70 h 179"/>
                <a:gd name="T8" fmla="*/ 136 w 391"/>
                <a:gd name="T9" fmla="*/ 45 h 179"/>
                <a:gd name="T10" fmla="*/ 179 w 391"/>
                <a:gd name="T11" fmla="*/ 26 h 179"/>
                <a:gd name="T12" fmla="*/ 222 w 391"/>
                <a:gd name="T13" fmla="*/ 11 h 179"/>
                <a:gd name="T14" fmla="*/ 305 w 391"/>
                <a:gd name="T15" fmla="*/ 0 h 179"/>
                <a:gd name="T16" fmla="*/ 376 w 391"/>
                <a:gd name="T17" fmla="*/ 42 h 179"/>
                <a:gd name="T18" fmla="*/ 391 w 391"/>
                <a:gd name="T19" fmla="*/ 66 h 179"/>
                <a:gd name="T20" fmla="*/ 373 w 391"/>
                <a:gd name="T21" fmla="*/ 69 h 179"/>
                <a:gd name="T22" fmla="*/ 304 w 391"/>
                <a:gd name="T23" fmla="*/ 55 h 179"/>
                <a:gd name="T24" fmla="*/ 179 w 391"/>
                <a:gd name="T25" fmla="*/ 73 h 179"/>
                <a:gd name="T26" fmla="*/ 66 w 391"/>
                <a:gd name="T27" fmla="*/ 133 h 179"/>
                <a:gd name="T28" fmla="*/ 42 w 391"/>
                <a:gd name="T29" fmla="*/ 156 h 179"/>
                <a:gd name="T30" fmla="*/ 17 w 391"/>
                <a:gd name="T31" fmla="*/ 179 h 179"/>
                <a:gd name="T32" fmla="*/ 0 w 391"/>
                <a:gd name="T33" fmla="*/ 179 h 179"/>
                <a:gd name="T34" fmla="*/ 0 w 391"/>
                <a:gd name="T35" fmla="*/ 162 h 179"/>
                <a:gd name="T36" fmla="*/ 0 w 391"/>
                <a:gd name="T37" fmla="*/ 162 h 17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1" h="179">
                  <a:moveTo>
                    <a:pt x="0" y="162"/>
                  </a:moveTo>
                  <a:lnTo>
                    <a:pt x="26" y="128"/>
                  </a:lnTo>
                  <a:lnTo>
                    <a:pt x="58" y="97"/>
                  </a:lnTo>
                  <a:lnTo>
                    <a:pt x="95" y="70"/>
                  </a:lnTo>
                  <a:lnTo>
                    <a:pt x="136" y="45"/>
                  </a:lnTo>
                  <a:lnTo>
                    <a:pt x="179" y="26"/>
                  </a:lnTo>
                  <a:lnTo>
                    <a:pt x="222" y="11"/>
                  </a:lnTo>
                  <a:lnTo>
                    <a:pt x="305" y="0"/>
                  </a:lnTo>
                  <a:lnTo>
                    <a:pt x="376" y="42"/>
                  </a:lnTo>
                  <a:lnTo>
                    <a:pt x="391" y="66"/>
                  </a:lnTo>
                  <a:lnTo>
                    <a:pt x="373" y="69"/>
                  </a:lnTo>
                  <a:lnTo>
                    <a:pt x="304" y="55"/>
                  </a:lnTo>
                  <a:lnTo>
                    <a:pt x="179" y="73"/>
                  </a:lnTo>
                  <a:lnTo>
                    <a:pt x="66" y="133"/>
                  </a:lnTo>
                  <a:lnTo>
                    <a:pt x="42" y="156"/>
                  </a:lnTo>
                  <a:lnTo>
                    <a:pt x="17" y="179"/>
                  </a:lnTo>
                  <a:lnTo>
                    <a:pt x="0" y="179"/>
                  </a:lnTo>
                  <a:lnTo>
                    <a:pt x="0" y="16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8" name="Freeform 14"/>
            <p:cNvSpPr>
              <a:spLocks/>
            </p:cNvSpPr>
            <p:nvPr/>
          </p:nvSpPr>
          <p:spPr bwMode="auto">
            <a:xfrm>
              <a:off x="9718" y="10108"/>
              <a:ext cx="379" cy="162"/>
            </a:xfrm>
            <a:custGeom>
              <a:avLst/>
              <a:gdLst>
                <a:gd name="T0" fmla="*/ 0 w 379"/>
                <a:gd name="T1" fmla="*/ 143 h 162"/>
                <a:gd name="T2" fmla="*/ 14 w 379"/>
                <a:gd name="T3" fmla="*/ 122 h 162"/>
                <a:gd name="T4" fmla="*/ 35 w 379"/>
                <a:gd name="T5" fmla="*/ 98 h 162"/>
                <a:gd name="T6" fmla="*/ 61 w 379"/>
                <a:gd name="T7" fmla="*/ 75 h 162"/>
                <a:gd name="T8" fmla="*/ 90 w 379"/>
                <a:gd name="T9" fmla="*/ 52 h 162"/>
                <a:gd name="T10" fmla="*/ 151 w 379"/>
                <a:gd name="T11" fmla="*/ 17 h 162"/>
                <a:gd name="T12" fmla="*/ 204 w 379"/>
                <a:gd name="T13" fmla="*/ 0 h 162"/>
                <a:gd name="T14" fmla="*/ 291 w 379"/>
                <a:gd name="T15" fmla="*/ 13 h 162"/>
                <a:gd name="T16" fmla="*/ 369 w 379"/>
                <a:gd name="T17" fmla="*/ 59 h 162"/>
                <a:gd name="T18" fmla="*/ 379 w 379"/>
                <a:gd name="T19" fmla="*/ 72 h 162"/>
                <a:gd name="T20" fmla="*/ 370 w 379"/>
                <a:gd name="T21" fmla="*/ 77 h 162"/>
                <a:gd name="T22" fmla="*/ 318 w 379"/>
                <a:gd name="T23" fmla="*/ 71 h 162"/>
                <a:gd name="T24" fmla="*/ 207 w 379"/>
                <a:gd name="T25" fmla="*/ 49 h 162"/>
                <a:gd name="T26" fmla="*/ 128 w 379"/>
                <a:gd name="T27" fmla="*/ 74 h 162"/>
                <a:gd name="T28" fmla="*/ 54 w 379"/>
                <a:gd name="T29" fmla="*/ 118 h 162"/>
                <a:gd name="T30" fmla="*/ 19 w 379"/>
                <a:gd name="T31" fmla="*/ 158 h 162"/>
                <a:gd name="T32" fmla="*/ 3 w 379"/>
                <a:gd name="T33" fmla="*/ 162 h 162"/>
                <a:gd name="T34" fmla="*/ 0 w 379"/>
                <a:gd name="T35" fmla="*/ 143 h 162"/>
                <a:gd name="T36" fmla="*/ 0 w 379"/>
                <a:gd name="T37" fmla="*/ 143 h 16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79" h="162">
                  <a:moveTo>
                    <a:pt x="0" y="143"/>
                  </a:moveTo>
                  <a:lnTo>
                    <a:pt x="14" y="122"/>
                  </a:lnTo>
                  <a:lnTo>
                    <a:pt x="35" y="98"/>
                  </a:lnTo>
                  <a:lnTo>
                    <a:pt x="61" y="75"/>
                  </a:lnTo>
                  <a:lnTo>
                    <a:pt x="90" y="52"/>
                  </a:lnTo>
                  <a:lnTo>
                    <a:pt x="151" y="17"/>
                  </a:lnTo>
                  <a:lnTo>
                    <a:pt x="204" y="0"/>
                  </a:lnTo>
                  <a:lnTo>
                    <a:pt x="291" y="13"/>
                  </a:lnTo>
                  <a:lnTo>
                    <a:pt x="369" y="59"/>
                  </a:lnTo>
                  <a:lnTo>
                    <a:pt x="379" y="72"/>
                  </a:lnTo>
                  <a:lnTo>
                    <a:pt x="370" y="77"/>
                  </a:lnTo>
                  <a:lnTo>
                    <a:pt x="318" y="71"/>
                  </a:lnTo>
                  <a:lnTo>
                    <a:pt x="207" y="49"/>
                  </a:lnTo>
                  <a:lnTo>
                    <a:pt x="128" y="74"/>
                  </a:lnTo>
                  <a:lnTo>
                    <a:pt x="54" y="118"/>
                  </a:lnTo>
                  <a:lnTo>
                    <a:pt x="19" y="158"/>
                  </a:lnTo>
                  <a:lnTo>
                    <a:pt x="3" y="162"/>
                  </a:lnTo>
                  <a:lnTo>
                    <a:pt x="0" y="14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59" name="Freeform 15"/>
            <p:cNvSpPr>
              <a:spLocks/>
            </p:cNvSpPr>
            <p:nvPr/>
          </p:nvSpPr>
          <p:spPr bwMode="auto">
            <a:xfrm>
              <a:off x="9757" y="10230"/>
              <a:ext cx="397" cy="145"/>
            </a:xfrm>
            <a:custGeom>
              <a:avLst/>
              <a:gdLst>
                <a:gd name="T0" fmla="*/ 0 w 397"/>
                <a:gd name="T1" fmla="*/ 128 h 145"/>
                <a:gd name="T2" fmla="*/ 25 w 397"/>
                <a:gd name="T3" fmla="*/ 97 h 145"/>
                <a:gd name="T4" fmla="*/ 58 w 397"/>
                <a:gd name="T5" fmla="*/ 69 h 145"/>
                <a:gd name="T6" fmla="*/ 98 w 397"/>
                <a:gd name="T7" fmla="*/ 45 h 145"/>
                <a:gd name="T8" fmla="*/ 142 w 397"/>
                <a:gd name="T9" fmla="*/ 24 h 145"/>
                <a:gd name="T10" fmla="*/ 235 w 397"/>
                <a:gd name="T11" fmla="*/ 0 h 145"/>
                <a:gd name="T12" fmla="*/ 315 w 397"/>
                <a:gd name="T13" fmla="*/ 0 h 145"/>
                <a:gd name="T14" fmla="*/ 340 w 397"/>
                <a:gd name="T15" fmla="*/ 17 h 145"/>
                <a:gd name="T16" fmla="*/ 375 w 397"/>
                <a:gd name="T17" fmla="*/ 48 h 145"/>
                <a:gd name="T18" fmla="*/ 397 w 397"/>
                <a:gd name="T19" fmla="*/ 76 h 145"/>
                <a:gd name="T20" fmla="*/ 379 w 397"/>
                <a:gd name="T21" fmla="*/ 81 h 145"/>
                <a:gd name="T22" fmla="*/ 303 w 397"/>
                <a:gd name="T23" fmla="*/ 62 h 145"/>
                <a:gd name="T24" fmla="*/ 186 w 397"/>
                <a:gd name="T25" fmla="*/ 61 h 145"/>
                <a:gd name="T26" fmla="*/ 72 w 397"/>
                <a:gd name="T27" fmla="*/ 96 h 145"/>
                <a:gd name="T28" fmla="*/ 19 w 397"/>
                <a:gd name="T29" fmla="*/ 144 h 145"/>
                <a:gd name="T30" fmla="*/ 1 w 397"/>
                <a:gd name="T31" fmla="*/ 145 h 145"/>
                <a:gd name="T32" fmla="*/ 0 w 397"/>
                <a:gd name="T33" fmla="*/ 128 h 145"/>
                <a:gd name="T34" fmla="*/ 0 w 397"/>
                <a:gd name="T35" fmla="*/ 128 h 1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7" h="145">
                  <a:moveTo>
                    <a:pt x="0" y="128"/>
                  </a:moveTo>
                  <a:lnTo>
                    <a:pt x="25" y="97"/>
                  </a:lnTo>
                  <a:lnTo>
                    <a:pt x="58" y="69"/>
                  </a:lnTo>
                  <a:lnTo>
                    <a:pt x="98" y="45"/>
                  </a:lnTo>
                  <a:lnTo>
                    <a:pt x="142" y="24"/>
                  </a:lnTo>
                  <a:lnTo>
                    <a:pt x="235" y="0"/>
                  </a:lnTo>
                  <a:lnTo>
                    <a:pt x="315" y="0"/>
                  </a:lnTo>
                  <a:lnTo>
                    <a:pt x="340" y="17"/>
                  </a:lnTo>
                  <a:lnTo>
                    <a:pt x="375" y="48"/>
                  </a:lnTo>
                  <a:lnTo>
                    <a:pt x="397" y="76"/>
                  </a:lnTo>
                  <a:lnTo>
                    <a:pt x="379" y="81"/>
                  </a:lnTo>
                  <a:lnTo>
                    <a:pt x="303" y="62"/>
                  </a:lnTo>
                  <a:lnTo>
                    <a:pt x="186" y="61"/>
                  </a:lnTo>
                  <a:lnTo>
                    <a:pt x="72" y="96"/>
                  </a:lnTo>
                  <a:lnTo>
                    <a:pt x="19" y="144"/>
                  </a:lnTo>
                  <a:lnTo>
                    <a:pt x="1" y="145"/>
                  </a:lnTo>
                  <a:lnTo>
                    <a:pt x="0" y="1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0" name="Freeform 16"/>
            <p:cNvSpPr>
              <a:spLocks/>
            </p:cNvSpPr>
            <p:nvPr/>
          </p:nvSpPr>
          <p:spPr bwMode="auto">
            <a:xfrm>
              <a:off x="9285" y="9791"/>
              <a:ext cx="323" cy="859"/>
            </a:xfrm>
            <a:custGeom>
              <a:avLst/>
              <a:gdLst>
                <a:gd name="T0" fmla="*/ 16 w 323"/>
                <a:gd name="T1" fmla="*/ 0 h 859"/>
                <a:gd name="T2" fmla="*/ 100 w 323"/>
                <a:gd name="T3" fmla="*/ 44 h 859"/>
                <a:gd name="T4" fmla="*/ 137 w 323"/>
                <a:gd name="T5" fmla="*/ 79 h 859"/>
                <a:gd name="T6" fmla="*/ 170 w 323"/>
                <a:gd name="T7" fmla="*/ 120 h 859"/>
                <a:gd name="T8" fmla="*/ 226 w 323"/>
                <a:gd name="T9" fmla="*/ 219 h 859"/>
                <a:gd name="T10" fmla="*/ 271 w 323"/>
                <a:gd name="T11" fmla="*/ 333 h 859"/>
                <a:gd name="T12" fmla="*/ 318 w 323"/>
                <a:gd name="T13" fmla="*/ 573 h 859"/>
                <a:gd name="T14" fmla="*/ 323 w 323"/>
                <a:gd name="T15" fmla="*/ 684 h 859"/>
                <a:gd name="T16" fmla="*/ 317 w 323"/>
                <a:gd name="T17" fmla="*/ 777 h 859"/>
                <a:gd name="T18" fmla="*/ 301 w 323"/>
                <a:gd name="T19" fmla="*/ 812 h 859"/>
                <a:gd name="T20" fmla="*/ 282 w 323"/>
                <a:gd name="T21" fmla="*/ 851 h 859"/>
                <a:gd name="T22" fmla="*/ 266 w 323"/>
                <a:gd name="T23" fmla="*/ 859 h 859"/>
                <a:gd name="T24" fmla="*/ 250 w 323"/>
                <a:gd name="T25" fmla="*/ 832 h 859"/>
                <a:gd name="T26" fmla="*/ 232 w 323"/>
                <a:gd name="T27" fmla="*/ 772 h 859"/>
                <a:gd name="T28" fmla="*/ 237 w 323"/>
                <a:gd name="T29" fmla="*/ 595 h 859"/>
                <a:gd name="T30" fmla="*/ 233 w 323"/>
                <a:gd name="T31" fmla="*/ 494 h 859"/>
                <a:gd name="T32" fmla="*/ 215 w 323"/>
                <a:gd name="T33" fmla="*/ 393 h 859"/>
                <a:gd name="T34" fmla="*/ 201 w 323"/>
                <a:gd name="T35" fmla="*/ 344 h 859"/>
                <a:gd name="T36" fmla="*/ 183 w 323"/>
                <a:gd name="T37" fmla="*/ 296 h 859"/>
                <a:gd name="T38" fmla="*/ 163 w 323"/>
                <a:gd name="T39" fmla="*/ 250 h 859"/>
                <a:gd name="T40" fmla="*/ 140 w 323"/>
                <a:gd name="T41" fmla="*/ 205 h 859"/>
                <a:gd name="T42" fmla="*/ 108 w 323"/>
                <a:gd name="T43" fmla="*/ 149 h 859"/>
                <a:gd name="T44" fmla="*/ 81 w 323"/>
                <a:gd name="T45" fmla="*/ 107 h 859"/>
                <a:gd name="T46" fmla="*/ 50 w 323"/>
                <a:gd name="T47" fmla="*/ 68 h 859"/>
                <a:gd name="T48" fmla="*/ 29 w 323"/>
                <a:gd name="T49" fmla="*/ 46 h 859"/>
                <a:gd name="T50" fmla="*/ 5 w 323"/>
                <a:gd name="T51" fmla="*/ 23 h 859"/>
                <a:gd name="T52" fmla="*/ 0 w 323"/>
                <a:gd name="T53" fmla="*/ 5 h 859"/>
                <a:gd name="T54" fmla="*/ 16 w 323"/>
                <a:gd name="T55" fmla="*/ 0 h 859"/>
                <a:gd name="T56" fmla="*/ 16 w 323"/>
                <a:gd name="T57" fmla="*/ 0 h 8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23" h="859">
                  <a:moveTo>
                    <a:pt x="16" y="0"/>
                  </a:moveTo>
                  <a:lnTo>
                    <a:pt x="100" y="44"/>
                  </a:lnTo>
                  <a:lnTo>
                    <a:pt x="137" y="79"/>
                  </a:lnTo>
                  <a:lnTo>
                    <a:pt x="170" y="120"/>
                  </a:lnTo>
                  <a:lnTo>
                    <a:pt x="226" y="219"/>
                  </a:lnTo>
                  <a:lnTo>
                    <a:pt x="271" y="333"/>
                  </a:lnTo>
                  <a:lnTo>
                    <a:pt x="318" y="573"/>
                  </a:lnTo>
                  <a:lnTo>
                    <a:pt x="323" y="684"/>
                  </a:lnTo>
                  <a:lnTo>
                    <a:pt x="317" y="777"/>
                  </a:lnTo>
                  <a:lnTo>
                    <a:pt x="301" y="812"/>
                  </a:lnTo>
                  <a:lnTo>
                    <a:pt x="282" y="851"/>
                  </a:lnTo>
                  <a:lnTo>
                    <a:pt x="266" y="859"/>
                  </a:lnTo>
                  <a:lnTo>
                    <a:pt x="250" y="832"/>
                  </a:lnTo>
                  <a:lnTo>
                    <a:pt x="232" y="772"/>
                  </a:lnTo>
                  <a:lnTo>
                    <a:pt x="237" y="595"/>
                  </a:lnTo>
                  <a:lnTo>
                    <a:pt x="233" y="494"/>
                  </a:lnTo>
                  <a:lnTo>
                    <a:pt x="215" y="393"/>
                  </a:lnTo>
                  <a:lnTo>
                    <a:pt x="201" y="344"/>
                  </a:lnTo>
                  <a:lnTo>
                    <a:pt x="183" y="296"/>
                  </a:lnTo>
                  <a:lnTo>
                    <a:pt x="163" y="250"/>
                  </a:lnTo>
                  <a:lnTo>
                    <a:pt x="140" y="205"/>
                  </a:lnTo>
                  <a:lnTo>
                    <a:pt x="108" y="149"/>
                  </a:lnTo>
                  <a:lnTo>
                    <a:pt x="81" y="107"/>
                  </a:lnTo>
                  <a:lnTo>
                    <a:pt x="50" y="68"/>
                  </a:lnTo>
                  <a:lnTo>
                    <a:pt x="29" y="46"/>
                  </a:lnTo>
                  <a:lnTo>
                    <a:pt x="5" y="23"/>
                  </a:lnTo>
                  <a:lnTo>
                    <a:pt x="0" y="5"/>
                  </a:lnTo>
                  <a:lnTo>
                    <a:pt x="1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1" name="Freeform 17"/>
            <p:cNvSpPr>
              <a:spLocks/>
            </p:cNvSpPr>
            <p:nvPr/>
          </p:nvSpPr>
          <p:spPr bwMode="auto">
            <a:xfrm>
              <a:off x="9226" y="9881"/>
              <a:ext cx="196" cy="54"/>
            </a:xfrm>
            <a:custGeom>
              <a:avLst/>
              <a:gdLst>
                <a:gd name="T0" fmla="*/ 14 w 196"/>
                <a:gd name="T1" fmla="*/ 16 h 54"/>
                <a:gd name="T2" fmla="*/ 84 w 196"/>
                <a:gd name="T3" fmla="*/ 15 h 54"/>
                <a:gd name="T4" fmla="*/ 145 w 196"/>
                <a:gd name="T5" fmla="*/ 0 h 54"/>
                <a:gd name="T6" fmla="*/ 196 w 196"/>
                <a:gd name="T7" fmla="*/ 9 h 54"/>
                <a:gd name="T8" fmla="*/ 187 w 196"/>
                <a:gd name="T9" fmla="*/ 25 h 54"/>
                <a:gd name="T10" fmla="*/ 157 w 196"/>
                <a:gd name="T11" fmla="*/ 48 h 54"/>
                <a:gd name="T12" fmla="*/ 85 w 196"/>
                <a:gd name="T13" fmla="*/ 54 h 54"/>
                <a:gd name="T14" fmla="*/ 10 w 196"/>
                <a:gd name="T15" fmla="*/ 42 h 54"/>
                <a:gd name="T16" fmla="*/ 0 w 196"/>
                <a:gd name="T17" fmla="*/ 27 h 54"/>
                <a:gd name="T18" fmla="*/ 14 w 196"/>
                <a:gd name="T19" fmla="*/ 16 h 54"/>
                <a:gd name="T20" fmla="*/ 14 w 196"/>
                <a:gd name="T21" fmla="*/ 16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6" h="54">
                  <a:moveTo>
                    <a:pt x="14" y="16"/>
                  </a:moveTo>
                  <a:lnTo>
                    <a:pt x="84" y="15"/>
                  </a:lnTo>
                  <a:lnTo>
                    <a:pt x="145" y="0"/>
                  </a:lnTo>
                  <a:lnTo>
                    <a:pt x="196" y="9"/>
                  </a:lnTo>
                  <a:lnTo>
                    <a:pt x="187" y="25"/>
                  </a:lnTo>
                  <a:lnTo>
                    <a:pt x="157" y="48"/>
                  </a:lnTo>
                  <a:lnTo>
                    <a:pt x="85" y="54"/>
                  </a:lnTo>
                  <a:lnTo>
                    <a:pt x="10" y="42"/>
                  </a:lnTo>
                  <a:lnTo>
                    <a:pt x="0" y="27"/>
                  </a:lnTo>
                  <a:lnTo>
                    <a:pt x="14" y="1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2" name="Freeform 18"/>
            <p:cNvSpPr>
              <a:spLocks/>
            </p:cNvSpPr>
            <p:nvPr/>
          </p:nvSpPr>
          <p:spPr bwMode="auto">
            <a:xfrm>
              <a:off x="9216" y="9907"/>
              <a:ext cx="197" cy="538"/>
            </a:xfrm>
            <a:custGeom>
              <a:avLst/>
              <a:gdLst>
                <a:gd name="T0" fmla="*/ 16 w 197"/>
                <a:gd name="T1" fmla="*/ 0 h 538"/>
                <a:gd name="T2" fmla="*/ 49 w 197"/>
                <a:gd name="T3" fmla="*/ 23 h 538"/>
                <a:gd name="T4" fmla="*/ 85 w 197"/>
                <a:gd name="T5" fmla="*/ 62 h 538"/>
                <a:gd name="T6" fmla="*/ 117 w 197"/>
                <a:gd name="T7" fmla="*/ 105 h 538"/>
                <a:gd name="T8" fmla="*/ 137 w 197"/>
                <a:gd name="T9" fmla="*/ 142 h 538"/>
                <a:gd name="T10" fmla="*/ 152 w 197"/>
                <a:gd name="T11" fmla="*/ 199 h 538"/>
                <a:gd name="T12" fmla="*/ 173 w 197"/>
                <a:gd name="T13" fmla="*/ 296 h 538"/>
                <a:gd name="T14" fmla="*/ 197 w 197"/>
                <a:gd name="T15" fmla="*/ 443 h 538"/>
                <a:gd name="T16" fmla="*/ 182 w 197"/>
                <a:gd name="T17" fmla="*/ 508 h 538"/>
                <a:gd name="T18" fmla="*/ 169 w 197"/>
                <a:gd name="T19" fmla="*/ 538 h 538"/>
                <a:gd name="T20" fmla="*/ 154 w 197"/>
                <a:gd name="T21" fmla="*/ 526 h 538"/>
                <a:gd name="T22" fmla="*/ 114 w 197"/>
                <a:gd name="T23" fmla="*/ 347 h 538"/>
                <a:gd name="T24" fmla="*/ 97 w 197"/>
                <a:gd name="T25" fmla="*/ 257 h 538"/>
                <a:gd name="T26" fmla="*/ 72 w 197"/>
                <a:gd name="T27" fmla="*/ 169 h 538"/>
                <a:gd name="T28" fmla="*/ 2 w 197"/>
                <a:gd name="T29" fmla="*/ 20 h 538"/>
                <a:gd name="T30" fmla="*/ 0 w 197"/>
                <a:gd name="T31" fmla="*/ 3 h 538"/>
                <a:gd name="T32" fmla="*/ 16 w 197"/>
                <a:gd name="T33" fmla="*/ 0 h 538"/>
                <a:gd name="T34" fmla="*/ 16 w 197"/>
                <a:gd name="T35" fmla="*/ 0 h 5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97" h="538">
                  <a:moveTo>
                    <a:pt x="16" y="0"/>
                  </a:moveTo>
                  <a:lnTo>
                    <a:pt x="49" y="23"/>
                  </a:lnTo>
                  <a:lnTo>
                    <a:pt x="85" y="62"/>
                  </a:lnTo>
                  <a:lnTo>
                    <a:pt x="117" y="105"/>
                  </a:lnTo>
                  <a:lnTo>
                    <a:pt x="137" y="142"/>
                  </a:lnTo>
                  <a:lnTo>
                    <a:pt x="152" y="199"/>
                  </a:lnTo>
                  <a:lnTo>
                    <a:pt x="173" y="296"/>
                  </a:lnTo>
                  <a:lnTo>
                    <a:pt x="197" y="443"/>
                  </a:lnTo>
                  <a:lnTo>
                    <a:pt x="182" y="508"/>
                  </a:lnTo>
                  <a:lnTo>
                    <a:pt x="169" y="538"/>
                  </a:lnTo>
                  <a:lnTo>
                    <a:pt x="154" y="526"/>
                  </a:lnTo>
                  <a:lnTo>
                    <a:pt x="114" y="347"/>
                  </a:lnTo>
                  <a:lnTo>
                    <a:pt x="97" y="257"/>
                  </a:lnTo>
                  <a:lnTo>
                    <a:pt x="72" y="169"/>
                  </a:lnTo>
                  <a:lnTo>
                    <a:pt x="2" y="20"/>
                  </a:lnTo>
                  <a:lnTo>
                    <a:pt x="0" y="3"/>
                  </a:lnTo>
                  <a:lnTo>
                    <a:pt x="1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3" name="Freeform 19"/>
            <p:cNvSpPr>
              <a:spLocks/>
            </p:cNvSpPr>
            <p:nvPr/>
          </p:nvSpPr>
          <p:spPr bwMode="auto">
            <a:xfrm>
              <a:off x="9110" y="9969"/>
              <a:ext cx="186" cy="102"/>
            </a:xfrm>
            <a:custGeom>
              <a:avLst/>
              <a:gdLst>
                <a:gd name="T0" fmla="*/ 186 w 186"/>
                <a:gd name="T1" fmla="*/ 16 h 102"/>
                <a:gd name="T2" fmla="*/ 159 w 186"/>
                <a:gd name="T3" fmla="*/ 67 h 102"/>
                <a:gd name="T4" fmla="*/ 138 w 186"/>
                <a:gd name="T5" fmla="*/ 90 h 102"/>
                <a:gd name="T6" fmla="*/ 117 w 186"/>
                <a:gd name="T7" fmla="*/ 102 h 102"/>
                <a:gd name="T8" fmla="*/ 11 w 186"/>
                <a:gd name="T9" fmla="*/ 85 h 102"/>
                <a:gd name="T10" fmla="*/ 0 w 186"/>
                <a:gd name="T11" fmla="*/ 72 h 102"/>
                <a:gd name="T12" fmla="*/ 12 w 186"/>
                <a:gd name="T13" fmla="*/ 59 h 102"/>
                <a:gd name="T14" fmla="*/ 102 w 186"/>
                <a:gd name="T15" fmla="*/ 41 h 102"/>
                <a:gd name="T16" fmla="*/ 163 w 186"/>
                <a:gd name="T17" fmla="*/ 8 h 102"/>
                <a:gd name="T18" fmla="*/ 179 w 186"/>
                <a:gd name="T19" fmla="*/ 0 h 102"/>
                <a:gd name="T20" fmla="*/ 186 w 186"/>
                <a:gd name="T21" fmla="*/ 16 h 102"/>
                <a:gd name="T22" fmla="*/ 186 w 186"/>
                <a:gd name="T23" fmla="*/ 16 h 10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6" h="102">
                  <a:moveTo>
                    <a:pt x="186" y="16"/>
                  </a:moveTo>
                  <a:lnTo>
                    <a:pt x="159" y="67"/>
                  </a:lnTo>
                  <a:lnTo>
                    <a:pt x="138" y="90"/>
                  </a:lnTo>
                  <a:lnTo>
                    <a:pt x="117" y="102"/>
                  </a:lnTo>
                  <a:lnTo>
                    <a:pt x="11" y="85"/>
                  </a:lnTo>
                  <a:lnTo>
                    <a:pt x="0" y="72"/>
                  </a:lnTo>
                  <a:lnTo>
                    <a:pt x="12" y="59"/>
                  </a:lnTo>
                  <a:lnTo>
                    <a:pt x="102" y="41"/>
                  </a:lnTo>
                  <a:lnTo>
                    <a:pt x="163" y="8"/>
                  </a:lnTo>
                  <a:lnTo>
                    <a:pt x="179" y="0"/>
                  </a:lnTo>
                  <a:lnTo>
                    <a:pt x="186" y="1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4" name="Freeform 20"/>
            <p:cNvSpPr>
              <a:spLocks/>
            </p:cNvSpPr>
            <p:nvPr/>
          </p:nvSpPr>
          <p:spPr bwMode="auto">
            <a:xfrm>
              <a:off x="9114" y="10030"/>
              <a:ext cx="206" cy="658"/>
            </a:xfrm>
            <a:custGeom>
              <a:avLst/>
              <a:gdLst>
                <a:gd name="T0" fmla="*/ 17 w 206"/>
                <a:gd name="T1" fmla="*/ 1 h 658"/>
                <a:gd name="T2" fmla="*/ 88 w 206"/>
                <a:gd name="T3" fmla="*/ 92 h 658"/>
                <a:gd name="T4" fmla="*/ 138 w 206"/>
                <a:gd name="T5" fmla="*/ 220 h 658"/>
                <a:gd name="T6" fmla="*/ 170 w 206"/>
                <a:gd name="T7" fmla="*/ 358 h 658"/>
                <a:gd name="T8" fmla="*/ 189 w 206"/>
                <a:gd name="T9" fmla="*/ 477 h 658"/>
                <a:gd name="T10" fmla="*/ 206 w 206"/>
                <a:gd name="T11" fmla="*/ 641 h 658"/>
                <a:gd name="T12" fmla="*/ 197 w 206"/>
                <a:gd name="T13" fmla="*/ 658 h 658"/>
                <a:gd name="T14" fmla="*/ 183 w 206"/>
                <a:gd name="T15" fmla="*/ 649 h 658"/>
                <a:gd name="T16" fmla="*/ 150 w 206"/>
                <a:gd name="T17" fmla="*/ 571 h 658"/>
                <a:gd name="T18" fmla="*/ 127 w 206"/>
                <a:gd name="T19" fmla="*/ 489 h 658"/>
                <a:gd name="T20" fmla="*/ 104 w 206"/>
                <a:gd name="T21" fmla="*/ 290 h 658"/>
                <a:gd name="T22" fmla="*/ 88 w 206"/>
                <a:gd name="T23" fmla="*/ 192 h 658"/>
                <a:gd name="T24" fmla="*/ 75 w 206"/>
                <a:gd name="T25" fmla="*/ 145 h 658"/>
                <a:gd name="T26" fmla="*/ 56 w 206"/>
                <a:gd name="T27" fmla="*/ 99 h 658"/>
                <a:gd name="T28" fmla="*/ 28 w 206"/>
                <a:gd name="T29" fmla="*/ 58 h 658"/>
                <a:gd name="T30" fmla="*/ 0 w 206"/>
                <a:gd name="T31" fmla="*/ 18 h 658"/>
                <a:gd name="T32" fmla="*/ 1 w 206"/>
                <a:gd name="T33" fmla="*/ 0 h 658"/>
                <a:gd name="T34" fmla="*/ 17 w 206"/>
                <a:gd name="T35" fmla="*/ 1 h 658"/>
                <a:gd name="T36" fmla="*/ 17 w 206"/>
                <a:gd name="T37" fmla="*/ 1 h 65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6" h="658">
                  <a:moveTo>
                    <a:pt x="17" y="1"/>
                  </a:moveTo>
                  <a:lnTo>
                    <a:pt x="88" y="92"/>
                  </a:lnTo>
                  <a:lnTo>
                    <a:pt x="138" y="220"/>
                  </a:lnTo>
                  <a:lnTo>
                    <a:pt x="170" y="358"/>
                  </a:lnTo>
                  <a:lnTo>
                    <a:pt x="189" y="477"/>
                  </a:lnTo>
                  <a:lnTo>
                    <a:pt x="206" y="641"/>
                  </a:lnTo>
                  <a:lnTo>
                    <a:pt x="197" y="658"/>
                  </a:lnTo>
                  <a:lnTo>
                    <a:pt x="183" y="649"/>
                  </a:lnTo>
                  <a:lnTo>
                    <a:pt x="150" y="571"/>
                  </a:lnTo>
                  <a:lnTo>
                    <a:pt x="127" y="489"/>
                  </a:lnTo>
                  <a:lnTo>
                    <a:pt x="104" y="290"/>
                  </a:lnTo>
                  <a:lnTo>
                    <a:pt x="88" y="192"/>
                  </a:lnTo>
                  <a:lnTo>
                    <a:pt x="75" y="145"/>
                  </a:lnTo>
                  <a:lnTo>
                    <a:pt x="56" y="99"/>
                  </a:lnTo>
                  <a:lnTo>
                    <a:pt x="28" y="58"/>
                  </a:lnTo>
                  <a:lnTo>
                    <a:pt x="0" y="18"/>
                  </a:lnTo>
                  <a:lnTo>
                    <a:pt x="1" y="0"/>
                  </a:lnTo>
                  <a:lnTo>
                    <a:pt x="17" y="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5" name="Freeform 21"/>
            <p:cNvSpPr>
              <a:spLocks/>
            </p:cNvSpPr>
            <p:nvPr/>
          </p:nvSpPr>
          <p:spPr bwMode="auto">
            <a:xfrm>
              <a:off x="8978" y="10029"/>
              <a:ext cx="122" cy="146"/>
            </a:xfrm>
            <a:custGeom>
              <a:avLst/>
              <a:gdLst>
                <a:gd name="T0" fmla="*/ 58 w 122"/>
                <a:gd name="T1" fmla="*/ 146 h 146"/>
                <a:gd name="T2" fmla="*/ 0 w 122"/>
                <a:gd name="T3" fmla="*/ 143 h 146"/>
                <a:gd name="T4" fmla="*/ 4 w 122"/>
                <a:gd name="T5" fmla="*/ 128 h 146"/>
                <a:gd name="T6" fmla="*/ 32 w 122"/>
                <a:gd name="T7" fmla="*/ 98 h 146"/>
                <a:gd name="T8" fmla="*/ 99 w 122"/>
                <a:gd name="T9" fmla="*/ 9 h 146"/>
                <a:gd name="T10" fmla="*/ 113 w 122"/>
                <a:gd name="T11" fmla="*/ 0 h 146"/>
                <a:gd name="T12" fmla="*/ 122 w 122"/>
                <a:gd name="T13" fmla="*/ 15 h 146"/>
                <a:gd name="T14" fmla="*/ 101 w 122"/>
                <a:gd name="T15" fmla="*/ 87 h 146"/>
                <a:gd name="T16" fmla="*/ 82 w 122"/>
                <a:gd name="T17" fmla="*/ 120 h 146"/>
                <a:gd name="T18" fmla="*/ 58 w 122"/>
                <a:gd name="T19" fmla="*/ 146 h 146"/>
                <a:gd name="T20" fmla="*/ 58 w 122"/>
                <a:gd name="T21" fmla="*/ 146 h 1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2" h="146">
                  <a:moveTo>
                    <a:pt x="58" y="146"/>
                  </a:moveTo>
                  <a:lnTo>
                    <a:pt x="0" y="143"/>
                  </a:lnTo>
                  <a:lnTo>
                    <a:pt x="4" y="128"/>
                  </a:lnTo>
                  <a:lnTo>
                    <a:pt x="32" y="98"/>
                  </a:lnTo>
                  <a:lnTo>
                    <a:pt x="99" y="9"/>
                  </a:lnTo>
                  <a:lnTo>
                    <a:pt x="113" y="0"/>
                  </a:lnTo>
                  <a:lnTo>
                    <a:pt x="122" y="15"/>
                  </a:lnTo>
                  <a:lnTo>
                    <a:pt x="101" y="87"/>
                  </a:lnTo>
                  <a:lnTo>
                    <a:pt x="82" y="120"/>
                  </a:lnTo>
                  <a:lnTo>
                    <a:pt x="58" y="1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6" name="Freeform 22"/>
            <p:cNvSpPr>
              <a:spLocks/>
            </p:cNvSpPr>
            <p:nvPr/>
          </p:nvSpPr>
          <p:spPr bwMode="auto">
            <a:xfrm>
              <a:off x="8981" y="10187"/>
              <a:ext cx="233" cy="948"/>
            </a:xfrm>
            <a:custGeom>
              <a:avLst/>
              <a:gdLst>
                <a:gd name="T0" fmla="*/ 23 w 233"/>
                <a:gd name="T1" fmla="*/ 9 h 948"/>
                <a:gd name="T2" fmla="*/ 63 w 233"/>
                <a:gd name="T3" fmla="*/ 75 h 948"/>
                <a:gd name="T4" fmla="*/ 99 w 233"/>
                <a:gd name="T5" fmla="*/ 146 h 948"/>
                <a:gd name="T6" fmla="*/ 132 w 233"/>
                <a:gd name="T7" fmla="*/ 222 h 948"/>
                <a:gd name="T8" fmla="*/ 160 w 233"/>
                <a:gd name="T9" fmla="*/ 301 h 948"/>
                <a:gd name="T10" fmla="*/ 202 w 233"/>
                <a:gd name="T11" fmla="*/ 462 h 948"/>
                <a:gd name="T12" fmla="*/ 223 w 233"/>
                <a:gd name="T13" fmla="*/ 622 h 948"/>
                <a:gd name="T14" fmla="*/ 233 w 233"/>
                <a:gd name="T15" fmla="*/ 793 h 948"/>
                <a:gd name="T16" fmla="*/ 220 w 233"/>
                <a:gd name="T17" fmla="*/ 865 h 948"/>
                <a:gd name="T18" fmla="*/ 202 w 233"/>
                <a:gd name="T19" fmla="*/ 936 h 948"/>
                <a:gd name="T20" fmla="*/ 190 w 233"/>
                <a:gd name="T21" fmla="*/ 948 h 948"/>
                <a:gd name="T22" fmla="*/ 179 w 233"/>
                <a:gd name="T23" fmla="*/ 935 h 948"/>
                <a:gd name="T24" fmla="*/ 139 w 233"/>
                <a:gd name="T25" fmla="*/ 529 h 948"/>
                <a:gd name="T26" fmla="*/ 126 w 233"/>
                <a:gd name="T27" fmla="*/ 437 h 948"/>
                <a:gd name="T28" fmla="*/ 108 w 233"/>
                <a:gd name="T29" fmla="*/ 342 h 948"/>
                <a:gd name="T30" fmla="*/ 81 w 233"/>
                <a:gd name="T31" fmla="*/ 244 h 948"/>
                <a:gd name="T32" fmla="*/ 63 w 233"/>
                <a:gd name="T33" fmla="*/ 192 h 948"/>
                <a:gd name="T34" fmla="*/ 42 w 233"/>
                <a:gd name="T35" fmla="*/ 137 h 948"/>
                <a:gd name="T36" fmla="*/ 20 w 233"/>
                <a:gd name="T37" fmla="*/ 75 h 948"/>
                <a:gd name="T38" fmla="*/ 0 w 233"/>
                <a:gd name="T39" fmla="*/ 17 h 948"/>
                <a:gd name="T40" fmla="*/ 7 w 233"/>
                <a:gd name="T41" fmla="*/ 0 h 948"/>
                <a:gd name="T42" fmla="*/ 23 w 233"/>
                <a:gd name="T43" fmla="*/ 9 h 948"/>
                <a:gd name="T44" fmla="*/ 23 w 233"/>
                <a:gd name="T45" fmla="*/ 9 h 9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33" h="948">
                  <a:moveTo>
                    <a:pt x="23" y="9"/>
                  </a:moveTo>
                  <a:lnTo>
                    <a:pt x="63" y="75"/>
                  </a:lnTo>
                  <a:lnTo>
                    <a:pt x="99" y="146"/>
                  </a:lnTo>
                  <a:lnTo>
                    <a:pt x="132" y="222"/>
                  </a:lnTo>
                  <a:lnTo>
                    <a:pt x="160" y="301"/>
                  </a:lnTo>
                  <a:lnTo>
                    <a:pt x="202" y="462"/>
                  </a:lnTo>
                  <a:lnTo>
                    <a:pt x="223" y="622"/>
                  </a:lnTo>
                  <a:lnTo>
                    <a:pt x="233" y="793"/>
                  </a:lnTo>
                  <a:lnTo>
                    <a:pt x="220" y="865"/>
                  </a:lnTo>
                  <a:lnTo>
                    <a:pt x="202" y="936"/>
                  </a:lnTo>
                  <a:lnTo>
                    <a:pt x="190" y="948"/>
                  </a:lnTo>
                  <a:lnTo>
                    <a:pt x="179" y="935"/>
                  </a:lnTo>
                  <a:lnTo>
                    <a:pt x="139" y="529"/>
                  </a:lnTo>
                  <a:lnTo>
                    <a:pt x="126" y="437"/>
                  </a:lnTo>
                  <a:lnTo>
                    <a:pt x="108" y="342"/>
                  </a:lnTo>
                  <a:lnTo>
                    <a:pt x="81" y="244"/>
                  </a:lnTo>
                  <a:lnTo>
                    <a:pt x="63" y="192"/>
                  </a:lnTo>
                  <a:lnTo>
                    <a:pt x="42" y="137"/>
                  </a:lnTo>
                  <a:lnTo>
                    <a:pt x="20" y="75"/>
                  </a:lnTo>
                  <a:lnTo>
                    <a:pt x="0" y="17"/>
                  </a:lnTo>
                  <a:lnTo>
                    <a:pt x="7" y="0"/>
                  </a:lnTo>
                  <a:lnTo>
                    <a:pt x="23"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7" name="Freeform 23"/>
            <p:cNvSpPr>
              <a:spLocks/>
            </p:cNvSpPr>
            <p:nvPr/>
          </p:nvSpPr>
          <p:spPr bwMode="auto">
            <a:xfrm>
              <a:off x="9159" y="10664"/>
              <a:ext cx="234" cy="471"/>
            </a:xfrm>
            <a:custGeom>
              <a:avLst/>
              <a:gdLst>
                <a:gd name="T0" fmla="*/ 0 w 234"/>
                <a:gd name="T1" fmla="*/ 437 h 471"/>
                <a:gd name="T2" fmla="*/ 25 w 234"/>
                <a:gd name="T3" fmla="*/ 391 h 471"/>
                <a:gd name="T4" fmla="*/ 48 w 234"/>
                <a:gd name="T5" fmla="*/ 344 h 471"/>
                <a:gd name="T6" fmla="*/ 72 w 234"/>
                <a:gd name="T7" fmla="*/ 297 h 471"/>
                <a:gd name="T8" fmla="*/ 95 w 234"/>
                <a:gd name="T9" fmla="*/ 248 h 471"/>
                <a:gd name="T10" fmla="*/ 117 w 234"/>
                <a:gd name="T11" fmla="*/ 193 h 471"/>
                <a:gd name="T12" fmla="*/ 150 w 234"/>
                <a:gd name="T13" fmla="*/ 122 h 471"/>
                <a:gd name="T14" fmla="*/ 184 w 234"/>
                <a:gd name="T15" fmla="*/ 53 h 471"/>
                <a:gd name="T16" fmla="*/ 212 w 234"/>
                <a:gd name="T17" fmla="*/ 5 h 471"/>
                <a:gd name="T18" fmla="*/ 228 w 234"/>
                <a:gd name="T19" fmla="*/ 0 h 471"/>
                <a:gd name="T20" fmla="*/ 234 w 234"/>
                <a:gd name="T21" fmla="*/ 16 h 471"/>
                <a:gd name="T22" fmla="*/ 219 w 234"/>
                <a:gd name="T23" fmla="*/ 53 h 471"/>
                <a:gd name="T24" fmla="*/ 190 w 234"/>
                <a:gd name="T25" fmla="*/ 166 h 471"/>
                <a:gd name="T26" fmla="*/ 176 w 234"/>
                <a:gd name="T27" fmla="*/ 223 h 471"/>
                <a:gd name="T28" fmla="*/ 157 w 234"/>
                <a:gd name="T29" fmla="*/ 277 h 471"/>
                <a:gd name="T30" fmla="*/ 135 w 234"/>
                <a:gd name="T31" fmla="*/ 321 h 471"/>
                <a:gd name="T32" fmla="*/ 101 w 234"/>
                <a:gd name="T33" fmla="*/ 375 h 471"/>
                <a:gd name="T34" fmla="*/ 66 w 234"/>
                <a:gd name="T35" fmla="*/ 428 h 471"/>
                <a:gd name="T36" fmla="*/ 36 w 234"/>
                <a:gd name="T37" fmla="*/ 465 h 471"/>
                <a:gd name="T38" fmla="*/ 5 w 234"/>
                <a:gd name="T39" fmla="*/ 471 h 471"/>
                <a:gd name="T40" fmla="*/ 0 w 234"/>
                <a:gd name="T41" fmla="*/ 437 h 471"/>
                <a:gd name="T42" fmla="*/ 0 w 234"/>
                <a:gd name="T43" fmla="*/ 437 h 4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4" h="471">
                  <a:moveTo>
                    <a:pt x="0" y="437"/>
                  </a:moveTo>
                  <a:lnTo>
                    <a:pt x="25" y="391"/>
                  </a:lnTo>
                  <a:lnTo>
                    <a:pt x="48" y="344"/>
                  </a:lnTo>
                  <a:lnTo>
                    <a:pt x="72" y="297"/>
                  </a:lnTo>
                  <a:lnTo>
                    <a:pt x="95" y="248"/>
                  </a:lnTo>
                  <a:lnTo>
                    <a:pt x="117" y="193"/>
                  </a:lnTo>
                  <a:lnTo>
                    <a:pt x="150" y="122"/>
                  </a:lnTo>
                  <a:lnTo>
                    <a:pt x="184" y="53"/>
                  </a:lnTo>
                  <a:lnTo>
                    <a:pt x="212" y="5"/>
                  </a:lnTo>
                  <a:lnTo>
                    <a:pt x="228" y="0"/>
                  </a:lnTo>
                  <a:lnTo>
                    <a:pt x="234" y="16"/>
                  </a:lnTo>
                  <a:lnTo>
                    <a:pt x="219" y="53"/>
                  </a:lnTo>
                  <a:lnTo>
                    <a:pt x="190" y="166"/>
                  </a:lnTo>
                  <a:lnTo>
                    <a:pt x="176" y="223"/>
                  </a:lnTo>
                  <a:lnTo>
                    <a:pt x="157" y="277"/>
                  </a:lnTo>
                  <a:lnTo>
                    <a:pt x="135" y="321"/>
                  </a:lnTo>
                  <a:lnTo>
                    <a:pt x="101" y="375"/>
                  </a:lnTo>
                  <a:lnTo>
                    <a:pt x="66" y="428"/>
                  </a:lnTo>
                  <a:lnTo>
                    <a:pt x="36" y="465"/>
                  </a:lnTo>
                  <a:lnTo>
                    <a:pt x="5" y="471"/>
                  </a:lnTo>
                  <a:lnTo>
                    <a:pt x="0" y="43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8" name="Freeform 24"/>
            <p:cNvSpPr>
              <a:spLocks/>
            </p:cNvSpPr>
            <p:nvPr/>
          </p:nvSpPr>
          <p:spPr bwMode="auto">
            <a:xfrm>
              <a:off x="9422" y="10416"/>
              <a:ext cx="956" cy="329"/>
            </a:xfrm>
            <a:custGeom>
              <a:avLst/>
              <a:gdLst>
                <a:gd name="T0" fmla="*/ 17 w 956"/>
                <a:gd name="T1" fmla="*/ 234 h 329"/>
                <a:gd name="T2" fmla="*/ 105 w 956"/>
                <a:gd name="T3" fmla="*/ 252 h 329"/>
                <a:gd name="T4" fmla="*/ 197 w 956"/>
                <a:gd name="T5" fmla="*/ 237 h 329"/>
                <a:gd name="T6" fmla="*/ 293 w 956"/>
                <a:gd name="T7" fmla="*/ 198 h 329"/>
                <a:gd name="T8" fmla="*/ 342 w 956"/>
                <a:gd name="T9" fmla="*/ 172 h 329"/>
                <a:gd name="T10" fmla="*/ 391 w 956"/>
                <a:gd name="T11" fmla="*/ 145 h 329"/>
                <a:gd name="T12" fmla="*/ 441 w 956"/>
                <a:gd name="T13" fmla="*/ 117 h 329"/>
                <a:gd name="T14" fmla="*/ 491 w 956"/>
                <a:gd name="T15" fmla="*/ 89 h 329"/>
                <a:gd name="T16" fmla="*/ 541 w 956"/>
                <a:gd name="T17" fmla="*/ 62 h 329"/>
                <a:gd name="T18" fmla="*/ 591 w 956"/>
                <a:gd name="T19" fmla="*/ 39 h 329"/>
                <a:gd name="T20" fmla="*/ 688 w 956"/>
                <a:gd name="T21" fmla="*/ 6 h 329"/>
                <a:gd name="T22" fmla="*/ 782 w 956"/>
                <a:gd name="T23" fmla="*/ 0 h 329"/>
                <a:gd name="T24" fmla="*/ 865 w 956"/>
                <a:gd name="T25" fmla="*/ 39 h 329"/>
                <a:gd name="T26" fmla="*/ 926 w 956"/>
                <a:gd name="T27" fmla="*/ 120 h 329"/>
                <a:gd name="T28" fmla="*/ 956 w 956"/>
                <a:gd name="T29" fmla="*/ 221 h 329"/>
                <a:gd name="T30" fmla="*/ 948 w 956"/>
                <a:gd name="T31" fmla="*/ 317 h 329"/>
                <a:gd name="T32" fmla="*/ 936 w 956"/>
                <a:gd name="T33" fmla="*/ 329 h 329"/>
                <a:gd name="T34" fmla="*/ 925 w 956"/>
                <a:gd name="T35" fmla="*/ 314 h 329"/>
                <a:gd name="T36" fmla="*/ 915 w 956"/>
                <a:gd name="T37" fmla="*/ 233 h 329"/>
                <a:gd name="T38" fmla="*/ 897 w 956"/>
                <a:gd name="T39" fmla="*/ 159 h 329"/>
                <a:gd name="T40" fmla="*/ 879 w 956"/>
                <a:gd name="T41" fmla="*/ 128 h 329"/>
                <a:gd name="T42" fmla="*/ 855 w 956"/>
                <a:gd name="T43" fmla="*/ 102 h 329"/>
                <a:gd name="T44" fmla="*/ 820 w 956"/>
                <a:gd name="T45" fmla="*/ 84 h 329"/>
                <a:gd name="T46" fmla="*/ 776 w 956"/>
                <a:gd name="T47" fmla="*/ 74 h 329"/>
                <a:gd name="T48" fmla="*/ 651 w 956"/>
                <a:gd name="T49" fmla="*/ 97 h 329"/>
                <a:gd name="T50" fmla="*/ 578 w 956"/>
                <a:gd name="T51" fmla="*/ 128 h 329"/>
                <a:gd name="T52" fmla="*/ 501 w 956"/>
                <a:gd name="T53" fmla="*/ 166 h 329"/>
                <a:gd name="T54" fmla="*/ 422 w 956"/>
                <a:gd name="T55" fmla="*/ 205 h 329"/>
                <a:gd name="T56" fmla="*/ 343 w 956"/>
                <a:gd name="T57" fmla="*/ 242 h 329"/>
                <a:gd name="T58" fmla="*/ 266 w 956"/>
                <a:gd name="T59" fmla="*/ 272 h 329"/>
                <a:gd name="T60" fmla="*/ 192 w 956"/>
                <a:gd name="T61" fmla="*/ 289 h 329"/>
                <a:gd name="T62" fmla="*/ 92 w 956"/>
                <a:gd name="T63" fmla="*/ 292 h 329"/>
                <a:gd name="T64" fmla="*/ 2 w 956"/>
                <a:gd name="T65" fmla="*/ 253 h 329"/>
                <a:gd name="T66" fmla="*/ 0 w 956"/>
                <a:gd name="T67" fmla="*/ 235 h 329"/>
                <a:gd name="T68" fmla="*/ 17 w 956"/>
                <a:gd name="T69" fmla="*/ 234 h 329"/>
                <a:gd name="T70" fmla="*/ 17 w 956"/>
                <a:gd name="T71" fmla="*/ 234 h 3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56" h="329">
                  <a:moveTo>
                    <a:pt x="17" y="234"/>
                  </a:moveTo>
                  <a:lnTo>
                    <a:pt x="105" y="252"/>
                  </a:lnTo>
                  <a:lnTo>
                    <a:pt x="197" y="237"/>
                  </a:lnTo>
                  <a:lnTo>
                    <a:pt x="293" y="198"/>
                  </a:lnTo>
                  <a:lnTo>
                    <a:pt x="342" y="172"/>
                  </a:lnTo>
                  <a:lnTo>
                    <a:pt x="391" y="145"/>
                  </a:lnTo>
                  <a:lnTo>
                    <a:pt x="441" y="117"/>
                  </a:lnTo>
                  <a:lnTo>
                    <a:pt x="491" y="89"/>
                  </a:lnTo>
                  <a:lnTo>
                    <a:pt x="541" y="62"/>
                  </a:lnTo>
                  <a:lnTo>
                    <a:pt x="591" y="39"/>
                  </a:lnTo>
                  <a:lnTo>
                    <a:pt x="688" y="6"/>
                  </a:lnTo>
                  <a:lnTo>
                    <a:pt x="782" y="0"/>
                  </a:lnTo>
                  <a:lnTo>
                    <a:pt x="865" y="39"/>
                  </a:lnTo>
                  <a:lnTo>
                    <a:pt x="926" y="120"/>
                  </a:lnTo>
                  <a:lnTo>
                    <a:pt x="956" y="221"/>
                  </a:lnTo>
                  <a:lnTo>
                    <a:pt x="948" y="317"/>
                  </a:lnTo>
                  <a:lnTo>
                    <a:pt x="936" y="329"/>
                  </a:lnTo>
                  <a:lnTo>
                    <a:pt x="925" y="314"/>
                  </a:lnTo>
                  <a:lnTo>
                    <a:pt x="915" y="233"/>
                  </a:lnTo>
                  <a:lnTo>
                    <a:pt x="897" y="159"/>
                  </a:lnTo>
                  <a:lnTo>
                    <a:pt x="879" y="128"/>
                  </a:lnTo>
                  <a:lnTo>
                    <a:pt x="855" y="102"/>
                  </a:lnTo>
                  <a:lnTo>
                    <a:pt x="820" y="84"/>
                  </a:lnTo>
                  <a:lnTo>
                    <a:pt x="776" y="74"/>
                  </a:lnTo>
                  <a:lnTo>
                    <a:pt x="651" y="97"/>
                  </a:lnTo>
                  <a:lnTo>
                    <a:pt x="578" y="128"/>
                  </a:lnTo>
                  <a:lnTo>
                    <a:pt x="501" y="166"/>
                  </a:lnTo>
                  <a:lnTo>
                    <a:pt x="422" y="205"/>
                  </a:lnTo>
                  <a:lnTo>
                    <a:pt x="343" y="242"/>
                  </a:lnTo>
                  <a:lnTo>
                    <a:pt x="266" y="272"/>
                  </a:lnTo>
                  <a:lnTo>
                    <a:pt x="192" y="289"/>
                  </a:lnTo>
                  <a:lnTo>
                    <a:pt x="92" y="292"/>
                  </a:lnTo>
                  <a:lnTo>
                    <a:pt x="2" y="253"/>
                  </a:lnTo>
                  <a:lnTo>
                    <a:pt x="0" y="235"/>
                  </a:lnTo>
                  <a:lnTo>
                    <a:pt x="17" y="23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69" name="Freeform 25"/>
            <p:cNvSpPr>
              <a:spLocks/>
            </p:cNvSpPr>
            <p:nvPr/>
          </p:nvSpPr>
          <p:spPr bwMode="auto">
            <a:xfrm>
              <a:off x="9473" y="10604"/>
              <a:ext cx="822" cy="238"/>
            </a:xfrm>
            <a:custGeom>
              <a:avLst/>
              <a:gdLst>
                <a:gd name="T0" fmla="*/ 15 w 822"/>
                <a:gd name="T1" fmla="*/ 194 h 238"/>
                <a:gd name="T2" fmla="*/ 108 w 822"/>
                <a:gd name="T3" fmla="*/ 204 h 238"/>
                <a:gd name="T4" fmla="*/ 287 w 822"/>
                <a:gd name="T5" fmla="*/ 174 h 238"/>
                <a:gd name="T6" fmla="*/ 374 w 822"/>
                <a:gd name="T7" fmla="*/ 141 h 238"/>
                <a:gd name="T8" fmla="*/ 456 w 822"/>
                <a:gd name="T9" fmla="*/ 99 h 238"/>
                <a:gd name="T10" fmla="*/ 509 w 822"/>
                <a:gd name="T11" fmla="*/ 66 h 238"/>
                <a:gd name="T12" fmla="*/ 566 w 822"/>
                <a:gd name="T13" fmla="*/ 35 h 238"/>
                <a:gd name="T14" fmla="*/ 624 w 822"/>
                <a:gd name="T15" fmla="*/ 10 h 238"/>
                <a:gd name="T16" fmla="*/ 684 w 822"/>
                <a:gd name="T17" fmla="*/ 0 h 238"/>
                <a:gd name="T18" fmla="*/ 777 w 822"/>
                <a:gd name="T19" fmla="*/ 34 h 238"/>
                <a:gd name="T20" fmla="*/ 811 w 822"/>
                <a:gd name="T21" fmla="*/ 72 h 238"/>
                <a:gd name="T22" fmla="*/ 822 w 822"/>
                <a:gd name="T23" fmla="*/ 119 h 238"/>
                <a:gd name="T24" fmla="*/ 811 w 822"/>
                <a:gd name="T25" fmla="*/ 134 h 238"/>
                <a:gd name="T26" fmla="*/ 798 w 822"/>
                <a:gd name="T27" fmla="*/ 123 h 238"/>
                <a:gd name="T28" fmla="*/ 779 w 822"/>
                <a:gd name="T29" fmla="*/ 85 h 238"/>
                <a:gd name="T30" fmla="*/ 756 w 822"/>
                <a:gd name="T31" fmla="*/ 62 h 238"/>
                <a:gd name="T32" fmla="*/ 684 w 822"/>
                <a:gd name="T33" fmla="*/ 47 h 238"/>
                <a:gd name="T34" fmla="*/ 578 w 822"/>
                <a:gd name="T35" fmla="*/ 84 h 238"/>
                <a:gd name="T36" fmla="*/ 525 w 822"/>
                <a:gd name="T37" fmla="*/ 115 h 238"/>
                <a:gd name="T38" fmla="*/ 478 w 822"/>
                <a:gd name="T39" fmla="*/ 143 h 238"/>
                <a:gd name="T40" fmla="*/ 431 w 822"/>
                <a:gd name="T41" fmla="*/ 167 h 238"/>
                <a:gd name="T42" fmla="*/ 375 w 822"/>
                <a:gd name="T43" fmla="*/ 188 h 238"/>
                <a:gd name="T44" fmla="*/ 312 w 822"/>
                <a:gd name="T45" fmla="*/ 209 h 238"/>
                <a:gd name="T46" fmla="*/ 248 w 822"/>
                <a:gd name="T47" fmla="*/ 224 h 238"/>
                <a:gd name="T48" fmla="*/ 119 w 822"/>
                <a:gd name="T49" fmla="*/ 238 h 238"/>
                <a:gd name="T50" fmla="*/ 10 w 822"/>
                <a:gd name="T51" fmla="*/ 219 h 238"/>
                <a:gd name="T52" fmla="*/ 0 w 822"/>
                <a:gd name="T53" fmla="*/ 204 h 238"/>
                <a:gd name="T54" fmla="*/ 15 w 822"/>
                <a:gd name="T55" fmla="*/ 194 h 238"/>
                <a:gd name="T56" fmla="*/ 15 w 822"/>
                <a:gd name="T57" fmla="*/ 194 h 23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22" h="238">
                  <a:moveTo>
                    <a:pt x="15" y="194"/>
                  </a:moveTo>
                  <a:lnTo>
                    <a:pt x="108" y="204"/>
                  </a:lnTo>
                  <a:lnTo>
                    <a:pt x="287" y="174"/>
                  </a:lnTo>
                  <a:lnTo>
                    <a:pt x="374" y="141"/>
                  </a:lnTo>
                  <a:lnTo>
                    <a:pt x="456" y="99"/>
                  </a:lnTo>
                  <a:lnTo>
                    <a:pt x="509" y="66"/>
                  </a:lnTo>
                  <a:lnTo>
                    <a:pt x="566" y="35"/>
                  </a:lnTo>
                  <a:lnTo>
                    <a:pt x="624" y="10"/>
                  </a:lnTo>
                  <a:lnTo>
                    <a:pt x="684" y="0"/>
                  </a:lnTo>
                  <a:lnTo>
                    <a:pt x="777" y="34"/>
                  </a:lnTo>
                  <a:lnTo>
                    <a:pt x="811" y="72"/>
                  </a:lnTo>
                  <a:lnTo>
                    <a:pt x="822" y="119"/>
                  </a:lnTo>
                  <a:lnTo>
                    <a:pt x="811" y="134"/>
                  </a:lnTo>
                  <a:lnTo>
                    <a:pt x="798" y="123"/>
                  </a:lnTo>
                  <a:lnTo>
                    <a:pt x="779" y="85"/>
                  </a:lnTo>
                  <a:lnTo>
                    <a:pt x="756" y="62"/>
                  </a:lnTo>
                  <a:lnTo>
                    <a:pt x="684" y="47"/>
                  </a:lnTo>
                  <a:lnTo>
                    <a:pt x="578" y="84"/>
                  </a:lnTo>
                  <a:lnTo>
                    <a:pt x="525" y="115"/>
                  </a:lnTo>
                  <a:lnTo>
                    <a:pt x="478" y="143"/>
                  </a:lnTo>
                  <a:lnTo>
                    <a:pt x="431" y="167"/>
                  </a:lnTo>
                  <a:lnTo>
                    <a:pt x="375" y="188"/>
                  </a:lnTo>
                  <a:lnTo>
                    <a:pt x="312" y="209"/>
                  </a:lnTo>
                  <a:lnTo>
                    <a:pt x="248" y="224"/>
                  </a:lnTo>
                  <a:lnTo>
                    <a:pt x="119" y="238"/>
                  </a:lnTo>
                  <a:lnTo>
                    <a:pt x="10" y="219"/>
                  </a:lnTo>
                  <a:lnTo>
                    <a:pt x="0" y="204"/>
                  </a:lnTo>
                  <a:lnTo>
                    <a:pt x="15" y="19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0" name="Freeform 26"/>
            <p:cNvSpPr>
              <a:spLocks/>
            </p:cNvSpPr>
            <p:nvPr/>
          </p:nvSpPr>
          <p:spPr bwMode="auto">
            <a:xfrm>
              <a:off x="9310" y="10764"/>
              <a:ext cx="1014" cy="309"/>
            </a:xfrm>
            <a:custGeom>
              <a:avLst/>
              <a:gdLst>
                <a:gd name="T0" fmla="*/ 0 w 1014"/>
                <a:gd name="T1" fmla="*/ 302 h 309"/>
                <a:gd name="T2" fmla="*/ 80 w 1014"/>
                <a:gd name="T3" fmla="*/ 271 h 309"/>
                <a:gd name="T4" fmla="*/ 151 w 1014"/>
                <a:gd name="T5" fmla="*/ 248 h 309"/>
                <a:gd name="T6" fmla="*/ 231 w 1014"/>
                <a:gd name="T7" fmla="*/ 221 h 309"/>
                <a:gd name="T8" fmla="*/ 310 w 1014"/>
                <a:gd name="T9" fmla="*/ 195 h 309"/>
                <a:gd name="T10" fmla="*/ 381 w 1014"/>
                <a:gd name="T11" fmla="*/ 171 h 309"/>
                <a:gd name="T12" fmla="*/ 463 w 1014"/>
                <a:gd name="T13" fmla="*/ 143 h 309"/>
                <a:gd name="T14" fmla="*/ 520 w 1014"/>
                <a:gd name="T15" fmla="*/ 114 h 309"/>
                <a:gd name="T16" fmla="*/ 575 w 1014"/>
                <a:gd name="T17" fmla="*/ 88 h 309"/>
                <a:gd name="T18" fmla="*/ 629 w 1014"/>
                <a:gd name="T19" fmla="*/ 64 h 309"/>
                <a:gd name="T20" fmla="*/ 682 w 1014"/>
                <a:gd name="T21" fmla="*/ 42 h 309"/>
                <a:gd name="T22" fmla="*/ 792 w 1014"/>
                <a:gd name="T23" fmla="*/ 11 h 309"/>
                <a:gd name="T24" fmla="*/ 917 w 1014"/>
                <a:gd name="T25" fmla="*/ 0 h 309"/>
                <a:gd name="T26" fmla="*/ 998 w 1014"/>
                <a:gd name="T27" fmla="*/ 32 h 309"/>
                <a:gd name="T28" fmla="*/ 1014 w 1014"/>
                <a:gd name="T29" fmla="*/ 52 h 309"/>
                <a:gd name="T30" fmla="*/ 995 w 1014"/>
                <a:gd name="T31" fmla="*/ 62 h 309"/>
                <a:gd name="T32" fmla="*/ 754 w 1014"/>
                <a:gd name="T33" fmla="*/ 100 h 309"/>
                <a:gd name="T34" fmla="*/ 628 w 1014"/>
                <a:gd name="T35" fmla="*/ 134 h 309"/>
                <a:gd name="T36" fmla="*/ 519 w 1014"/>
                <a:gd name="T37" fmla="*/ 169 h 309"/>
                <a:gd name="T38" fmla="*/ 433 w 1014"/>
                <a:gd name="T39" fmla="*/ 197 h 309"/>
                <a:gd name="T40" fmla="*/ 365 w 1014"/>
                <a:gd name="T41" fmla="*/ 219 h 309"/>
                <a:gd name="T42" fmla="*/ 291 w 1014"/>
                <a:gd name="T43" fmla="*/ 241 h 309"/>
                <a:gd name="T44" fmla="*/ 218 w 1014"/>
                <a:gd name="T45" fmla="*/ 265 h 309"/>
                <a:gd name="T46" fmla="*/ 150 w 1014"/>
                <a:gd name="T47" fmla="*/ 286 h 309"/>
                <a:gd name="T48" fmla="*/ 63 w 1014"/>
                <a:gd name="T49" fmla="*/ 309 h 309"/>
                <a:gd name="T50" fmla="*/ 0 w 1014"/>
                <a:gd name="T51" fmla="*/ 302 h 309"/>
                <a:gd name="T52" fmla="*/ 0 w 1014"/>
                <a:gd name="T53" fmla="*/ 302 h 3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014" h="309">
                  <a:moveTo>
                    <a:pt x="0" y="302"/>
                  </a:moveTo>
                  <a:lnTo>
                    <a:pt x="80" y="271"/>
                  </a:lnTo>
                  <a:lnTo>
                    <a:pt x="151" y="248"/>
                  </a:lnTo>
                  <a:lnTo>
                    <a:pt x="231" y="221"/>
                  </a:lnTo>
                  <a:lnTo>
                    <a:pt x="310" y="195"/>
                  </a:lnTo>
                  <a:lnTo>
                    <a:pt x="381" y="171"/>
                  </a:lnTo>
                  <a:lnTo>
                    <a:pt x="463" y="143"/>
                  </a:lnTo>
                  <a:lnTo>
                    <a:pt x="520" y="114"/>
                  </a:lnTo>
                  <a:lnTo>
                    <a:pt x="575" y="88"/>
                  </a:lnTo>
                  <a:lnTo>
                    <a:pt x="629" y="64"/>
                  </a:lnTo>
                  <a:lnTo>
                    <a:pt x="682" y="42"/>
                  </a:lnTo>
                  <a:lnTo>
                    <a:pt x="792" y="11"/>
                  </a:lnTo>
                  <a:lnTo>
                    <a:pt x="917" y="0"/>
                  </a:lnTo>
                  <a:lnTo>
                    <a:pt x="998" y="32"/>
                  </a:lnTo>
                  <a:lnTo>
                    <a:pt x="1014" y="52"/>
                  </a:lnTo>
                  <a:lnTo>
                    <a:pt x="995" y="62"/>
                  </a:lnTo>
                  <a:lnTo>
                    <a:pt x="754" y="100"/>
                  </a:lnTo>
                  <a:lnTo>
                    <a:pt x="628" y="134"/>
                  </a:lnTo>
                  <a:lnTo>
                    <a:pt x="519" y="169"/>
                  </a:lnTo>
                  <a:lnTo>
                    <a:pt x="433" y="197"/>
                  </a:lnTo>
                  <a:lnTo>
                    <a:pt x="365" y="219"/>
                  </a:lnTo>
                  <a:lnTo>
                    <a:pt x="291" y="241"/>
                  </a:lnTo>
                  <a:lnTo>
                    <a:pt x="218" y="265"/>
                  </a:lnTo>
                  <a:lnTo>
                    <a:pt x="150" y="286"/>
                  </a:lnTo>
                  <a:lnTo>
                    <a:pt x="63" y="309"/>
                  </a:lnTo>
                  <a:lnTo>
                    <a:pt x="0" y="3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1" name="Freeform 27"/>
            <p:cNvSpPr>
              <a:spLocks/>
            </p:cNvSpPr>
            <p:nvPr/>
          </p:nvSpPr>
          <p:spPr bwMode="auto">
            <a:xfrm>
              <a:off x="10342" y="10114"/>
              <a:ext cx="460" cy="78"/>
            </a:xfrm>
            <a:custGeom>
              <a:avLst/>
              <a:gdLst>
                <a:gd name="T0" fmla="*/ 13 w 460"/>
                <a:gd name="T1" fmla="*/ 42 h 78"/>
                <a:gd name="T2" fmla="*/ 109 w 460"/>
                <a:gd name="T3" fmla="*/ 48 h 78"/>
                <a:gd name="T4" fmla="*/ 328 w 460"/>
                <a:gd name="T5" fmla="*/ 26 h 78"/>
                <a:gd name="T6" fmla="*/ 445 w 460"/>
                <a:gd name="T7" fmla="*/ 0 h 78"/>
                <a:gd name="T8" fmla="*/ 460 w 460"/>
                <a:gd name="T9" fmla="*/ 9 h 78"/>
                <a:gd name="T10" fmla="*/ 452 w 460"/>
                <a:gd name="T11" fmla="*/ 25 h 78"/>
                <a:gd name="T12" fmla="*/ 394 w 460"/>
                <a:gd name="T13" fmla="*/ 48 h 78"/>
                <a:gd name="T14" fmla="*/ 335 w 460"/>
                <a:gd name="T15" fmla="*/ 67 h 78"/>
                <a:gd name="T16" fmla="*/ 170 w 460"/>
                <a:gd name="T17" fmla="*/ 78 h 78"/>
                <a:gd name="T18" fmla="*/ 11 w 460"/>
                <a:gd name="T19" fmla="*/ 68 h 78"/>
                <a:gd name="T20" fmla="*/ 0 w 460"/>
                <a:gd name="T21" fmla="*/ 54 h 78"/>
                <a:gd name="T22" fmla="*/ 13 w 460"/>
                <a:gd name="T23" fmla="*/ 42 h 78"/>
                <a:gd name="T24" fmla="*/ 13 w 460"/>
                <a:gd name="T25" fmla="*/ 42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60" h="78">
                  <a:moveTo>
                    <a:pt x="13" y="42"/>
                  </a:moveTo>
                  <a:lnTo>
                    <a:pt x="109" y="48"/>
                  </a:lnTo>
                  <a:lnTo>
                    <a:pt x="328" y="26"/>
                  </a:lnTo>
                  <a:lnTo>
                    <a:pt x="445" y="0"/>
                  </a:lnTo>
                  <a:lnTo>
                    <a:pt x="460" y="9"/>
                  </a:lnTo>
                  <a:lnTo>
                    <a:pt x="452" y="25"/>
                  </a:lnTo>
                  <a:lnTo>
                    <a:pt x="394" y="48"/>
                  </a:lnTo>
                  <a:lnTo>
                    <a:pt x="335" y="67"/>
                  </a:lnTo>
                  <a:lnTo>
                    <a:pt x="170" y="78"/>
                  </a:lnTo>
                  <a:lnTo>
                    <a:pt x="11" y="68"/>
                  </a:lnTo>
                  <a:lnTo>
                    <a:pt x="0" y="54"/>
                  </a:lnTo>
                  <a:lnTo>
                    <a:pt x="13" y="4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2" name="Freeform 28"/>
            <p:cNvSpPr>
              <a:spLocks/>
            </p:cNvSpPr>
            <p:nvPr/>
          </p:nvSpPr>
          <p:spPr bwMode="auto">
            <a:xfrm>
              <a:off x="10453" y="10204"/>
              <a:ext cx="427" cy="88"/>
            </a:xfrm>
            <a:custGeom>
              <a:avLst/>
              <a:gdLst>
                <a:gd name="T0" fmla="*/ 16 w 427"/>
                <a:gd name="T1" fmla="*/ 50 h 88"/>
                <a:gd name="T2" fmla="*/ 147 w 427"/>
                <a:gd name="T3" fmla="*/ 44 h 88"/>
                <a:gd name="T4" fmla="*/ 279 w 427"/>
                <a:gd name="T5" fmla="*/ 16 h 88"/>
                <a:gd name="T6" fmla="*/ 412 w 427"/>
                <a:gd name="T7" fmla="*/ 0 h 88"/>
                <a:gd name="T8" fmla="*/ 427 w 427"/>
                <a:gd name="T9" fmla="*/ 9 h 88"/>
                <a:gd name="T10" fmla="*/ 418 w 427"/>
                <a:gd name="T11" fmla="*/ 25 h 88"/>
                <a:gd name="T12" fmla="*/ 363 w 427"/>
                <a:gd name="T13" fmla="*/ 44 h 88"/>
                <a:gd name="T14" fmla="*/ 301 w 427"/>
                <a:gd name="T15" fmla="*/ 58 h 88"/>
                <a:gd name="T16" fmla="*/ 183 w 427"/>
                <a:gd name="T17" fmla="*/ 79 h 88"/>
                <a:gd name="T18" fmla="*/ 95 w 427"/>
                <a:gd name="T19" fmla="*/ 88 h 88"/>
                <a:gd name="T20" fmla="*/ 10 w 427"/>
                <a:gd name="T21" fmla="*/ 75 h 88"/>
                <a:gd name="T22" fmla="*/ 0 w 427"/>
                <a:gd name="T23" fmla="*/ 60 h 88"/>
                <a:gd name="T24" fmla="*/ 16 w 427"/>
                <a:gd name="T25" fmla="*/ 50 h 88"/>
                <a:gd name="T26" fmla="*/ 16 w 427"/>
                <a:gd name="T27" fmla="*/ 50 h 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27" h="88">
                  <a:moveTo>
                    <a:pt x="16" y="50"/>
                  </a:moveTo>
                  <a:lnTo>
                    <a:pt x="147" y="44"/>
                  </a:lnTo>
                  <a:lnTo>
                    <a:pt x="279" y="16"/>
                  </a:lnTo>
                  <a:lnTo>
                    <a:pt x="412" y="0"/>
                  </a:lnTo>
                  <a:lnTo>
                    <a:pt x="427" y="9"/>
                  </a:lnTo>
                  <a:lnTo>
                    <a:pt x="418" y="25"/>
                  </a:lnTo>
                  <a:lnTo>
                    <a:pt x="363" y="44"/>
                  </a:lnTo>
                  <a:lnTo>
                    <a:pt x="301" y="58"/>
                  </a:lnTo>
                  <a:lnTo>
                    <a:pt x="183" y="79"/>
                  </a:lnTo>
                  <a:lnTo>
                    <a:pt x="95" y="88"/>
                  </a:lnTo>
                  <a:lnTo>
                    <a:pt x="10" y="75"/>
                  </a:lnTo>
                  <a:lnTo>
                    <a:pt x="0" y="60"/>
                  </a:lnTo>
                  <a:lnTo>
                    <a:pt x="16" y="5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3" name="Freeform 29"/>
            <p:cNvSpPr>
              <a:spLocks/>
            </p:cNvSpPr>
            <p:nvPr/>
          </p:nvSpPr>
          <p:spPr bwMode="auto">
            <a:xfrm>
              <a:off x="10548" y="10270"/>
              <a:ext cx="424" cy="101"/>
            </a:xfrm>
            <a:custGeom>
              <a:avLst/>
              <a:gdLst>
                <a:gd name="T0" fmla="*/ 16 w 424"/>
                <a:gd name="T1" fmla="*/ 64 h 101"/>
                <a:gd name="T2" fmla="*/ 97 w 424"/>
                <a:gd name="T3" fmla="*/ 78 h 101"/>
                <a:gd name="T4" fmla="*/ 208 w 424"/>
                <a:gd name="T5" fmla="*/ 63 h 101"/>
                <a:gd name="T6" fmla="*/ 316 w 424"/>
                <a:gd name="T7" fmla="*/ 31 h 101"/>
                <a:gd name="T8" fmla="*/ 409 w 424"/>
                <a:gd name="T9" fmla="*/ 0 h 101"/>
                <a:gd name="T10" fmla="*/ 424 w 424"/>
                <a:gd name="T11" fmla="*/ 7 h 101"/>
                <a:gd name="T12" fmla="*/ 417 w 424"/>
                <a:gd name="T13" fmla="*/ 23 h 101"/>
                <a:gd name="T14" fmla="*/ 372 w 424"/>
                <a:gd name="T15" fmla="*/ 46 h 101"/>
                <a:gd name="T16" fmla="*/ 326 w 424"/>
                <a:gd name="T17" fmla="*/ 68 h 101"/>
                <a:gd name="T18" fmla="*/ 260 w 424"/>
                <a:gd name="T19" fmla="*/ 87 h 101"/>
                <a:gd name="T20" fmla="*/ 166 w 424"/>
                <a:gd name="T21" fmla="*/ 101 h 101"/>
                <a:gd name="T22" fmla="*/ 9 w 424"/>
                <a:gd name="T23" fmla="*/ 88 h 101"/>
                <a:gd name="T24" fmla="*/ 0 w 424"/>
                <a:gd name="T25" fmla="*/ 72 h 101"/>
                <a:gd name="T26" fmla="*/ 16 w 424"/>
                <a:gd name="T27" fmla="*/ 64 h 101"/>
                <a:gd name="T28" fmla="*/ 16 w 424"/>
                <a:gd name="T29" fmla="*/ 64 h 10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4" h="101">
                  <a:moveTo>
                    <a:pt x="16" y="64"/>
                  </a:moveTo>
                  <a:lnTo>
                    <a:pt x="97" y="78"/>
                  </a:lnTo>
                  <a:lnTo>
                    <a:pt x="208" y="63"/>
                  </a:lnTo>
                  <a:lnTo>
                    <a:pt x="316" y="31"/>
                  </a:lnTo>
                  <a:lnTo>
                    <a:pt x="409" y="0"/>
                  </a:lnTo>
                  <a:lnTo>
                    <a:pt x="424" y="7"/>
                  </a:lnTo>
                  <a:lnTo>
                    <a:pt x="417" y="23"/>
                  </a:lnTo>
                  <a:lnTo>
                    <a:pt x="372" y="46"/>
                  </a:lnTo>
                  <a:lnTo>
                    <a:pt x="326" y="68"/>
                  </a:lnTo>
                  <a:lnTo>
                    <a:pt x="260" y="87"/>
                  </a:lnTo>
                  <a:lnTo>
                    <a:pt x="166" y="101"/>
                  </a:lnTo>
                  <a:lnTo>
                    <a:pt x="9" y="88"/>
                  </a:lnTo>
                  <a:lnTo>
                    <a:pt x="0" y="72"/>
                  </a:lnTo>
                  <a:lnTo>
                    <a:pt x="16" y="6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4" name="Freeform 30"/>
            <p:cNvSpPr>
              <a:spLocks/>
            </p:cNvSpPr>
            <p:nvPr/>
          </p:nvSpPr>
          <p:spPr bwMode="auto">
            <a:xfrm>
              <a:off x="9486" y="9843"/>
              <a:ext cx="134" cy="181"/>
            </a:xfrm>
            <a:custGeom>
              <a:avLst/>
              <a:gdLst>
                <a:gd name="T0" fmla="*/ 21 w 134"/>
                <a:gd name="T1" fmla="*/ 6 h 181"/>
                <a:gd name="T2" fmla="*/ 41 w 134"/>
                <a:gd name="T3" fmla="*/ 38 h 181"/>
                <a:gd name="T4" fmla="*/ 58 w 134"/>
                <a:gd name="T5" fmla="*/ 55 h 181"/>
                <a:gd name="T6" fmla="*/ 84 w 134"/>
                <a:gd name="T7" fmla="*/ 79 h 181"/>
                <a:gd name="T8" fmla="*/ 118 w 134"/>
                <a:gd name="T9" fmla="*/ 122 h 181"/>
                <a:gd name="T10" fmla="*/ 134 w 134"/>
                <a:gd name="T11" fmla="*/ 168 h 181"/>
                <a:gd name="T12" fmla="*/ 119 w 134"/>
                <a:gd name="T13" fmla="*/ 181 h 181"/>
                <a:gd name="T14" fmla="*/ 98 w 134"/>
                <a:gd name="T15" fmla="*/ 171 h 181"/>
                <a:gd name="T16" fmla="*/ 81 w 134"/>
                <a:gd name="T17" fmla="*/ 137 h 181"/>
                <a:gd name="T18" fmla="*/ 62 w 134"/>
                <a:gd name="T19" fmla="*/ 107 h 181"/>
                <a:gd name="T20" fmla="*/ 37 w 134"/>
                <a:gd name="T21" fmla="*/ 77 h 181"/>
                <a:gd name="T22" fmla="*/ 0 w 134"/>
                <a:gd name="T23" fmla="*/ 16 h 181"/>
                <a:gd name="T24" fmla="*/ 5 w 134"/>
                <a:gd name="T25" fmla="*/ 0 h 181"/>
                <a:gd name="T26" fmla="*/ 21 w 134"/>
                <a:gd name="T27" fmla="*/ 6 h 181"/>
                <a:gd name="T28" fmla="*/ 21 w 134"/>
                <a:gd name="T29" fmla="*/ 6 h 1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34" h="181">
                  <a:moveTo>
                    <a:pt x="21" y="6"/>
                  </a:moveTo>
                  <a:lnTo>
                    <a:pt x="41" y="38"/>
                  </a:lnTo>
                  <a:lnTo>
                    <a:pt x="58" y="55"/>
                  </a:lnTo>
                  <a:lnTo>
                    <a:pt x="84" y="79"/>
                  </a:lnTo>
                  <a:lnTo>
                    <a:pt x="118" y="122"/>
                  </a:lnTo>
                  <a:lnTo>
                    <a:pt x="134" y="168"/>
                  </a:lnTo>
                  <a:lnTo>
                    <a:pt x="119" y="181"/>
                  </a:lnTo>
                  <a:lnTo>
                    <a:pt x="98" y="171"/>
                  </a:lnTo>
                  <a:lnTo>
                    <a:pt x="81" y="137"/>
                  </a:lnTo>
                  <a:lnTo>
                    <a:pt x="62" y="107"/>
                  </a:lnTo>
                  <a:lnTo>
                    <a:pt x="37" y="77"/>
                  </a:lnTo>
                  <a:lnTo>
                    <a:pt x="0" y="16"/>
                  </a:lnTo>
                  <a:lnTo>
                    <a:pt x="5" y="0"/>
                  </a:lnTo>
                  <a:lnTo>
                    <a:pt x="21" y="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5" name="Freeform 31"/>
            <p:cNvSpPr>
              <a:spLocks/>
            </p:cNvSpPr>
            <p:nvPr/>
          </p:nvSpPr>
          <p:spPr bwMode="auto">
            <a:xfrm>
              <a:off x="9527" y="9748"/>
              <a:ext cx="202" cy="98"/>
            </a:xfrm>
            <a:custGeom>
              <a:avLst/>
              <a:gdLst>
                <a:gd name="T0" fmla="*/ 14 w 202"/>
                <a:gd name="T1" fmla="*/ 73 h 98"/>
                <a:gd name="T2" fmla="*/ 101 w 202"/>
                <a:gd name="T3" fmla="*/ 45 h 98"/>
                <a:gd name="T4" fmla="*/ 142 w 202"/>
                <a:gd name="T5" fmla="*/ 21 h 98"/>
                <a:gd name="T6" fmla="*/ 186 w 202"/>
                <a:gd name="T7" fmla="*/ 0 h 98"/>
                <a:gd name="T8" fmla="*/ 202 w 202"/>
                <a:gd name="T9" fmla="*/ 5 h 98"/>
                <a:gd name="T10" fmla="*/ 197 w 202"/>
                <a:gd name="T11" fmla="*/ 23 h 98"/>
                <a:gd name="T12" fmla="*/ 157 w 202"/>
                <a:gd name="T13" fmla="*/ 48 h 98"/>
                <a:gd name="T14" fmla="*/ 107 w 202"/>
                <a:gd name="T15" fmla="*/ 75 h 98"/>
                <a:gd name="T16" fmla="*/ 57 w 202"/>
                <a:gd name="T17" fmla="*/ 95 h 98"/>
                <a:gd name="T18" fmla="*/ 10 w 202"/>
                <a:gd name="T19" fmla="*/ 98 h 98"/>
                <a:gd name="T20" fmla="*/ 0 w 202"/>
                <a:gd name="T21" fmla="*/ 85 h 98"/>
                <a:gd name="T22" fmla="*/ 14 w 202"/>
                <a:gd name="T23" fmla="*/ 73 h 98"/>
                <a:gd name="T24" fmla="*/ 14 w 202"/>
                <a:gd name="T25" fmla="*/ 73 h 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98">
                  <a:moveTo>
                    <a:pt x="14" y="73"/>
                  </a:moveTo>
                  <a:lnTo>
                    <a:pt x="101" y="45"/>
                  </a:lnTo>
                  <a:lnTo>
                    <a:pt x="142" y="21"/>
                  </a:lnTo>
                  <a:lnTo>
                    <a:pt x="186" y="0"/>
                  </a:lnTo>
                  <a:lnTo>
                    <a:pt x="202" y="5"/>
                  </a:lnTo>
                  <a:lnTo>
                    <a:pt x="197" y="23"/>
                  </a:lnTo>
                  <a:lnTo>
                    <a:pt x="157" y="48"/>
                  </a:lnTo>
                  <a:lnTo>
                    <a:pt x="107" y="75"/>
                  </a:lnTo>
                  <a:lnTo>
                    <a:pt x="57" y="95"/>
                  </a:lnTo>
                  <a:lnTo>
                    <a:pt x="10" y="98"/>
                  </a:lnTo>
                  <a:lnTo>
                    <a:pt x="0" y="85"/>
                  </a:lnTo>
                  <a:lnTo>
                    <a:pt x="14" y="7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6" name="Freeform 32"/>
            <p:cNvSpPr>
              <a:spLocks/>
            </p:cNvSpPr>
            <p:nvPr/>
          </p:nvSpPr>
          <p:spPr bwMode="auto">
            <a:xfrm>
              <a:off x="9717" y="9750"/>
              <a:ext cx="88" cy="150"/>
            </a:xfrm>
            <a:custGeom>
              <a:avLst/>
              <a:gdLst>
                <a:gd name="T0" fmla="*/ 16 w 88"/>
                <a:gd name="T1" fmla="*/ 0 h 150"/>
                <a:gd name="T2" fmla="*/ 63 w 88"/>
                <a:gd name="T3" fmla="*/ 58 h 150"/>
                <a:gd name="T4" fmla="*/ 88 w 88"/>
                <a:gd name="T5" fmla="*/ 133 h 150"/>
                <a:gd name="T6" fmla="*/ 80 w 88"/>
                <a:gd name="T7" fmla="*/ 150 h 150"/>
                <a:gd name="T8" fmla="*/ 65 w 88"/>
                <a:gd name="T9" fmla="*/ 143 h 150"/>
                <a:gd name="T10" fmla="*/ 27 w 88"/>
                <a:gd name="T11" fmla="*/ 64 h 150"/>
                <a:gd name="T12" fmla="*/ 4 w 88"/>
                <a:gd name="T13" fmla="*/ 21 h 150"/>
                <a:gd name="T14" fmla="*/ 0 w 88"/>
                <a:gd name="T15" fmla="*/ 3 h 150"/>
                <a:gd name="T16" fmla="*/ 16 w 88"/>
                <a:gd name="T17" fmla="*/ 0 h 150"/>
                <a:gd name="T18" fmla="*/ 16 w 88"/>
                <a:gd name="T19" fmla="*/ 0 h 1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8" h="150">
                  <a:moveTo>
                    <a:pt x="16" y="0"/>
                  </a:moveTo>
                  <a:lnTo>
                    <a:pt x="63" y="58"/>
                  </a:lnTo>
                  <a:lnTo>
                    <a:pt x="88" y="133"/>
                  </a:lnTo>
                  <a:lnTo>
                    <a:pt x="80" y="150"/>
                  </a:lnTo>
                  <a:lnTo>
                    <a:pt x="65" y="143"/>
                  </a:lnTo>
                  <a:lnTo>
                    <a:pt x="27" y="64"/>
                  </a:lnTo>
                  <a:lnTo>
                    <a:pt x="4" y="21"/>
                  </a:lnTo>
                  <a:lnTo>
                    <a:pt x="0" y="3"/>
                  </a:lnTo>
                  <a:lnTo>
                    <a:pt x="1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7" name="Freeform 33"/>
            <p:cNvSpPr>
              <a:spLocks/>
            </p:cNvSpPr>
            <p:nvPr/>
          </p:nvSpPr>
          <p:spPr bwMode="auto">
            <a:xfrm>
              <a:off x="9588" y="9912"/>
              <a:ext cx="212" cy="111"/>
            </a:xfrm>
            <a:custGeom>
              <a:avLst/>
              <a:gdLst>
                <a:gd name="T0" fmla="*/ 196 w 212"/>
                <a:gd name="T1" fmla="*/ 53 h 111"/>
                <a:gd name="T2" fmla="*/ 141 w 212"/>
                <a:gd name="T3" fmla="*/ 84 h 111"/>
                <a:gd name="T4" fmla="*/ 78 w 212"/>
                <a:gd name="T5" fmla="*/ 106 h 111"/>
                <a:gd name="T6" fmla="*/ 12 w 212"/>
                <a:gd name="T7" fmla="*/ 111 h 111"/>
                <a:gd name="T8" fmla="*/ 0 w 212"/>
                <a:gd name="T9" fmla="*/ 98 h 111"/>
                <a:gd name="T10" fmla="*/ 12 w 212"/>
                <a:gd name="T11" fmla="*/ 85 h 111"/>
                <a:gd name="T12" fmla="*/ 82 w 212"/>
                <a:gd name="T13" fmla="*/ 66 h 111"/>
                <a:gd name="T14" fmla="*/ 151 w 212"/>
                <a:gd name="T15" fmla="*/ 31 h 111"/>
                <a:gd name="T16" fmla="*/ 197 w 212"/>
                <a:gd name="T17" fmla="*/ 0 h 111"/>
                <a:gd name="T18" fmla="*/ 212 w 212"/>
                <a:gd name="T19" fmla="*/ 4 h 111"/>
                <a:gd name="T20" fmla="*/ 212 w 212"/>
                <a:gd name="T21" fmla="*/ 19 h 111"/>
                <a:gd name="T22" fmla="*/ 196 w 212"/>
                <a:gd name="T23" fmla="*/ 53 h 111"/>
                <a:gd name="T24" fmla="*/ 196 w 212"/>
                <a:gd name="T25" fmla="*/ 53 h 1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2" h="111">
                  <a:moveTo>
                    <a:pt x="196" y="53"/>
                  </a:moveTo>
                  <a:lnTo>
                    <a:pt x="141" y="84"/>
                  </a:lnTo>
                  <a:lnTo>
                    <a:pt x="78" y="106"/>
                  </a:lnTo>
                  <a:lnTo>
                    <a:pt x="12" y="111"/>
                  </a:lnTo>
                  <a:lnTo>
                    <a:pt x="0" y="98"/>
                  </a:lnTo>
                  <a:lnTo>
                    <a:pt x="12" y="85"/>
                  </a:lnTo>
                  <a:lnTo>
                    <a:pt x="82" y="66"/>
                  </a:lnTo>
                  <a:lnTo>
                    <a:pt x="151" y="31"/>
                  </a:lnTo>
                  <a:lnTo>
                    <a:pt x="197" y="0"/>
                  </a:lnTo>
                  <a:lnTo>
                    <a:pt x="212" y="4"/>
                  </a:lnTo>
                  <a:lnTo>
                    <a:pt x="212" y="19"/>
                  </a:lnTo>
                  <a:lnTo>
                    <a:pt x="196" y="5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8" name="Freeform 34"/>
            <p:cNvSpPr>
              <a:spLocks/>
            </p:cNvSpPr>
            <p:nvPr/>
          </p:nvSpPr>
          <p:spPr bwMode="auto">
            <a:xfrm>
              <a:off x="10609" y="9813"/>
              <a:ext cx="193" cy="74"/>
            </a:xfrm>
            <a:custGeom>
              <a:avLst/>
              <a:gdLst>
                <a:gd name="T0" fmla="*/ 12 w 193"/>
                <a:gd name="T1" fmla="*/ 49 h 74"/>
                <a:gd name="T2" fmla="*/ 103 w 193"/>
                <a:gd name="T3" fmla="*/ 32 h 74"/>
                <a:gd name="T4" fmla="*/ 176 w 193"/>
                <a:gd name="T5" fmla="*/ 0 h 74"/>
                <a:gd name="T6" fmla="*/ 193 w 193"/>
                <a:gd name="T7" fmla="*/ 6 h 74"/>
                <a:gd name="T8" fmla="*/ 186 w 193"/>
                <a:gd name="T9" fmla="*/ 22 h 74"/>
                <a:gd name="T10" fmla="*/ 150 w 193"/>
                <a:gd name="T11" fmla="*/ 48 h 74"/>
                <a:gd name="T12" fmla="*/ 111 w 193"/>
                <a:gd name="T13" fmla="*/ 69 h 74"/>
                <a:gd name="T14" fmla="*/ 12 w 193"/>
                <a:gd name="T15" fmla="*/ 74 h 74"/>
                <a:gd name="T16" fmla="*/ 0 w 193"/>
                <a:gd name="T17" fmla="*/ 61 h 74"/>
                <a:gd name="T18" fmla="*/ 12 w 193"/>
                <a:gd name="T19" fmla="*/ 49 h 74"/>
                <a:gd name="T20" fmla="*/ 12 w 193"/>
                <a:gd name="T21" fmla="*/ 49 h 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3" h="74">
                  <a:moveTo>
                    <a:pt x="12" y="49"/>
                  </a:moveTo>
                  <a:lnTo>
                    <a:pt x="103" y="32"/>
                  </a:lnTo>
                  <a:lnTo>
                    <a:pt x="176" y="0"/>
                  </a:lnTo>
                  <a:lnTo>
                    <a:pt x="193" y="6"/>
                  </a:lnTo>
                  <a:lnTo>
                    <a:pt x="186" y="22"/>
                  </a:lnTo>
                  <a:lnTo>
                    <a:pt x="150" y="48"/>
                  </a:lnTo>
                  <a:lnTo>
                    <a:pt x="111" y="69"/>
                  </a:lnTo>
                  <a:lnTo>
                    <a:pt x="12" y="74"/>
                  </a:lnTo>
                  <a:lnTo>
                    <a:pt x="0" y="61"/>
                  </a:lnTo>
                  <a:lnTo>
                    <a:pt x="12" y="4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79" name="Freeform 35"/>
            <p:cNvSpPr>
              <a:spLocks/>
            </p:cNvSpPr>
            <p:nvPr/>
          </p:nvSpPr>
          <p:spPr bwMode="auto">
            <a:xfrm>
              <a:off x="10600" y="9867"/>
              <a:ext cx="147" cy="193"/>
            </a:xfrm>
            <a:custGeom>
              <a:avLst/>
              <a:gdLst>
                <a:gd name="T0" fmla="*/ 23 w 147"/>
                <a:gd name="T1" fmla="*/ 7 h 193"/>
                <a:gd name="T2" fmla="*/ 44 w 147"/>
                <a:gd name="T3" fmla="*/ 55 h 193"/>
                <a:gd name="T4" fmla="*/ 69 w 147"/>
                <a:gd name="T5" fmla="*/ 99 h 193"/>
                <a:gd name="T6" fmla="*/ 100 w 147"/>
                <a:gd name="T7" fmla="*/ 139 h 193"/>
                <a:gd name="T8" fmla="*/ 140 w 147"/>
                <a:gd name="T9" fmla="*/ 169 h 193"/>
                <a:gd name="T10" fmla="*/ 147 w 147"/>
                <a:gd name="T11" fmla="*/ 185 h 193"/>
                <a:gd name="T12" fmla="*/ 132 w 147"/>
                <a:gd name="T13" fmla="*/ 193 h 193"/>
                <a:gd name="T14" fmla="*/ 85 w 147"/>
                <a:gd name="T15" fmla="*/ 172 h 193"/>
                <a:gd name="T16" fmla="*/ 44 w 147"/>
                <a:gd name="T17" fmla="*/ 144 h 193"/>
                <a:gd name="T18" fmla="*/ 19 w 147"/>
                <a:gd name="T19" fmla="*/ 83 h 193"/>
                <a:gd name="T20" fmla="*/ 0 w 147"/>
                <a:gd name="T21" fmla="*/ 16 h 193"/>
                <a:gd name="T22" fmla="*/ 8 w 147"/>
                <a:gd name="T23" fmla="*/ 0 h 193"/>
                <a:gd name="T24" fmla="*/ 23 w 147"/>
                <a:gd name="T25" fmla="*/ 7 h 193"/>
                <a:gd name="T26" fmla="*/ 23 w 147"/>
                <a:gd name="T27" fmla="*/ 7 h 19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7" h="193">
                  <a:moveTo>
                    <a:pt x="23" y="7"/>
                  </a:moveTo>
                  <a:lnTo>
                    <a:pt x="44" y="55"/>
                  </a:lnTo>
                  <a:lnTo>
                    <a:pt x="69" y="99"/>
                  </a:lnTo>
                  <a:lnTo>
                    <a:pt x="100" y="139"/>
                  </a:lnTo>
                  <a:lnTo>
                    <a:pt x="140" y="169"/>
                  </a:lnTo>
                  <a:lnTo>
                    <a:pt x="147" y="185"/>
                  </a:lnTo>
                  <a:lnTo>
                    <a:pt x="132" y="193"/>
                  </a:lnTo>
                  <a:lnTo>
                    <a:pt x="85" y="172"/>
                  </a:lnTo>
                  <a:lnTo>
                    <a:pt x="44" y="144"/>
                  </a:lnTo>
                  <a:lnTo>
                    <a:pt x="19" y="83"/>
                  </a:lnTo>
                  <a:lnTo>
                    <a:pt x="0" y="16"/>
                  </a:lnTo>
                  <a:lnTo>
                    <a:pt x="8" y="0"/>
                  </a:lnTo>
                  <a:lnTo>
                    <a:pt x="23"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0" name="Freeform 36"/>
            <p:cNvSpPr>
              <a:spLocks/>
            </p:cNvSpPr>
            <p:nvPr/>
          </p:nvSpPr>
          <p:spPr bwMode="auto">
            <a:xfrm>
              <a:off x="10699" y="9987"/>
              <a:ext cx="183" cy="71"/>
            </a:xfrm>
            <a:custGeom>
              <a:avLst/>
              <a:gdLst>
                <a:gd name="T0" fmla="*/ 15 w 183"/>
                <a:gd name="T1" fmla="*/ 28 h 71"/>
                <a:gd name="T2" fmla="*/ 91 w 183"/>
                <a:gd name="T3" fmla="*/ 18 h 71"/>
                <a:gd name="T4" fmla="*/ 168 w 183"/>
                <a:gd name="T5" fmla="*/ 0 h 71"/>
                <a:gd name="T6" fmla="*/ 183 w 183"/>
                <a:gd name="T7" fmla="*/ 7 h 71"/>
                <a:gd name="T8" fmla="*/ 177 w 183"/>
                <a:gd name="T9" fmla="*/ 23 h 71"/>
                <a:gd name="T10" fmla="*/ 152 w 183"/>
                <a:gd name="T11" fmla="*/ 40 h 71"/>
                <a:gd name="T12" fmla="*/ 130 w 183"/>
                <a:gd name="T13" fmla="*/ 54 h 71"/>
                <a:gd name="T14" fmla="*/ 55 w 183"/>
                <a:gd name="T15" fmla="*/ 71 h 71"/>
                <a:gd name="T16" fmla="*/ 9 w 183"/>
                <a:gd name="T17" fmla="*/ 52 h 71"/>
                <a:gd name="T18" fmla="*/ 0 w 183"/>
                <a:gd name="T19" fmla="*/ 37 h 71"/>
                <a:gd name="T20" fmla="*/ 15 w 183"/>
                <a:gd name="T21" fmla="*/ 28 h 71"/>
                <a:gd name="T22" fmla="*/ 15 w 183"/>
                <a:gd name="T23" fmla="*/ 28 h 7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3" h="71">
                  <a:moveTo>
                    <a:pt x="15" y="28"/>
                  </a:moveTo>
                  <a:lnTo>
                    <a:pt x="91" y="18"/>
                  </a:lnTo>
                  <a:lnTo>
                    <a:pt x="168" y="0"/>
                  </a:lnTo>
                  <a:lnTo>
                    <a:pt x="183" y="7"/>
                  </a:lnTo>
                  <a:lnTo>
                    <a:pt x="177" y="23"/>
                  </a:lnTo>
                  <a:lnTo>
                    <a:pt x="152" y="40"/>
                  </a:lnTo>
                  <a:lnTo>
                    <a:pt x="130" y="54"/>
                  </a:lnTo>
                  <a:lnTo>
                    <a:pt x="55" y="71"/>
                  </a:lnTo>
                  <a:lnTo>
                    <a:pt x="9" y="52"/>
                  </a:lnTo>
                  <a:lnTo>
                    <a:pt x="0" y="37"/>
                  </a:lnTo>
                  <a:lnTo>
                    <a:pt x="15" y="2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1" name="Freeform 37"/>
            <p:cNvSpPr>
              <a:spLocks/>
            </p:cNvSpPr>
            <p:nvPr/>
          </p:nvSpPr>
          <p:spPr bwMode="auto">
            <a:xfrm>
              <a:off x="10784" y="9818"/>
              <a:ext cx="115" cy="156"/>
            </a:xfrm>
            <a:custGeom>
              <a:avLst/>
              <a:gdLst>
                <a:gd name="T0" fmla="*/ 29 w 115"/>
                <a:gd name="T1" fmla="*/ 10 h 156"/>
                <a:gd name="T2" fmla="*/ 47 w 115"/>
                <a:gd name="T3" fmla="*/ 40 h 156"/>
                <a:gd name="T4" fmla="*/ 50 w 115"/>
                <a:gd name="T5" fmla="*/ 53 h 156"/>
                <a:gd name="T6" fmla="*/ 74 w 115"/>
                <a:gd name="T7" fmla="*/ 96 h 156"/>
                <a:gd name="T8" fmla="*/ 90 w 115"/>
                <a:gd name="T9" fmla="*/ 118 h 156"/>
                <a:gd name="T10" fmla="*/ 108 w 115"/>
                <a:gd name="T11" fmla="*/ 132 h 156"/>
                <a:gd name="T12" fmla="*/ 115 w 115"/>
                <a:gd name="T13" fmla="*/ 149 h 156"/>
                <a:gd name="T14" fmla="*/ 100 w 115"/>
                <a:gd name="T15" fmla="*/ 156 h 156"/>
                <a:gd name="T16" fmla="*/ 41 w 115"/>
                <a:gd name="T17" fmla="*/ 136 h 156"/>
                <a:gd name="T18" fmla="*/ 0 w 115"/>
                <a:gd name="T19" fmla="*/ 68 h 156"/>
                <a:gd name="T20" fmla="*/ 7 w 115"/>
                <a:gd name="T21" fmla="*/ 15 h 156"/>
                <a:gd name="T22" fmla="*/ 15 w 115"/>
                <a:gd name="T23" fmla="*/ 0 h 156"/>
                <a:gd name="T24" fmla="*/ 29 w 115"/>
                <a:gd name="T25" fmla="*/ 10 h 156"/>
                <a:gd name="T26" fmla="*/ 29 w 115"/>
                <a:gd name="T27" fmla="*/ 10 h 1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5" h="156">
                  <a:moveTo>
                    <a:pt x="29" y="10"/>
                  </a:moveTo>
                  <a:lnTo>
                    <a:pt x="47" y="40"/>
                  </a:lnTo>
                  <a:lnTo>
                    <a:pt x="50" y="53"/>
                  </a:lnTo>
                  <a:lnTo>
                    <a:pt x="74" y="96"/>
                  </a:lnTo>
                  <a:lnTo>
                    <a:pt x="90" y="118"/>
                  </a:lnTo>
                  <a:lnTo>
                    <a:pt x="108" y="132"/>
                  </a:lnTo>
                  <a:lnTo>
                    <a:pt x="115" y="149"/>
                  </a:lnTo>
                  <a:lnTo>
                    <a:pt x="100" y="156"/>
                  </a:lnTo>
                  <a:lnTo>
                    <a:pt x="41" y="136"/>
                  </a:lnTo>
                  <a:lnTo>
                    <a:pt x="0" y="68"/>
                  </a:lnTo>
                  <a:lnTo>
                    <a:pt x="7" y="15"/>
                  </a:lnTo>
                  <a:lnTo>
                    <a:pt x="15" y="0"/>
                  </a:lnTo>
                  <a:lnTo>
                    <a:pt x="29"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2" name="Freeform 38"/>
            <p:cNvSpPr>
              <a:spLocks/>
            </p:cNvSpPr>
            <p:nvPr/>
          </p:nvSpPr>
          <p:spPr bwMode="auto">
            <a:xfrm>
              <a:off x="10906" y="9722"/>
              <a:ext cx="345" cy="544"/>
            </a:xfrm>
            <a:custGeom>
              <a:avLst/>
              <a:gdLst>
                <a:gd name="T0" fmla="*/ 22 w 345"/>
                <a:gd name="T1" fmla="*/ 9 h 544"/>
                <a:gd name="T2" fmla="*/ 53 w 345"/>
                <a:gd name="T3" fmla="*/ 86 h 544"/>
                <a:gd name="T4" fmla="*/ 82 w 345"/>
                <a:gd name="T5" fmla="*/ 142 h 544"/>
                <a:gd name="T6" fmla="*/ 112 w 345"/>
                <a:gd name="T7" fmla="*/ 198 h 544"/>
                <a:gd name="T8" fmla="*/ 142 w 345"/>
                <a:gd name="T9" fmla="*/ 253 h 544"/>
                <a:gd name="T10" fmla="*/ 172 w 345"/>
                <a:gd name="T11" fmla="*/ 308 h 544"/>
                <a:gd name="T12" fmla="*/ 189 w 345"/>
                <a:gd name="T13" fmla="*/ 338 h 544"/>
                <a:gd name="T14" fmla="*/ 208 w 345"/>
                <a:gd name="T15" fmla="*/ 365 h 544"/>
                <a:gd name="T16" fmla="*/ 230 w 345"/>
                <a:gd name="T17" fmla="*/ 390 h 544"/>
                <a:gd name="T18" fmla="*/ 252 w 345"/>
                <a:gd name="T19" fmla="*/ 415 h 544"/>
                <a:gd name="T20" fmla="*/ 276 w 345"/>
                <a:gd name="T21" fmla="*/ 437 h 544"/>
                <a:gd name="T22" fmla="*/ 300 w 345"/>
                <a:gd name="T23" fmla="*/ 461 h 544"/>
                <a:gd name="T24" fmla="*/ 344 w 345"/>
                <a:gd name="T25" fmla="*/ 510 h 544"/>
                <a:gd name="T26" fmla="*/ 345 w 345"/>
                <a:gd name="T27" fmla="*/ 543 h 544"/>
                <a:gd name="T28" fmla="*/ 314 w 345"/>
                <a:gd name="T29" fmla="*/ 544 h 544"/>
                <a:gd name="T30" fmla="*/ 267 w 345"/>
                <a:gd name="T31" fmla="*/ 503 h 544"/>
                <a:gd name="T32" fmla="*/ 242 w 345"/>
                <a:gd name="T33" fmla="*/ 475 h 544"/>
                <a:gd name="T34" fmla="*/ 214 w 345"/>
                <a:gd name="T35" fmla="*/ 445 h 544"/>
                <a:gd name="T36" fmla="*/ 164 w 345"/>
                <a:gd name="T37" fmla="*/ 384 h 544"/>
                <a:gd name="T38" fmla="*/ 130 w 345"/>
                <a:gd name="T39" fmla="*/ 332 h 544"/>
                <a:gd name="T40" fmla="*/ 103 w 345"/>
                <a:gd name="T41" fmla="*/ 270 h 544"/>
                <a:gd name="T42" fmla="*/ 81 w 345"/>
                <a:gd name="T43" fmla="*/ 221 h 544"/>
                <a:gd name="T44" fmla="*/ 58 w 345"/>
                <a:gd name="T45" fmla="*/ 170 h 544"/>
                <a:gd name="T46" fmla="*/ 37 w 345"/>
                <a:gd name="T47" fmla="*/ 118 h 544"/>
                <a:gd name="T48" fmla="*/ 18 w 345"/>
                <a:gd name="T49" fmla="*/ 71 h 544"/>
                <a:gd name="T50" fmla="*/ 0 w 345"/>
                <a:gd name="T51" fmla="*/ 16 h 544"/>
                <a:gd name="T52" fmla="*/ 7 w 345"/>
                <a:gd name="T53" fmla="*/ 0 h 544"/>
                <a:gd name="T54" fmla="*/ 22 w 345"/>
                <a:gd name="T55" fmla="*/ 9 h 544"/>
                <a:gd name="T56" fmla="*/ 22 w 345"/>
                <a:gd name="T57" fmla="*/ 9 h 5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45" h="544">
                  <a:moveTo>
                    <a:pt x="22" y="9"/>
                  </a:moveTo>
                  <a:lnTo>
                    <a:pt x="53" y="86"/>
                  </a:lnTo>
                  <a:lnTo>
                    <a:pt x="82" y="142"/>
                  </a:lnTo>
                  <a:lnTo>
                    <a:pt x="112" y="198"/>
                  </a:lnTo>
                  <a:lnTo>
                    <a:pt x="142" y="253"/>
                  </a:lnTo>
                  <a:lnTo>
                    <a:pt x="172" y="308"/>
                  </a:lnTo>
                  <a:lnTo>
                    <a:pt x="189" y="338"/>
                  </a:lnTo>
                  <a:lnTo>
                    <a:pt x="208" y="365"/>
                  </a:lnTo>
                  <a:lnTo>
                    <a:pt x="230" y="390"/>
                  </a:lnTo>
                  <a:lnTo>
                    <a:pt x="252" y="415"/>
                  </a:lnTo>
                  <a:lnTo>
                    <a:pt x="276" y="437"/>
                  </a:lnTo>
                  <a:lnTo>
                    <a:pt x="300" y="461"/>
                  </a:lnTo>
                  <a:lnTo>
                    <a:pt x="344" y="510"/>
                  </a:lnTo>
                  <a:lnTo>
                    <a:pt x="345" y="543"/>
                  </a:lnTo>
                  <a:lnTo>
                    <a:pt x="314" y="544"/>
                  </a:lnTo>
                  <a:lnTo>
                    <a:pt x="267" y="503"/>
                  </a:lnTo>
                  <a:lnTo>
                    <a:pt x="242" y="475"/>
                  </a:lnTo>
                  <a:lnTo>
                    <a:pt x="214" y="445"/>
                  </a:lnTo>
                  <a:lnTo>
                    <a:pt x="164" y="384"/>
                  </a:lnTo>
                  <a:lnTo>
                    <a:pt x="130" y="332"/>
                  </a:lnTo>
                  <a:lnTo>
                    <a:pt x="103" y="270"/>
                  </a:lnTo>
                  <a:lnTo>
                    <a:pt x="81" y="221"/>
                  </a:lnTo>
                  <a:lnTo>
                    <a:pt x="58" y="170"/>
                  </a:lnTo>
                  <a:lnTo>
                    <a:pt x="37" y="118"/>
                  </a:lnTo>
                  <a:lnTo>
                    <a:pt x="18" y="71"/>
                  </a:lnTo>
                  <a:lnTo>
                    <a:pt x="0" y="16"/>
                  </a:lnTo>
                  <a:lnTo>
                    <a:pt x="7" y="0"/>
                  </a:lnTo>
                  <a:lnTo>
                    <a:pt x="22"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3" name="Freeform 39"/>
            <p:cNvSpPr>
              <a:spLocks/>
            </p:cNvSpPr>
            <p:nvPr/>
          </p:nvSpPr>
          <p:spPr bwMode="auto">
            <a:xfrm>
              <a:off x="10535" y="10271"/>
              <a:ext cx="789" cy="261"/>
            </a:xfrm>
            <a:custGeom>
              <a:avLst/>
              <a:gdLst>
                <a:gd name="T0" fmla="*/ 7 w 789"/>
                <a:gd name="T1" fmla="*/ 238 h 261"/>
                <a:gd name="T2" fmla="*/ 66 w 789"/>
                <a:gd name="T3" fmla="*/ 212 h 261"/>
                <a:gd name="T4" fmla="*/ 149 w 789"/>
                <a:gd name="T5" fmla="*/ 201 h 261"/>
                <a:gd name="T6" fmla="*/ 303 w 789"/>
                <a:gd name="T7" fmla="*/ 193 h 261"/>
                <a:gd name="T8" fmla="*/ 426 w 789"/>
                <a:gd name="T9" fmla="*/ 163 h 261"/>
                <a:gd name="T10" fmla="*/ 484 w 789"/>
                <a:gd name="T11" fmla="*/ 138 h 261"/>
                <a:gd name="T12" fmla="*/ 543 w 789"/>
                <a:gd name="T13" fmla="*/ 111 h 261"/>
                <a:gd name="T14" fmla="*/ 591 w 789"/>
                <a:gd name="T15" fmla="*/ 85 h 261"/>
                <a:gd name="T16" fmla="*/ 636 w 789"/>
                <a:gd name="T17" fmla="*/ 61 h 261"/>
                <a:gd name="T18" fmla="*/ 685 w 789"/>
                <a:gd name="T19" fmla="*/ 36 h 261"/>
                <a:gd name="T20" fmla="*/ 732 w 789"/>
                <a:gd name="T21" fmla="*/ 15 h 261"/>
                <a:gd name="T22" fmla="*/ 769 w 789"/>
                <a:gd name="T23" fmla="*/ 1 h 261"/>
                <a:gd name="T24" fmla="*/ 789 w 789"/>
                <a:gd name="T25" fmla="*/ 0 h 261"/>
                <a:gd name="T26" fmla="*/ 785 w 789"/>
                <a:gd name="T27" fmla="*/ 15 h 261"/>
                <a:gd name="T28" fmla="*/ 744 w 789"/>
                <a:gd name="T29" fmla="*/ 61 h 261"/>
                <a:gd name="T30" fmla="*/ 719 w 789"/>
                <a:gd name="T31" fmla="*/ 83 h 261"/>
                <a:gd name="T32" fmla="*/ 692 w 789"/>
                <a:gd name="T33" fmla="*/ 103 h 261"/>
                <a:gd name="T34" fmla="*/ 632 w 789"/>
                <a:gd name="T35" fmla="*/ 140 h 261"/>
                <a:gd name="T36" fmla="*/ 566 w 789"/>
                <a:gd name="T37" fmla="*/ 172 h 261"/>
                <a:gd name="T38" fmla="*/ 498 w 789"/>
                <a:gd name="T39" fmla="*/ 198 h 261"/>
                <a:gd name="T40" fmla="*/ 430 w 789"/>
                <a:gd name="T41" fmla="*/ 219 h 261"/>
                <a:gd name="T42" fmla="*/ 306 w 789"/>
                <a:gd name="T43" fmla="*/ 239 h 261"/>
                <a:gd name="T44" fmla="*/ 104 w 789"/>
                <a:gd name="T45" fmla="*/ 235 h 261"/>
                <a:gd name="T46" fmla="*/ 17 w 789"/>
                <a:gd name="T47" fmla="*/ 261 h 261"/>
                <a:gd name="T48" fmla="*/ 0 w 789"/>
                <a:gd name="T49" fmla="*/ 255 h 261"/>
                <a:gd name="T50" fmla="*/ 7 w 789"/>
                <a:gd name="T51" fmla="*/ 238 h 261"/>
                <a:gd name="T52" fmla="*/ 7 w 789"/>
                <a:gd name="T53" fmla="*/ 238 h 26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89" h="261">
                  <a:moveTo>
                    <a:pt x="7" y="238"/>
                  </a:moveTo>
                  <a:lnTo>
                    <a:pt x="66" y="212"/>
                  </a:lnTo>
                  <a:lnTo>
                    <a:pt x="149" y="201"/>
                  </a:lnTo>
                  <a:lnTo>
                    <a:pt x="303" y="193"/>
                  </a:lnTo>
                  <a:lnTo>
                    <a:pt x="426" y="163"/>
                  </a:lnTo>
                  <a:lnTo>
                    <a:pt x="484" y="138"/>
                  </a:lnTo>
                  <a:lnTo>
                    <a:pt x="543" y="111"/>
                  </a:lnTo>
                  <a:lnTo>
                    <a:pt x="591" y="85"/>
                  </a:lnTo>
                  <a:lnTo>
                    <a:pt x="636" y="61"/>
                  </a:lnTo>
                  <a:lnTo>
                    <a:pt x="685" y="36"/>
                  </a:lnTo>
                  <a:lnTo>
                    <a:pt x="732" y="15"/>
                  </a:lnTo>
                  <a:lnTo>
                    <a:pt x="769" y="1"/>
                  </a:lnTo>
                  <a:lnTo>
                    <a:pt x="789" y="0"/>
                  </a:lnTo>
                  <a:lnTo>
                    <a:pt x="785" y="15"/>
                  </a:lnTo>
                  <a:lnTo>
                    <a:pt x="744" y="61"/>
                  </a:lnTo>
                  <a:lnTo>
                    <a:pt x="719" y="83"/>
                  </a:lnTo>
                  <a:lnTo>
                    <a:pt x="692" y="103"/>
                  </a:lnTo>
                  <a:lnTo>
                    <a:pt x="632" y="140"/>
                  </a:lnTo>
                  <a:lnTo>
                    <a:pt x="566" y="172"/>
                  </a:lnTo>
                  <a:lnTo>
                    <a:pt x="498" y="198"/>
                  </a:lnTo>
                  <a:lnTo>
                    <a:pt x="430" y="219"/>
                  </a:lnTo>
                  <a:lnTo>
                    <a:pt x="306" y="239"/>
                  </a:lnTo>
                  <a:lnTo>
                    <a:pt x="104" y="235"/>
                  </a:lnTo>
                  <a:lnTo>
                    <a:pt x="17" y="261"/>
                  </a:lnTo>
                  <a:lnTo>
                    <a:pt x="0" y="255"/>
                  </a:lnTo>
                  <a:lnTo>
                    <a:pt x="7" y="23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4" name="Freeform 40"/>
            <p:cNvSpPr>
              <a:spLocks/>
            </p:cNvSpPr>
            <p:nvPr/>
          </p:nvSpPr>
          <p:spPr bwMode="auto">
            <a:xfrm>
              <a:off x="11195" y="10346"/>
              <a:ext cx="100" cy="107"/>
            </a:xfrm>
            <a:custGeom>
              <a:avLst/>
              <a:gdLst>
                <a:gd name="T0" fmla="*/ 24 w 100"/>
                <a:gd name="T1" fmla="*/ 12 h 107"/>
                <a:gd name="T2" fmla="*/ 35 w 100"/>
                <a:gd name="T3" fmla="*/ 33 h 107"/>
                <a:gd name="T4" fmla="*/ 55 w 100"/>
                <a:gd name="T5" fmla="*/ 54 h 107"/>
                <a:gd name="T6" fmla="*/ 96 w 100"/>
                <a:gd name="T7" fmla="*/ 86 h 107"/>
                <a:gd name="T8" fmla="*/ 100 w 100"/>
                <a:gd name="T9" fmla="*/ 103 h 107"/>
                <a:gd name="T10" fmla="*/ 84 w 100"/>
                <a:gd name="T11" fmla="*/ 107 h 107"/>
                <a:gd name="T12" fmla="*/ 28 w 100"/>
                <a:gd name="T13" fmla="*/ 81 h 107"/>
                <a:gd name="T14" fmla="*/ 8 w 100"/>
                <a:gd name="T15" fmla="*/ 51 h 107"/>
                <a:gd name="T16" fmla="*/ 0 w 100"/>
                <a:gd name="T17" fmla="*/ 13 h 107"/>
                <a:gd name="T18" fmla="*/ 11 w 100"/>
                <a:gd name="T19" fmla="*/ 0 h 107"/>
                <a:gd name="T20" fmla="*/ 24 w 100"/>
                <a:gd name="T21" fmla="*/ 12 h 107"/>
                <a:gd name="T22" fmla="*/ 24 w 100"/>
                <a:gd name="T23" fmla="*/ 12 h 1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0" h="107">
                  <a:moveTo>
                    <a:pt x="24" y="12"/>
                  </a:moveTo>
                  <a:lnTo>
                    <a:pt x="35" y="33"/>
                  </a:lnTo>
                  <a:lnTo>
                    <a:pt x="55" y="54"/>
                  </a:lnTo>
                  <a:lnTo>
                    <a:pt x="96" y="86"/>
                  </a:lnTo>
                  <a:lnTo>
                    <a:pt x="100" y="103"/>
                  </a:lnTo>
                  <a:lnTo>
                    <a:pt x="84" y="107"/>
                  </a:lnTo>
                  <a:lnTo>
                    <a:pt x="28" y="81"/>
                  </a:lnTo>
                  <a:lnTo>
                    <a:pt x="8" y="51"/>
                  </a:lnTo>
                  <a:lnTo>
                    <a:pt x="0" y="13"/>
                  </a:lnTo>
                  <a:lnTo>
                    <a:pt x="11" y="0"/>
                  </a:lnTo>
                  <a:lnTo>
                    <a:pt x="24"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5" name="Freeform 41"/>
            <p:cNvSpPr>
              <a:spLocks/>
            </p:cNvSpPr>
            <p:nvPr/>
          </p:nvSpPr>
          <p:spPr bwMode="auto">
            <a:xfrm>
              <a:off x="11154" y="10446"/>
              <a:ext cx="143" cy="209"/>
            </a:xfrm>
            <a:custGeom>
              <a:avLst/>
              <a:gdLst>
                <a:gd name="T0" fmla="*/ 63 w 143"/>
                <a:gd name="T1" fmla="*/ 157 h 209"/>
                <a:gd name="T2" fmla="*/ 62 w 143"/>
                <a:gd name="T3" fmla="*/ 140 h 209"/>
                <a:gd name="T4" fmla="*/ 47 w 143"/>
                <a:gd name="T5" fmla="*/ 209 h 209"/>
                <a:gd name="T6" fmla="*/ 0 w 143"/>
                <a:gd name="T7" fmla="*/ 158 h 209"/>
                <a:gd name="T8" fmla="*/ 0 w 143"/>
                <a:gd name="T9" fmla="*/ 141 h 209"/>
                <a:gd name="T10" fmla="*/ 18 w 143"/>
                <a:gd name="T11" fmla="*/ 74 h 209"/>
                <a:gd name="T12" fmla="*/ 33 w 143"/>
                <a:gd name="T13" fmla="*/ 41 h 209"/>
                <a:gd name="T14" fmla="*/ 53 w 143"/>
                <a:gd name="T15" fmla="*/ 16 h 209"/>
                <a:gd name="T16" fmla="*/ 127 w 143"/>
                <a:gd name="T17" fmla="*/ 0 h 209"/>
                <a:gd name="T18" fmla="*/ 143 w 143"/>
                <a:gd name="T19" fmla="*/ 6 h 209"/>
                <a:gd name="T20" fmla="*/ 137 w 143"/>
                <a:gd name="T21" fmla="*/ 23 h 209"/>
                <a:gd name="T22" fmla="*/ 87 w 143"/>
                <a:gd name="T23" fmla="*/ 82 h 209"/>
                <a:gd name="T24" fmla="*/ 63 w 143"/>
                <a:gd name="T25" fmla="*/ 157 h 209"/>
                <a:gd name="T26" fmla="*/ 63 w 143"/>
                <a:gd name="T27" fmla="*/ 157 h 2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3" h="209">
                  <a:moveTo>
                    <a:pt x="63" y="157"/>
                  </a:moveTo>
                  <a:lnTo>
                    <a:pt x="62" y="140"/>
                  </a:lnTo>
                  <a:lnTo>
                    <a:pt x="47" y="209"/>
                  </a:lnTo>
                  <a:lnTo>
                    <a:pt x="0" y="158"/>
                  </a:lnTo>
                  <a:lnTo>
                    <a:pt x="0" y="141"/>
                  </a:lnTo>
                  <a:lnTo>
                    <a:pt x="18" y="74"/>
                  </a:lnTo>
                  <a:lnTo>
                    <a:pt x="33" y="41"/>
                  </a:lnTo>
                  <a:lnTo>
                    <a:pt x="53" y="16"/>
                  </a:lnTo>
                  <a:lnTo>
                    <a:pt x="127" y="0"/>
                  </a:lnTo>
                  <a:lnTo>
                    <a:pt x="143" y="6"/>
                  </a:lnTo>
                  <a:lnTo>
                    <a:pt x="137" y="23"/>
                  </a:lnTo>
                  <a:lnTo>
                    <a:pt x="87" y="82"/>
                  </a:lnTo>
                  <a:lnTo>
                    <a:pt x="63" y="1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6" name="Freeform 42"/>
            <p:cNvSpPr>
              <a:spLocks/>
            </p:cNvSpPr>
            <p:nvPr/>
          </p:nvSpPr>
          <p:spPr bwMode="auto">
            <a:xfrm>
              <a:off x="10382" y="10307"/>
              <a:ext cx="394" cy="705"/>
            </a:xfrm>
            <a:custGeom>
              <a:avLst/>
              <a:gdLst>
                <a:gd name="T0" fmla="*/ 15 w 394"/>
                <a:gd name="T1" fmla="*/ 0 h 705"/>
                <a:gd name="T2" fmla="*/ 109 w 394"/>
                <a:gd name="T3" fmla="*/ 37 h 705"/>
                <a:gd name="T4" fmla="*/ 171 w 394"/>
                <a:gd name="T5" fmla="*/ 120 h 705"/>
                <a:gd name="T6" fmla="*/ 172 w 394"/>
                <a:gd name="T7" fmla="*/ 203 h 705"/>
                <a:gd name="T8" fmla="*/ 158 w 394"/>
                <a:gd name="T9" fmla="*/ 277 h 705"/>
                <a:gd name="T10" fmla="*/ 153 w 394"/>
                <a:gd name="T11" fmla="*/ 351 h 705"/>
                <a:gd name="T12" fmla="*/ 164 w 394"/>
                <a:gd name="T13" fmla="*/ 393 h 705"/>
                <a:gd name="T14" fmla="*/ 187 w 394"/>
                <a:gd name="T15" fmla="*/ 438 h 705"/>
                <a:gd name="T16" fmla="*/ 218 w 394"/>
                <a:gd name="T17" fmla="*/ 488 h 705"/>
                <a:gd name="T18" fmla="*/ 250 w 394"/>
                <a:gd name="T19" fmla="*/ 539 h 705"/>
                <a:gd name="T20" fmla="*/ 286 w 394"/>
                <a:gd name="T21" fmla="*/ 588 h 705"/>
                <a:gd name="T22" fmla="*/ 324 w 394"/>
                <a:gd name="T23" fmla="*/ 631 h 705"/>
                <a:gd name="T24" fmla="*/ 357 w 394"/>
                <a:gd name="T25" fmla="*/ 657 h 705"/>
                <a:gd name="T26" fmla="*/ 389 w 394"/>
                <a:gd name="T27" fmla="*/ 683 h 705"/>
                <a:gd name="T28" fmla="*/ 394 w 394"/>
                <a:gd name="T29" fmla="*/ 701 h 705"/>
                <a:gd name="T30" fmla="*/ 377 w 394"/>
                <a:gd name="T31" fmla="*/ 705 h 705"/>
                <a:gd name="T32" fmla="*/ 288 w 394"/>
                <a:gd name="T33" fmla="*/ 653 h 705"/>
                <a:gd name="T34" fmla="*/ 239 w 394"/>
                <a:gd name="T35" fmla="*/ 610 h 705"/>
                <a:gd name="T36" fmla="*/ 215 w 394"/>
                <a:gd name="T37" fmla="*/ 586 h 705"/>
                <a:gd name="T38" fmla="*/ 191 w 394"/>
                <a:gd name="T39" fmla="*/ 560 h 705"/>
                <a:gd name="T40" fmla="*/ 148 w 394"/>
                <a:gd name="T41" fmla="*/ 506 h 705"/>
                <a:gd name="T42" fmla="*/ 114 w 394"/>
                <a:gd name="T43" fmla="*/ 451 h 705"/>
                <a:gd name="T44" fmla="*/ 82 w 394"/>
                <a:gd name="T45" fmla="*/ 351 h 705"/>
                <a:gd name="T46" fmla="*/ 94 w 394"/>
                <a:gd name="T47" fmla="*/ 293 h 705"/>
                <a:gd name="T48" fmla="*/ 118 w 394"/>
                <a:gd name="T49" fmla="*/ 236 h 705"/>
                <a:gd name="T50" fmla="*/ 142 w 394"/>
                <a:gd name="T51" fmla="*/ 127 h 705"/>
                <a:gd name="T52" fmla="*/ 121 w 394"/>
                <a:gd name="T53" fmla="*/ 81 h 705"/>
                <a:gd name="T54" fmla="*/ 89 w 394"/>
                <a:gd name="T55" fmla="*/ 58 h 705"/>
                <a:gd name="T56" fmla="*/ 10 w 394"/>
                <a:gd name="T57" fmla="*/ 25 h 705"/>
                <a:gd name="T58" fmla="*/ 0 w 394"/>
                <a:gd name="T59" fmla="*/ 10 h 705"/>
                <a:gd name="T60" fmla="*/ 15 w 394"/>
                <a:gd name="T61" fmla="*/ 0 h 705"/>
                <a:gd name="T62" fmla="*/ 15 w 394"/>
                <a:gd name="T63" fmla="*/ 0 h 7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94" h="705">
                  <a:moveTo>
                    <a:pt x="15" y="0"/>
                  </a:moveTo>
                  <a:lnTo>
                    <a:pt x="109" y="37"/>
                  </a:lnTo>
                  <a:lnTo>
                    <a:pt x="171" y="120"/>
                  </a:lnTo>
                  <a:lnTo>
                    <a:pt x="172" y="203"/>
                  </a:lnTo>
                  <a:lnTo>
                    <a:pt x="158" y="277"/>
                  </a:lnTo>
                  <a:lnTo>
                    <a:pt x="153" y="351"/>
                  </a:lnTo>
                  <a:lnTo>
                    <a:pt x="164" y="393"/>
                  </a:lnTo>
                  <a:lnTo>
                    <a:pt x="187" y="438"/>
                  </a:lnTo>
                  <a:lnTo>
                    <a:pt x="218" y="488"/>
                  </a:lnTo>
                  <a:lnTo>
                    <a:pt x="250" y="539"/>
                  </a:lnTo>
                  <a:lnTo>
                    <a:pt x="286" y="588"/>
                  </a:lnTo>
                  <a:lnTo>
                    <a:pt x="324" y="631"/>
                  </a:lnTo>
                  <a:lnTo>
                    <a:pt x="357" y="657"/>
                  </a:lnTo>
                  <a:lnTo>
                    <a:pt x="389" y="683"/>
                  </a:lnTo>
                  <a:lnTo>
                    <a:pt x="394" y="701"/>
                  </a:lnTo>
                  <a:lnTo>
                    <a:pt x="377" y="705"/>
                  </a:lnTo>
                  <a:lnTo>
                    <a:pt x="288" y="653"/>
                  </a:lnTo>
                  <a:lnTo>
                    <a:pt x="239" y="610"/>
                  </a:lnTo>
                  <a:lnTo>
                    <a:pt x="215" y="586"/>
                  </a:lnTo>
                  <a:lnTo>
                    <a:pt x="191" y="560"/>
                  </a:lnTo>
                  <a:lnTo>
                    <a:pt x="148" y="506"/>
                  </a:lnTo>
                  <a:lnTo>
                    <a:pt x="114" y="451"/>
                  </a:lnTo>
                  <a:lnTo>
                    <a:pt x="82" y="351"/>
                  </a:lnTo>
                  <a:lnTo>
                    <a:pt x="94" y="293"/>
                  </a:lnTo>
                  <a:lnTo>
                    <a:pt x="118" y="236"/>
                  </a:lnTo>
                  <a:lnTo>
                    <a:pt x="142" y="127"/>
                  </a:lnTo>
                  <a:lnTo>
                    <a:pt x="121" y="81"/>
                  </a:lnTo>
                  <a:lnTo>
                    <a:pt x="89" y="58"/>
                  </a:lnTo>
                  <a:lnTo>
                    <a:pt x="10" y="25"/>
                  </a:lnTo>
                  <a:lnTo>
                    <a:pt x="0" y="10"/>
                  </a:lnTo>
                  <a:lnTo>
                    <a:pt x="15"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7" name="Freeform 43"/>
            <p:cNvSpPr>
              <a:spLocks/>
            </p:cNvSpPr>
            <p:nvPr/>
          </p:nvSpPr>
          <p:spPr bwMode="auto">
            <a:xfrm>
              <a:off x="10317" y="10564"/>
              <a:ext cx="162" cy="624"/>
            </a:xfrm>
            <a:custGeom>
              <a:avLst/>
              <a:gdLst>
                <a:gd name="T0" fmla="*/ 105 w 162"/>
                <a:gd name="T1" fmla="*/ 603 h 624"/>
                <a:gd name="T2" fmla="*/ 73 w 162"/>
                <a:gd name="T3" fmla="*/ 540 h 624"/>
                <a:gd name="T4" fmla="*/ 38 w 162"/>
                <a:gd name="T5" fmla="*/ 479 h 624"/>
                <a:gd name="T6" fmla="*/ 0 w 162"/>
                <a:gd name="T7" fmla="*/ 342 h 624"/>
                <a:gd name="T8" fmla="*/ 19 w 162"/>
                <a:gd name="T9" fmla="*/ 278 h 624"/>
                <a:gd name="T10" fmla="*/ 45 w 162"/>
                <a:gd name="T11" fmla="*/ 215 h 624"/>
                <a:gd name="T12" fmla="*/ 63 w 162"/>
                <a:gd name="T13" fmla="*/ 106 h 624"/>
                <a:gd name="T14" fmla="*/ 79 w 162"/>
                <a:gd name="T15" fmla="*/ 13 h 624"/>
                <a:gd name="T16" fmla="*/ 91 w 162"/>
                <a:gd name="T17" fmla="*/ 0 h 624"/>
                <a:gd name="T18" fmla="*/ 103 w 162"/>
                <a:gd name="T19" fmla="*/ 15 h 624"/>
                <a:gd name="T20" fmla="*/ 105 w 162"/>
                <a:gd name="T21" fmla="*/ 120 h 624"/>
                <a:gd name="T22" fmla="*/ 97 w 162"/>
                <a:gd name="T23" fmla="*/ 227 h 624"/>
                <a:gd name="T24" fmla="*/ 63 w 162"/>
                <a:gd name="T25" fmla="*/ 342 h 624"/>
                <a:gd name="T26" fmla="*/ 78 w 162"/>
                <a:gd name="T27" fmla="*/ 417 h 624"/>
                <a:gd name="T28" fmla="*/ 94 w 162"/>
                <a:gd name="T29" fmla="*/ 450 h 624"/>
                <a:gd name="T30" fmla="*/ 112 w 162"/>
                <a:gd name="T31" fmla="*/ 480 h 624"/>
                <a:gd name="T32" fmla="*/ 162 w 162"/>
                <a:gd name="T33" fmla="*/ 571 h 624"/>
                <a:gd name="T34" fmla="*/ 153 w 162"/>
                <a:gd name="T35" fmla="*/ 624 h 624"/>
                <a:gd name="T36" fmla="*/ 105 w 162"/>
                <a:gd name="T37" fmla="*/ 603 h 624"/>
                <a:gd name="T38" fmla="*/ 105 w 162"/>
                <a:gd name="T39" fmla="*/ 603 h 6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62" h="624">
                  <a:moveTo>
                    <a:pt x="105" y="603"/>
                  </a:moveTo>
                  <a:lnTo>
                    <a:pt x="73" y="540"/>
                  </a:lnTo>
                  <a:lnTo>
                    <a:pt x="38" y="479"/>
                  </a:lnTo>
                  <a:lnTo>
                    <a:pt x="0" y="342"/>
                  </a:lnTo>
                  <a:lnTo>
                    <a:pt x="19" y="278"/>
                  </a:lnTo>
                  <a:lnTo>
                    <a:pt x="45" y="215"/>
                  </a:lnTo>
                  <a:lnTo>
                    <a:pt x="63" y="106"/>
                  </a:lnTo>
                  <a:lnTo>
                    <a:pt x="79" y="13"/>
                  </a:lnTo>
                  <a:lnTo>
                    <a:pt x="91" y="0"/>
                  </a:lnTo>
                  <a:lnTo>
                    <a:pt x="103" y="15"/>
                  </a:lnTo>
                  <a:lnTo>
                    <a:pt x="105" y="120"/>
                  </a:lnTo>
                  <a:lnTo>
                    <a:pt x="97" y="227"/>
                  </a:lnTo>
                  <a:lnTo>
                    <a:pt x="63" y="342"/>
                  </a:lnTo>
                  <a:lnTo>
                    <a:pt x="78" y="417"/>
                  </a:lnTo>
                  <a:lnTo>
                    <a:pt x="94" y="450"/>
                  </a:lnTo>
                  <a:lnTo>
                    <a:pt x="112" y="480"/>
                  </a:lnTo>
                  <a:lnTo>
                    <a:pt x="162" y="571"/>
                  </a:lnTo>
                  <a:lnTo>
                    <a:pt x="153" y="624"/>
                  </a:lnTo>
                  <a:lnTo>
                    <a:pt x="105" y="60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8" name="Freeform 44"/>
            <p:cNvSpPr>
              <a:spLocks/>
            </p:cNvSpPr>
            <p:nvPr/>
          </p:nvSpPr>
          <p:spPr bwMode="auto">
            <a:xfrm>
              <a:off x="10443" y="10961"/>
              <a:ext cx="63" cy="254"/>
            </a:xfrm>
            <a:custGeom>
              <a:avLst/>
              <a:gdLst>
                <a:gd name="T0" fmla="*/ 42 w 63"/>
                <a:gd name="T1" fmla="*/ 254 h 254"/>
                <a:gd name="T2" fmla="*/ 10 w 63"/>
                <a:gd name="T3" fmla="*/ 228 h 254"/>
                <a:gd name="T4" fmla="*/ 0 w 63"/>
                <a:gd name="T5" fmla="*/ 83 h 254"/>
                <a:gd name="T6" fmla="*/ 18 w 63"/>
                <a:gd name="T7" fmla="*/ 43 h 254"/>
                <a:gd name="T8" fmla="*/ 43 w 63"/>
                <a:gd name="T9" fmla="*/ 4 h 254"/>
                <a:gd name="T10" fmla="*/ 59 w 63"/>
                <a:gd name="T11" fmla="*/ 0 h 254"/>
                <a:gd name="T12" fmla="*/ 63 w 63"/>
                <a:gd name="T13" fmla="*/ 17 h 254"/>
                <a:gd name="T14" fmla="*/ 43 w 63"/>
                <a:gd name="T15" fmla="*/ 114 h 254"/>
                <a:gd name="T16" fmla="*/ 53 w 63"/>
                <a:gd name="T17" fmla="*/ 215 h 254"/>
                <a:gd name="T18" fmla="*/ 55 w 63"/>
                <a:gd name="T19" fmla="*/ 233 h 254"/>
                <a:gd name="T20" fmla="*/ 58 w 63"/>
                <a:gd name="T21" fmla="*/ 253 h 254"/>
                <a:gd name="T22" fmla="*/ 42 w 63"/>
                <a:gd name="T23" fmla="*/ 254 h 254"/>
                <a:gd name="T24" fmla="*/ 42 w 63"/>
                <a:gd name="T25" fmla="*/ 254 h 2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3" h="254">
                  <a:moveTo>
                    <a:pt x="42" y="254"/>
                  </a:moveTo>
                  <a:lnTo>
                    <a:pt x="10" y="228"/>
                  </a:lnTo>
                  <a:lnTo>
                    <a:pt x="0" y="83"/>
                  </a:lnTo>
                  <a:lnTo>
                    <a:pt x="18" y="43"/>
                  </a:lnTo>
                  <a:lnTo>
                    <a:pt x="43" y="4"/>
                  </a:lnTo>
                  <a:lnTo>
                    <a:pt x="59" y="0"/>
                  </a:lnTo>
                  <a:lnTo>
                    <a:pt x="63" y="17"/>
                  </a:lnTo>
                  <a:lnTo>
                    <a:pt x="43" y="114"/>
                  </a:lnTo>
                  <a:lnTo>
                    <a:pt x="53" y="215"/>
                  </a:lnTo>
                  <a:lnTo>
                    <a:pt x="55" y="233"/>
                  </a:lnTo>
                  <a:lnTo>
                    <a:pt x="58" y="253"/>
                  </a:lnTo>
                  <a:lnTo>
                    <a:pt x="42" y="2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89" name="Freeform 45"/>
            <p:cNvSpPr>
              <a:spLocks/>
            </p:cNvSpPr>
            <p:nvPr/>
          </p:nvSpPr>
          <p:spPr bwMode="auto">
            <a:xfrm>
              <a:off x="10494" y="10960"/>
              <a:ext cx="302" cy="106"/>
            </a:xfrm>
            <a:custGeom>
              <a:avLst/>
              <a:gdLst>
                <a:gd name="T0" fmla="*/ 18 w 302"/>
                <a:gd name="T1" fmla="*/ 0 h 106"/>
                <a:gd name="T2" fmla="*/ 69 w 302"/>
                <a:gd name="T3" fmla="*/ 30 h 106"/>
                <a:gd name="T4" fmla="*/ 124 w 302"/>
                <a:gd name="T5" fmla="*/ 54 h 106"/>
                <a:gd name="T6" fmla="*/ 289 w 302"/>
                <a:gd name="T7" fmla="*/ 64 h 106"/>
                <a:gd name="T8" fmla="*/ 302 w 302"/>
                <a:gd name="T9" fmla="*/ 74 h 106"/>
                <a:gd name="T10" fmla="*/ 291 w 302"/>
                <a:gd name="T11" fmla="*/ 88 h 106"/>
                <a:gd name="T12" fmla="*/ 201 w 302"/>
                <a:gd name="T13" fmla="*/ 100 h 106"/>
                <a:gd name="T14" fmla="*/ 113 w 302"/>
                <a:gd name="T15" fmla="*/ 106 h 106"/>
                <a:gd name="T16" fmla="*/ 56 w 302"/>
                <a:gd name="T17" fmla="*/ 68 h 106"/>
                <a:gd name="T18" fmla="*/ 23 w 302"/>
                <a:gd name="T19" fmla="*/ 40 h 106"/>
                <a:gd name="T20" fmla="*/ 3 w 302"/>
                <a:gd name="T21" fmla="*/ 20 h 106"/>
                <a:gd name="T22" fmla="*/ 0 w 302"/>
                <a:gd name="T23" fmla="*/ 2 h 106"/>
                <a:gd name="T24" fmla="*/ 18 w 302"/>
                <a:gd name="T25" fmla="*/ 0 h 106"/>
                <a:gd name="T26" fmla="*/ 18 w 302"/>
                <a:gd name="T27" fmla="*/ 0 h 1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02" h="106">
                  <a:moveTo>
                    <a:pt x="18" y="0"/>
                  </a:moveTo>
                  <a:lnTo>
                    <a:pt x="69" y="30"/>
                  </a:lnTo>
                  <a:lnTo>
                    <a:pt x="124" y="54"/>
                  </a:lnTo>
                  <a:lnTo>
                    <a:pt x="289" y="64"/>
                  </a:lnTo>
                  <a:lnTo>
                    <a:pt x="302" y="74"/>
                  </a:lnTo>
                  <a:lnTo>
                    <a:pt x="291" y="88"/>
                  </a:lnTo>
                  <a:lnTo>
                    <a:pt x="201" y="100"/>
                  </a:lnTo>
                  <a:lnTo>
                    <a:pt x="113" y="106"/>
                  </a:lnTo>
                  <a:lnTo>
                    <a:pt x="56" y="68"/>
                  </a:lnTo>
                  <a:lnTo>
                    <a:pt x="23" y="40"/>
                  </a:lnTo>
                  <a:lnTo>
                    <a:pt x="3" y="20"/>
                  </a:lnTo>
                  <a:lnTo>
                    <a:pt x="0" y="2"/>
                  </a:lnTo>
                  <a:lnTo>
                    <a:pt x="1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0" name="Freeform 46"/>
            <p:cNvSpPr>
              <a:spLocks/>
            </p:cNvSpPr>
            <p:nvPr/>
          </p:nvSpPr>
          <p:spPr bwMode="auto">
            <a:xfrm>
              <a:off x="10510" y="10621"/>
              <a:ext cx="558" cy="140"/>
            </a:xfrm>
            <a:custGeom>
              <a:avLst/>
              <a:gdLst>
                <a:gd name="T0" fmla="*/ 0 w 558"/>
                <a:gd name="T1" fmla="*/ 98 h 140"/>
                <a:gd name="T2" fmla="*/ 30 w 558"/>
                <a:gd name="T3" fmla="*/ 67 h 140"/>
                <a:gd name="T4" fmla="*/ 65 w 558"/>
                <a:gd name="T5" fmla="*/ 45 h 140"/>
                <a:gd name="T6" fmla="*/ 145 w 558"/>
                <a:gd name="T7" fmla="*/ 19 h 140"/>
                <a:gd name="T8" fmla="*/ 346 w 558"/>
                <a:gd name="T9" fmla="*/ 7 h 140"/>
                <a:gd name="T10" fmla="*/ 545 w 558"/>
                <a:gd name="T11" fmla="*/ 0 h 140"/>
                <a:gd name="T12" fmla="*/ 558 w 558"/>
                <a:gd name="T13" fmla="*/ 10 h 140"/>
                <a:gd name="T14" fmla="*/ 548 w 558"/>
                <a:gd name="T15" fmla="*/ 26 h 140"/>
                <a:gd name="T16" fmla="*/ 489 w 558"/>
                <a:gd name="T17" fmla="*/ 37 h 140"/>
                <a:gd name="T18" fmla="*/ 380 w 558"/>
                <a:gd name="T19" fmla="*/ 55 h 140"/>
                <a:gd name="T20" fmla="*/ 185 w 558"/>
                <a:gd name="T21" fmla="*/ 87 h 140"/>
                <a:gd name="T22" fmla="*/ 40 w 558"/>
                <a:gd name="T23" fmla="*/ 138 h 140"/>
                <a:gd name="T24" fmla="*/ 1 w 558"/>
                <a:gd name="T25" fmla="*/ 140 h 140"/>
                <a:gd name="T26" fmla="*/ 0 w 558"/>
                <a:gd name="T27" fmla="*/ 98 h 140"/>
                <a:gd name="T28" fmla="*/ 0 w 558"/>
                <a:gd name="T29" fmla="*/ 98 h 14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58" h="140">
                  <a:moveTo>
                    <a:pt x="0" y="98"/>
                  </a:moveTo>
                  <a:lnTo>
                    <a:pt x="30" y="67"/>
                  </a:lnTo>
                  <a:lnTo>
                    <a:pt x="65" y="45"/>
                  </a:lnTo>
                  <a:lnTo>
                    <a:pt x="145" y="19"/>
                  </a:lnTo>
                  <a:lnTo>
                    <a:pt x="346" y="7"/>
                  </a:lnTo>
                  <a:lnTo>
                    <a:pt x="545" y="0"/>
                  </a:lnTo>
                  <a:lnTo>
                    <a:pt x="558" y="10"/>
                  </a:lnTo>
                  <a:lnTo>
                    <a:pt x="548" y="26"/>
                  </a:lnTo>
                  <a:lnTo>
                    <a:pt x="489" y="37"/>
                  </a:lnTo>
                  <a:lnTo>
                    <a:pt x="380" y="55"/>
                  </a:lnTo>
                  <a:lnTo>
                    <a:pt x="185" y="87"/>
                  </a:lnTo>
                  <a:lnTo>
                    <a:pt x="40" y="138"/>
                  </a:lnTo>
                  <a:lnTo>
                    <a:pt x="1" y="140"/>
                  </a:lnTo>
                  <a:lnTo>
                    <a:pt x="0" y="9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1" name="Freeform 47"/>
            <p:cNvSpPr>
              <a:spLocks/>
            </p:cNvSpPr>
            <p:nvPr/>
          </p:nvSpPr>
          <p:spPr bwMode="auto">
            <a:xfrm>
              <a:off x="10573" y="10638"/>
              <a:ext cx="829" cy="227"/>
            </a:xfrm>
            <a:custGeom>
              <a:avLst/>
              <a:gdLst>
                <a:gd name="T0" fmla="*/ 10 w 829"/>
                <a:gd name="T1" fmla="*/ 202 h 227"/>
                <a:gd name="T2" fmla="*/ 105 w 829"/>
                <a:gd name="T3" fmla="*/ 172 h 227"/>
                <a:gd name="T4" fmla="*/ 235 w 829"/>
                <a:gd name="T5" fmla="*/ 143 h 227"/>
                <a:gd name="T6" fmla="*/ 371 w 829"/>
                <a:gd name="T7" fmla="*/ 117 h 227"/>
                <a:gd name="T8" fmla="*/ 482 w 829"/>
                <a:gd name="T9" fmla="*/ 92 h 227"/>
                <a:gd name="T10" fmla="*/ 547 w 829"/>
                <a:gd name="T11" fmla="*/ 69 h 227"/>
                <a:gd name="T12" fmla="*/ 611 w 829"/>
                <a:gd name="T13" fmla="*/ 49 h 227"/>
                <a:gd name="T14" fmla="*/ 681 w 829"/>
                <a:gd name="T15" fmla="*/ 27 h 227"/>
                <a:gd name="T16" fmla="*/ 801 w 829"/>
                <a:gd name="T17" fmla="*/ 0 h 227"/>
                <a:gd name="T18" fmla="*/ 829 w 829"/>
                <a:gd name="T19" fmla="*/ 3 h 227"/>
                <a:gd name="T20" fmla="*/ 823 w 829"/>
                <a:gd name="T21" fmla="*/ 22 h 227"/>
                <a:gd name="T22" fmla="*/ 796 w 829"/>
                <a:gd name="T23" fmla="*/ 42 h 227"/>
                <a:gd name="T24" fmla="*/ 759 w 829"/>
                <a:gd name="T25" fmla="*/ 59 h 227"/>
                <a:gd name="T26" fmla="*/ 666 w 829"/>
                <a:gd name="T27" fmla="*/ 87 h 227"/>
                <a:gd name="T28" fmla="*/ 491 w 829"/>
                <a:gd name="T29" fmla="*/ 127 h 227"/>
                <a:gd name="T30" fmla="*/ 392 w 829"/>
                <a:gd name="T31" fmla="*/ 152 h 227"/>
                <a:gd name="T32" fmla="*/ 250 w 829"/>
                <a:gd name="T33" fmla="*/ 185 h 227"/>
                <a:gd name="T34" fmla="*/ 108 w 829"/>
                <a:gd name="T35" fmla="*/ 214 h 227"/>
                <a:gd name="T36" fmla="*/ 15 w 829"/>
                <a:gd name="T37" fmla="*/ 227 h 227"/>
                <a:gd name="T38" fmla="*/ 0 w 829"/>
                <a:gd name="T39" fmla="*/ 218 h 227"/>
                <a:gd name="T40" fmla="*/ 10 w 829"/>
                <a:gd name="T41" fmla="*/ 202 h 227"/>
                <a:gd name="T42" fmla="*/ 10 w 829"/>
                <a:gd name="T43" fmla="*/ 202 h 22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29" h="227">
                  <a:moveTo>
                    <a:pt x="10" y="202"/>
                  </a:moveTo>
                  <a:lnTo>
                    <a:pt x="105" y="172"/>
                  </a:lnTo>
                  <a:lnTo>
                    <a:pt x="235" y="143"/>
                  </a:lnTo>
                  <a:lnTo>
                    <a:pt x="371" y="117"/>
                  </a:lnTo>
                  <a:lnTo>
                    <a:pt x="482" y="92"/>
                  </a:lnTo>
                  <a:lnTo>
                    <a:pt x="547" y="69"/>
                  </a:lnTo>
                  <a:lnTo>
                    <a:pt x="611" y="49"/>
                  </a:lnTo>
                  <a:lnTo>
                    <a:pt x="681" y="27"/>
                  </a:lnTo>
                  <a:lnTo>
                    <a:pt x="801" y="0"/>
                  </a:lnTo>
                  <a:lnTo>
                    <a:pt x="829" y="3"/>
                  </a:lnTo>
                  <a:lnTo>
                    <a:pt x="823" y="22"/>
                  </a:lnTo>
                  <a:lnTo>
                    <a:pt x="796" y="42"/>
                  </a:lnTo>
                  <a:lnTo>
                    <a:pt x="759" y="59"/>
                  </a:lnTo>
                  <a:lnTo>
                    <a:pt x="666" y="87"/>
                  </a:lnTo>
                  <a:lnTo>
                    <a:pt x="491" y="127"/>
                  </a:lnTo>
                  <a:lnTo>
                    <a:pt x="392" y="152"/>
                  </a:lnTo>
                  <a:lnTo>
                    <a:pt x="250" y="185"/>
                  </a:lnTo>
                  <a:lnTo>
                    <a:pt x="108" y="214"/>
                  </a:lnTo>
                  <a:lnTo>
                    <a:pt x="15" y="227"/>
                  </a:lnTo>
                  <a:lnTo>
                    <a:pt x="0" y="218"/>
                  </a:lnTo>
                  <a:lnTo>
                    <a:pt x="10" y="2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2" name="Freeform 48"/>
            <p:cNvSpPr>
              <a:spLocks/>
            </p:cNvSpPr>
            <p:nvPr/>
          </p:nvSpPr>
          <p:spPr bwMode="auto">
            <a:xfrm>
              <a:off x="11281" y="10500"/>
              <a:ext cx="127" cy="180"/>
            </a:xfrm>
            <a:custGeom>
              <a:avLst/>
              <a:gdLst>
                <a:gd name="T0" fmla="*/ 21 w 127"/>
                <a:gd name="T1" fmla="*/ 3 h 180"/>
                <a:gd name="T2" fmla="*/ 47 w 127"/>
                <a:gd name="T3" fmla="*/ 27 h 180"/>
                <a:gd name="T4" fmla="*/ 75 w 127"/>
                <a:gd name="T5" fmla="*/ 43 h 180"/>
                <a:gd name="T6" fmla="*/ 122 w 127"/>
                <a:gd name="T7" fmla="*/ 79 h 180"/>
                <a:gd name="T8" fmla="*/ 127 w 127"/>
                <a:gd name="T9" fmla="*/ 120 h 180"/>
                <a:gd name="T10" fmla="*/ 115 w 127"/>
                <a:gd name="T11" fmla="*/ 160 h 180"/>
                <a:gd name="T12" fmla="*/ 100 w 127"/>
                <a:gd name="T13" fmla="*/ 174 h 180"/>
                <a:gd name="T14" fmla="*/ 77 w 127"/>
                <a:gd name="T15" fmla="*/ 180 h 180"/>
                <a:gd name="T16" fmla="*/ 50 w 127"/>
                <a:gd name="T17" fmla="*/ 168 h 180"/>
                <a:gd name="T18" fmla="*/ 58 w 127"/>
                <a:gd name="T19" fmla="*/ 151 h 180"/>
                <a:gd name="T20" fmla="*/ 75 w 127"/>
                <a:gd name="T21" fmla="*/ 128 h 180"/>
                <a:gd name="T22" fmla="*/ 88 w 127"/>
                <a:gd name="T23" fmla="*/ 87 h 180"/>
                <a:gd name="T24" fmla="*/ 66 w 127"/>
                <a:gd name="T25" fmla="*/ 64 h 180"/>
                <a:gd name="T26" fmla="*/ 42 w 127"/>
                <a:gd name="T27" fmla="*/ 53 h 180"/>
                <a:gd name="T28" fmla="*/ 0 w 127"/>
                <a:gd name="T29" fmla="*/ 17 h 180"/>
                <a:gd name="T30" fmla="*/ 3 w 127"/>
                <a:gd name="T31" fmla="*/ 0 h 180"/>
                <a:gd name="T32" fmla="*/ 21 w 127"/>
                <a:gd name="T33" fmla="*/ 3 h 180"/>
                <a:gd name="T34" fmla="*/ 21 w 127"/>
                <a:gd name="T35" fmla="*/ 3 h 18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7" h="180">
                  <a:moveTo>
                    <a:pt x="21" y="3"/>
                  </a:moveTo>
                  <a:lnTo>
                    <a:pt x="47" y="27"/>
                  </a:lnTo>
                  <a:lnTo>
                    <a:pt x="75" y="43"/>
                  </a:lnTo>
                  <a:lnTo>
                    <a:pt x="122" y="79"/>
                  </a:lnTo>
                  <a:lnTo>
                    <a:pt x="127" y="120"/>
                  </a:lnTo>
                  <a:lnTo>
                    <a:pt x="115" y="160"/>
                  </a:lnTo>
                  <a:lnTo>
                    <a:pt x="100" y="174"/>
                  </a:lnTo>
                  <a:lnTo>
                    <a:pt x="77" y="180"/>
                  </a:lnTo>
                  <a:lnTo>
                    <a:pt x="50" y="168"/>
                  </a:lnTo>
                  <a:lnTo>
                    <a:pt x="58" y="151"/>
                  </a:lnTo>
                  <a:lnTo>
                    <a:pt x="75" y="128"/>
                  </a:lnTo>
                  <a:lnTo>
                    <a:pt x="88" y="87"/>
                  </a:lnTo>
                  <a:lnTo>
                    <a:pt x="66" y="64"/>
                  </a:lnTo>
                  <a:lnTo>
                    <a:pt x="42" y="53"/>
                  </a:lnTo>
                  <a:lnTo>
                    <a:pt x="0" y="17"/>
                  </a:lnTo>
                  <a:lnTo>
                    <a:pt x="3" y="0"/>
                  </a:lnTo>
                  <a:lnTo>
                    <a:pt x="21" y="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3" name="Freeform 49"/>
            <p:cNvSpPr>
              <a:spLocks/>
            </p:cNvSpPr>
            <p:nvPr/>
          </p:nvSpPr>
          <p:spPr bwMode="auto">
            <a:xfrm>
              <a:off x="8790" y="10073"/>
              <a:ext cx="271" cy="123"/>
            </a:xfrm>
            <a:custGeom>
              <a:avLst/>
              <a:gdLst>
                <a:gd name="T0" fmla="*/ 67 w 271"/>
                <a:gd name="T1" fmla="*/ 44 h 123"/>
                <a:gd name="T2" fmla="*/ 41 w 271"/>
                <a:gd name="T3" fmla="*/ 110 h 123"/>
                <a:gd name="T4" fmla="*/ 4 w 271"/>
                <a:gd name="T5" fmla="*/ 123 h 123"/>
                <a:gd name="T6" fmla="*/ 0 w 271"/>
                <a:gd name="T7" fmla="*/ 96 h 123"/>
                <a:gd name="T8" fmla="*/ 14 w 271"/>
                <a:gd name="T9" fmla="*/ 54 h 123"/>
                <a:gd name="T10" fmla="*/ 29 w 271"/>
                <a:gd name="T11" fmla="*/ 15 h 123"/>
                <a:gd name="T12" fmla="*/ 49 w 271"/>
                <a:gd name="T13" fmla="*/ 0 h 123"/>
                <a:gd name="T14" fmla="*/ 120 w 271"/>
                <a:gd name="T15" fmla="*/ 12 h 123"/>
                <a:gd name="T16" fmla="*/ 259 w 271"/>
                <a:gd name="T17" fmla="*/ 11 h 123"/>
                <a:gd name="T18" fmla="*/ 271 w 271"/>
                <a:gd name="T19" fmla="*/ 30 h 123"/>
                <a:gd name="T20" fmla="*/ 266 w 271"/>
                <a:gd name="T21" fmla="*/ 41 h 123"/>
                <a:gd name="T22" fmla="*/ 254 w 271"/>
                <a:gd name="T23" fmla="*/ 43 h 123"/>
                <a:gd name="T24" fmla="*/ 191 w 271"/>
                <a:gd name="T25" fmla="*/ 41 h 123"/>
                <a:gd name="T26" fmla="*/ 67 w 271"/>
                <a:gd name="T27" fmla="*/ 44 h 123"/>
                <a:gd name="T28" fmla="*/ 67 w 271"/>
                <a:gd name="T29" fmla="*/ 44 h 1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1" h="123">
                  <a:moveTo>
                    <a:pt x="67" y="44"/>
                  </a:moveTo>
                  <a:lnTo>
                    <a:pt x="41" y="110"/>
                  </a:lnTo>
                  <a:lnTo>
                    <a:pt x="4" y="123"/>
                  </a:lnTo>
                  <a:lnTo>
                    <a:pt x="0" y="96"/>
                  </a:lnTo>
                  <a:lnTo>
                    <a:pt x="14" y="54"/>
                  </a:lnTo>
                  <a:lnTo>
                    <a:pt x="29" y="15"/>
                  </a:lnTo>
                  <a:lnTo>
                    <a:pt x="49" y="0"/>
                  </a:lnTo>
                  <a:lnTo>
                    <a:pt x="120" y="12"/>
                  </a:lnTo>
                  <a:lnTo>
                    <a:pt x="259" y="11"/>
                  </a:lnTo>
                  <a:lnTo>
                    <a:pt x="271" y="30"/>
                  </a:lnTo>
                  <a:lnTo>
                    <a:pt x="266" y="41"/>
                  </a:lnTo>
                  <a:lnTo>
                    <a:pt x="254" y="43"/>
                  </a:lnTo>
                  <a:lnTo>
                    <a:pt x="191" y="41"/>
                  </a:lnTo>
                  <a:lnTo>
                    <a:pt x="67" y="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4" name="Freeform 50"/>
            <p:cNvSpPr>
              <a:spLocks/>
            </p:cNvSpPr>
            <p:nvPr/>
          </p:nvSpPr>
          <p:spPr bwMode="auto">
            <a:xfrm>
              <a:off x="8796" y="10209"/>
              <a:ext cx="257" cy="1006"/>
            </a:xfrm>
            <a:custGeom>
              <a:avLst/>
              <a:gdLst>
                <a:gd name="T0" fmla="*/ 23 w 257"/>
                <a:gd name="T1" fmla="*/ 13 h 1006"/>
                <a:gd name="T2" fmla="*/ 47 w 257"/>
                <a:gd name="T3" fmla="*/ 87 h 1006"/>
                <a:gd name="T4" fmla="*/ 73 w 257"/>
                <a:gd name="T5" fmla="*/ 158 h 1006"/>
                <a:gd name="T6" fmla="*/ 89 w 257"/>
                <a:gd name="T7" fmla="*/ 217 h 1006"/>
                <a:gd name="T8" fmla="*/ 115 w 257"/>
                <a:gd name="T9" fmla="*/ 307 h 1006"/>
                <a:gd name="T10" fmla="*/ 144 w 257"/>
                <a:gd name="T11" fmla="*/ 415 h 1006"/>
                <a:gd name="T12" fmla="*/ 177 w 257"/>
                <a:gd name="T13" fmla="*/ 533 h 1006"/>
                <a:gd name="T14" fmla="*/ 208 w 257"/>
                <a:gd name="T15" fmla="*/ 648 h 1006"/>
                <a:gd name="T16" fmla="*/ 234 w 257"/>
                <a:gd name="T17" fmla="*/ 752 h 1006"/>
                <a:gd name="T18" fmla="*/ 257 w 257"/>
                <a:gd name="T19" fmla="*/ 879 h 1006"/>
                <a:gd name="T20" fmla="*/ 254 w 257"/>
                <a:gd name="T21" fmla="*/ 986 h 1006"/>
                <a:gd name="T22" fmla="*/ 237 w 257"/>
                <a:gd name="T23" fmla="*/ 1006 h 1006"/>
                <a:gd name="T24" fmla="*/ 219 w 257"/>
                <a:gd name="T25" fmla="*/ 988 h 1006"/>
                <a:gd name="T26" fmla="*/ 193 w 257"/>
                <a:gd name="T27" fmla="*/ 839 h 1006"/>
                <a:gd name="T28" fmla="*/ 161 w 257"/>
                <a:gd name="T29" fmla="*/ 693 h 1006"/>
                <a:gd name="T30" fmla="*/ 144 w 257"/>
                <a:gd name="T31" fmla="*/ 619 h 1006"/>
                <a:gd name="T32" fmla="*/ 127 w 257"/>
                <a:gd name="T33" fmla="*/ 546 h 1006"/>
                <a:gd name="T34" fmla="*/ 89 w 257"/>
                <a:gd name="T35" fmla="*/ 399 h 1006"/>
                <a:gd name="T36" fmla="*/ 42 w 257"/>
                <a:gd name="T37" fmla="*/ 183 h 1006"/>
                <a:gd name="T38" fmla="*/ 14 w 257"/>
                <a:gd name="T39" fmla="*/ 96 h 1006"/>
                <a:gd name="T40" fmla="*/ 0 w 257"/>
                <a:gd name="T41" fmla="*/ 12 h 1006"/>
                <a:gd name="T42" fmla="*/ 12 w 257"/>
                <a:gd name="T43" fmla="*/ 0 h 1006"/>
                <a:gd name="T44" fmla="*/ 23 w 257"/>
                <a:gd name="T45" fmla="*/ 13 h 1006"/>
                <a:gd name="T46" fmla="*/ 23 w 257"/>
                <a:gd name="T47" fmla="*/ 13 h 100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57" h="1006">
                  <a:moveTo>
                    <a:pt x="23" y="13"/>
                  </a:moveTo>
                  <a:lnTo>
                    <a:pt x="47" y="87"/>
                  </a:lnTo>
                  <a:lnTo>
                    <a:pt x="73" y="158"/>
                  </a:lnTo>
                  <a:lnTo>
                    <a:pt x="89" y="217"/>
                  </a:lnTo>
                  <a:lnTo>
                    <a:pt x="115" y="307"/>
                  </a:lnTo>
                  <a:lnTo>
                    <a:pt x="144" y="415"/>
                  </a:lnTo>
                  <a:lnTo>
                    <a:pt x="177" y="533"/>
                  </a:lnTo>
                  <a:lnTo>
                    <a:pt x="208" y="648"/>
                  </a:lnTo>
                  <a:lnTo>
                    <a:pt x="234" y="752"/>
                  </a:lnTo>
                  <a:lnTo>
                    <a:pt x="257" y="879"/>
                  </a:lnTo>
                  <a:lnTo>
                    <a:pt x="254" y="986"/>
                  </a:lnTo>
                  <a:lnTo>
                    <a:pt x="237" y="1006"/>
                  </a:lnTo>
                  <a:lnTo>
                    <a:pt x="219" y="988"/>
                  </a:lnTo>
                  <a:lnTo>
                    <a:pt x="193" y="839"/>
                  </a:lnTo>
                  <a:lnTo>
                    <a:pt x="161" y="693"/>
                  </a:lnTo>
                  <a:lnTo>
                    <a:pt x="144" y="619"/>
                  </a:lnTo>
                  <a:lnTo>
                    <a:pt x="127" y="546"/>
                  </a:lnTo>
                  <a:lnTo>
                    <a:pt x="89" y="399"/>
                  </a:lnTo>
                  <a:lnTo>
                    <a:pt x="42" y="183"/>
                  </a:lnTo>
                  <a:lnTo>
                    <a:pt x="14" y="96"/>
                  </a:lnTo>
                  <a:lnTo>
                    <a:pt x="0" y="12"/>
                  </a:lnTo>
                  <a:lnTo>
                    <a:pt x="12" y="0"/>
                  </a:lnTo>
                  <a:lnTo>
                    <a:pt x="23" y="1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5" name="Freeform 51"/>
            <p:cNvSpPr>
              <a:spLocks/>
            </p:cNvSpPr>
            <p:nvPr/>
          </p:nvSpPr>
          <p:spPr bwMode="auto">
            <a:xfrm>
              <a:off x="9053" y="10922"/>
              <a:ext cx="1154" cy="368"/>
            </a:xfrm>
            <a:custGeom>
              <a:avLst/>
              <a:gdLst>
                <a:gd name="T0" fmla="*/ 45 w 1154"/>
                <a:gd name="T1" fmla="*/ 312 h 368"/>
                <a:gd name="T2" fmla="*/ 791 w 1154"/>
                <a:gd name="T3" fmla="*/ 93 h 368"/>
                <a:gd name="T4" fmla="*/ 876 w 1154"/>
                <a:gd name="T5" fmla="*/ 67 h 368"/>
                <a:gd name="T6" fmla="*/ 964 w 1154"/>
                <a:gd name="T7" fmla="*/ 39 h 368"/>
                <a:gd name="T8" fmla="*/ 1053 w 1154"/>
                <a:gd name="T9" fmla="*/ 14 h 368"/>
                <a:gd name="T10" fmla="*/ 1139 w 1154"/>
                <a:gd name="T11" fmla="*/ 0 h 368"/>
                <a:gd name="T12" fmla="*/ 1154 w 1154"/>
                <a:gd name="T13" fmla="*/ 8 h 368"/>
                <a:gd name="T14" fmla="*/ 1146 w 1154"/>
                <a:gd name="T15" fmla="*/ 24 h 368"/>
                <a:gd name="T16" fmla="*/ 1111 w 1154"/>
                <a:gd name="T17" fmla="*/ 46 h 368"/>
                <a:gd name="T18" fmla="*/ 1071 w 1154"/>
                <a:gd name="T19" fmla="*/ 67 h 368"/>
                <a:gd name="T20" fmla="*/ 986 w 1154"/>
                <a:gd name="T21" fmla="*/ 104 h 368"/>
                <a:gd name="T22" fmla="*/ 891 w 1154"/>
                <a:gd name="T23" fmla="*/ 135 h 368"/>
                <a:gd name="T24" fmla="*/ 793 w 1154"/>
                <a:gd name="T25" fmla="*/ 162 h 368"/>
                <a:gd name="T26" fmla="*/ 693 w 1154"/>
                <a:gd name="T27" fmla="*/ 188 h 368"/>
                <a:gd name="T28" fmla="*/ 595 w 1154"/>
                <a:gd name="T29" fmla="*/ 214 h 368"/>
                <a:gd name="T30" fmla="*/ 504 w 1154"/>
                <a:gd name="T31" fmla="*/ 241 h 368"/>
                <a:gd name="T32" fmla="*/ 419 w 1154"/>
                <a:gd name="T33" fmla="*/ 270 h 368"/>
                <a:gd name="T34" fmla="*/ 353 w 1154"/>
                <a:gd name="T35" fmla="*/ 288 h 368"/>
                <a:gd name="T36" fmla="*/ 228 w 1154"/>
                <a:gd name="T37" fmla="*/ 322 h 368"/>
                <a:gd name="T38" fmla="*/ 106 w 1154"/>
                <a:gd name="T39" fmla="*/ 354 h 368"/>
                <a:gd name="T40" fmla="*/ 49 w 1154"/>
                <a:gd name="T41" fmla="*/ 368 h 368"/>
                <a:gd name="T42" fmla="*/ 20 w 1154"/>
                <a:gd name="T43" fmla="*/ 351 h 368"/>
                <a:gd name="T44" fmla="*/ 0 w 1154"/>
                <a:gd name="T45" fmla="*/ 319 h 368"/>
                <a:gd name="T46" fmla="*/ 5 w 1154"/>
                <a:gd name="T47" fmla="*/ 297 h 368"/>
                <a:gd name="T48" fmla="*/ 45 w 1154"/>
                <a:gd name="T49" fmla="*/ 312 h 368"/>
                <a:gd name="T50" fmla="*/ 45 w 1154"/>
                <a:gd name="T51" fmla="*/ 312 h 36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154" h="368">
                  <a:moveTo>
                    <a:pt x="45" y="312"/>
                  </a:moveTo>
                  <a:lnTo>
                    <a:pt x="791" y="93"/>
                  </a:lnTo>
                  <a:lnTo>
                    <a:pt x="876" y="67"/>
                  </a:lnTo>
                  <a:lnTo>
                    <a:pt x="964" y="39"/>
                  </a:lnTo>
                  <a:lnTo>
                    <a:pt x="1053" y="14"/>
                  </a:lnTo>
                  <a:lnTo>
                    <a:pt x="1139" y="0"/>
                  </a:lnTo>
                  <a:lnTo>
                    <a:pt x="1154" y="8"/>
                  </a:lnTo>
                  <a:lnTo>
                    <a:pt x="1146" y="24"/>
                  </a:lnTo>
                  <a:lnTo>
                    <a:pt x="1111" y="46"/>
                  </a:lnTo>
                  <a:lnTo>
                    <a:pt x="1071" y="67"/>
                  </a:lnTo>
                  <a:lnTo>
                    <a:pt x="986" y="104"/>
                  </a:lnTo>
                  <a:lnTo>
                    <a:pt x="891" y="135"/>
                  </a:lnTo>
                  <a:lnTo>
                    <a:pt x="793" y="162"/>
                  </a:lnTo>
                  <a:lnTo>
                    <a:pt x="693" y="188"/>
                  </a:lnTo>
                  <a:lnTo>
                    <a:pt x="595" y="214"/>
                  </a:lnTo>
                  <a:lnTo>
                    <a:pt x="504" y="241"/>
                  </a:lnTo>
                  <a:lnTo>
                    <a:pt x="419" y="270"/>
                  </a:lnTo>
                  <a:lnTo>
                    <a:pt x="353" y="288"/>
                  </a:lnTo>
                  <a:lnTo>
                    <a:pt x="228" y="322"/>
                  </a:lnTo>
                  <a:lnTo>
                    <a:pt x="106" y="354"/>
                  </a:lnTo>
                  <a:lnTo>
                    <a:pt x="49" y="368"/>
                  </a:lnTo>
                  <a:lnTo>
                    <a:pt x="20" y="351"/>
                  </a:lnTo>
                  <a:lnTo>
                    <a:pt x="0" y="319"/>
                  </a:lnTo>
                  <a:lnTo>
                    <a:pt x="5" y="297"/>
                  </a:lnTo>
                  <a:lnTo>
                    <a:pt x="45" y="3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6" name="Freeform 52"/>
            <p:cNvSpPr>
              <a:spLocks/>
            </p:cNvSpPr>
            <p:nvPr/>
          </p:nvSpPr>
          <p:spPr bwMode="auto">
            <a:xfrm>
              <a:off x="8871" y="10172"/>
              <a:ext cx="255" cy="924"/>
            </a:xfrm>
            <a:custGeom>
              <a:avLst/>
              <a:gdLst>
                <a:gd name="T0" fmla="*/ 24 w 255"/>
                <a:gd name="T1" fmla="*/ 11 h 924"/>
                <a:gd name="T2" fmla="*/ 52 w 255"/>
                <a:gd name="T3" fmla="*/ 121 h 924"/>
                <a:gd name="T4" fmla="*/ 72 w 255"/>
                <a:gd name="T5" fmla="*/ 173 h 924"/>
                <a:gd name="T6" fmla="*/ 95 w 255"/>
                <a:gd name="T7" fmla="*/ 225 h 924"/>
                <a:gd name="T8" fmla="*/ 137 w 255"/>
                <a:gd name="T9" fmla="*/ 329 h 924"/>
                <a:gd name="T10" fmla="*/ 158 w 255"/>
                <a:gd name="T11" fmla="*/ 390 h 924"/>
                <a:gd name="T12" fmla="*/ 178 w 255"/>
                <a:gd name="T13" fmla="*/ 452 h 924"/>
                <a:gd name="T14" fmla="*/ 210 w 255"/>
                <a:gd name="T15" fmla="*/ 578 h 924"/>
                <a:gd name="T16" fmla="*/ 237 w 255"/>
                <a:gd name="T17" fmla="*/ 705 h 924"/>
                <a:gd name="T18" fmla="*/ 255 w 255"/>
                <a:gd name="T19" fmla="*/ 833 h 924"/>
                <a:gd name="T20" fmla="*/ 238 w 255"/>
                <a:gd name="T21" fmla="*/ 902 h 924"/>
                <a:gd name="T22" fmla="*/ 228 w 255"/>
                <a:gd name="T23" fmla="*/ 924 h 924"/>
                <a:gd name="T24" fmla="*/ 222 w 255"/>
                <a:gd name="T25" fmla="*/ 909 h 924"/>
                <a:gd name="T26" fmla="*/ 208 w 255"/>
                <a:gd name="T27" fmla="*/ 795 h 924"/>
                <a:gd name="T28" fmla="*/ 193 w 255"/>
                <a:gd name="T29" fmla="*/ 714 h 924"/>
                <a:gd name="T30" fmla="*/ 175 w 255"/>
                <a:gd name="T31" fmla="*/ 627 h 924"/>
                <a:gd name="T32" fmla="*/ 155 w 255"/>
                <a:gd name="T33" fmla="*/ 539 h 924"/>
                <a:gd name="T34" fmla="*/ 136 w 255"/>
                <a:gd name="T35" fmla="*/ 458 h 924"/>
                <a:gd name="T36" fmla="*/ 118 w 255"/>
                <a:gd name="T37" fmla="*/ 390 h 924"/>
                <a:gd name="T38" fmla="*/ 104 w 255"/>
                <a:gd name="T39" fmla="*/ 342 h 924"/>
                <a:gd name="T40" fmla="*/ 78 w 255"/>
                <a:gd name="T41" fmla="*/ 271 h 924"/>
                <a:gd name="T42" fmla="*/ 42 w 255"/>
                <a:gd name="T43" fmla="*/ 175 h 924"/>
                <a:gd name="T44" fmla="*/ 0 w 255"/>
                <a:gd name="T45" fmla="*/ 15 h 924"/>
                <a:gd name="T46" fmla="*/ 10 w 255"/>
                <a:gd name="T47" fmla="*/ 0 h 924"/>
                <a:gd name="T48" fmla="*/ 24 w 255"/>
                <a:gd name="T49" fmla="*/ 11 h 924"/>
                <a:gd name="T50" fmla="*/ 24 w 255"/>
                <a:gd name="T51" fmla="*/ 11 h 9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55" h="924">
                  <a:moveTo>
                    <a:pt x="24" y="11"/>
                  </a:moveTo>
                  <a:lnTo>
                    <a:pt x="52" y="121"/>
                  </a:lnTo>
                  <a:lnTo>
                    <a:pt x="72" y="173"/>
                  </a:lnTo>
                  <a:lnTo>
                    <a:pt x="95" y="225"/>
                  </a:lnTo>
                  <a:lnTo>
                    <a:pt x="137" y="329"/>
                  </a:lnTo>
                  <a:lnTo>
                    <a:pt x="158" y="390"/>
                  </a:lnTo>
                  <a:lnTo>
                    <a:pt x="178" y="452"/>
                  </a:lnTo>
                  <a:lnTo>
                    <a:pt x="210" y="578"/>
                  </a:lnTo>
                  <a:lnTo>
                    <a:pt x="237" y="705"/>
                  </a:lnTo>
                  <a:lnTo>
                    <a:pt x="255" y="833"/>
                  </a:lnTo>
                  <a:lnTo>
                    <a:pt x="238" y="902"/>
                  </a:lnTo>
                  <a:lnTo>
                    <a:pt x="228" y="924"/>
                  </a:lnTo>
                  <a:lnTo>
                    <a:pt x="222" y="909"/>
                  </a:lnTo>
                  <a:lnTo>
                    <a:pt x="208" y="795"/>
                  </a:lnTo>
                  <a:lnTo>
                    <a:pt x="193" y="714"/>
                  </a:lnTo>
                  <a:lnTo>
                    <a:pt x="175" y="627"/>
                  </a:lnTo>
                  <a:lnTo>
                    <a:pt x="155" y="539"/>
                  </a:lnTo>
                  <a:lnTo>
                    <a:pt x="136" y="458"/>
                  </a:lnTo>
                  <a:lnTo>
                    <a:pt x="118" y="390"/>
                  </a:lnTo>
                  <a:lnTo>
                    <a:pt x="104" y="342"/>
                  </a:lnTo>
                  <a:lnTo>
                    <a:pt x="78" y="271"/>
                  </a:lnTo>
                  <a:lnTo>
                    <a:pt x="42" y="175"/>
                  </a:lnTo>
                  <a:lnTo>
                    <a:pt x="0" y="15"/>
                  </a:lnTo>
                  <a:lnTo>
                    <a:pt x="10" y="0"/>
                  </a:lnTo>
                  <a:lnTo>
                    <a:pt x="24"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7" name="Freeform 53"/>
            <p:cNvSpPr>
              <a:spLocks/>
            </p:cNvSpPr>
            <p:nvPr/>
          </p:nvSpPr>
          <p:spPr bwMode="auto">
            <a:xfrm>
              <a:off x="10609" y="9311"/>
              <a:ext cx="207" cy="282"/>
            </a:xfrm>
            <a:custGeom>
              <a:avLst/>
              <a:gdLst>
                <a:gd name="T0" fmla="*/ 190 w 207"/>
                <a:gd name="T1" fmla="*/ 108 h 282"/>
                <a:gd name="T2" fmla="*/ 165 w 207"/>
                <a:gd name="T3" fmla="*/ 138 h 282"/>
                <a:gd name="T4" fmla="*/ 143 w 207"/>
                <a:gd name="T5" fmla="*/ 160 h 282"/>
                <a:gd name="T6" fmla="*/ 103 w 207"/>
                <a:gd name="T7" fmla="*/ 194 h 282"/>
                <a:gd name="T8" fmla="*/ 64 w 207"/>
                <a:gd name="T9" fmla="*/ 227 h 282"/>
                <a:gd name="T10" fmla="*/ 18 w 207"/>
                <a:gd name="T11" fmla="*/ 280 h 282"/>
                <a:gd name="T12" fmla="*/ 2 w 207"/>
                <a:gd name="T13" fmla="*/ 282 h 282"/>
                <a:gd name="T14" fmla="*/ 0 w 207"/>
                <a:gd name="T15" fmla="*/ 265 h 282"/>
                <a:gd name="T16" fmla="*/ 44 w 207"/>
                <a:gd name="T17" fmla="*/ 200 h 282"/>
                <a:gd name="T18" fmla="*/ 78 w 207"/>
                <a:gd name="T19" fmla="*/ 138 h 282"/>
                <a:gd name="T20" fmla="*/ 114 w 207"/>
                <a:gd name="T21" fmla="*/ 76 h 282"/>
                <a:gd name="T22" fmla="*/ 135 w 207"/>
                <a:gd name="T23" fmla="*/ 44 h 282"/>
                <a:gd name="T24" fmla="*/ 160 w 207"/>
                <a:gd name="T25" fmla="*/ 10 h 282"/>
                <a:gd name="T26" fmla="*/ 186 w 207"/>
                <a:gd name="T27" fmla="*/ 0 h 282"/>
                <a:gd name="T28" fmla="*/ 203 w 207"/>
                <a:gd name="T29" fmla="*/ 25 h 282"/>
                <a:gd name="T30" fmla="*/ 207 w 207"/>
                <a:gd name="T31" fmla="*/ 67 h 282"/>
                <a:gd name="T32" fmla="*/ 190 w 207"/>
                <a:gd name="T33" fmla="*/ 108 h 282"/>
                <a:gd name="T34" fmla="*/ 190 w 207"/>
                <a:gd name="T35" fmla="*/ 108 h 28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7" h="282">
                  <a:moveTo>
                    <a:pt x="190" y="108"/>
                  </a:moveTo>
                  <a:lnTo>
                    <a:pt x="165" y="138"/>
                  </a:lnTo>
                  <a:lnTo>
                    <a:pt x="143" y="160"/>
                  </a:lnTo>
                  <a:lnTo>
                    <a:pt x="103" y="194"/>
                  </a:lnTo>
                  <a:lnTo>
                    <a:pt x="64" y="227"/>
                  </a:lnTo>
                  <a:lnTo>
                    <a:pt x="18" y="280"/>
                  </a:lnTo>
                  <a:lnTo>
                    <a:pt x="2" y="282"/>
                  </a:lnTo>
                  <a:lnTo>
                    <a:pt x="0" y="265"/>
                  </a:lnTo>
                  <a:lnTo>
                    <a:pt x="44" y="200"/>
                  </a:lnTo>
                  <a:lnTo>
                    <a:pt x="78" y="138"/>
                  </a:lnTo>
                  <a:lnTo>
                    <a:pt x="114" y="76"/>
                  </a:lnTo>
                  <a:lnTo>
                    <a:pt x="135" y="44"/>
                  </a:lnTo>
                  <a:lnTo>
                    <a:pt x="160" y="10"/>
                  </a:lnTo>
                  <a:lnTo>
                    <a:pt x="186" y="0"/>
                  </a:lnTo>
                  <a:lnTo>
                    <a:pt x="203" y="25"/>
                  </a:lnTo>
                  <a:lnTo>
                    <a:pt x="207" y="67"/>
                  </a:lnTo>
                  <a:lnTo>
                    <a:pt x="190" y="10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8" name="Freeform 54"/>
            <p:cNvSpPr>
              <a:spLocks/>
            </p:cNvSpPr>
            <p:nvPr/>
          </p:nvSpPr>
          <p:spPr bwMode="auto">
            <a:xfrm>
              <a:off x="10318" y="9021"/>
              <a:ext cx="188" cy="613"/>
            </a:xfrm>
            <a:custGeom>
              <a:avLst/>
              <a:gdLst>
                <a:gd name="T0" fmla="*/ 188 w 188"/>
                <a:gd name="T1" fmla="*/ 48 h 613"/>
                <a:gd name="T2" fmla="*/ 156 w 188"/>
                <a:gd name="T3" fmla="*/ 186 h 613"/>
                <a:gd name="T4" fmla="*/ 138 w 188"/>
                <a:gd name="T5" fmla="*/ 243 h 613"/>
                <a:gd name="T6" fmla="*/ 118 w 188"/>
                <a:gd name="T7" fmla="*/ 296 h 613"/>
                <a:gd name="T8" fmla="*/ 84 w 188"/>
                <a:gd name="T9" fmla="*/ 393 h 613"/>
                <a:gd name="T10" fmla="*/ 51 w 188"/>
                <a:gd name="T11" fmla="*/ 491 h 613"/>
                <a:gd name="T12" fmla="*/ 23 w 188"/>
                <a:gd name="T13" fmla="*/ 604 h 613"/>
                <a:gd name="T14" fmla="*/ 9 w 188"/>
                <a:gd name="T15" fmla="*/ 613 h 613"/>
                <a:gd name="T16" fmla="*/ 0 w 188"/>
                <a:gd name="T17" fmla="*/ 599 h 613"/>
                <a:gd name="T18" fmla="*/ 31 w 188"/>
                <a:gd name="T19" fmla="*/ 380 h 613"/>
                <a:gd name="T20" fmla="*/ 47 w 188"/>
                <a:gd name="T21" fmla="*/ 276 h 613"/>
                <a:gd name="T22" fmla="*/ 75 w 188"/>
                <a:gd name="T23" fmla="*/ 163 h 613"/>
                <a:gd name="T24" fmla="*/ 112 w 188"/>
                <a:gd name="T25" fmla="*/ 29 h 613"/>
                <a:gd name="T26" fmla="*/ 131 w 188"/>
                <a:gd name="T27" fmla="*/ 3 h 613"/>
                <a:gd name="T28" fmla="*/ 160 w 188"/>
                <a:gd name="T29" fmla="*/ 0 h 613"/>
                <a:gd name="T30" fmla="*/ 184 w 188"/>
                <a:gd name="T31" fmla="*/ 16 h 613"/>
                <a:gd name="T32" fmla="*/ 188 w 188"/>
                <a:gd name="T33" fmla="*/ 48 h 613"/>
                <a:gd name="T34" fmla="*/ 188 w 188"/>
                <a:gd name="T35" fmla="*/ 48 h 6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8" h="613">
                  <a:moveTo>
                    <a:pt x="188" y="48"/>
                  </a:moveTo>
                  <a:lnTo>
                    <a:pt x="156" y="186"/>
                  </a:lnTo>
                  <a:lnTo>
                    <a:pt x="138" y="243"/>
                  </a:lnTo>
                  <a:lnTo>
                    <a:pt x="118" y="296"/>
                  </a:lnTo>
                  <a:lnTo>
                    <a:pt x="84" y="393"/>
                  </a:lnTo>
                  <a:lnTo>
                    <a:pt x="51" y="491"/>
                  </a:lnTo>
                  <a:lnTo>
                    <a:pt x="23" y="604"/>
                  </a:lnTo>
                  <a:lnTo>
                    <a:pt x="9" y="613"/>
                  </a:lnTo>
                  <a:lnTo>
                    <a:pt x="0" y="599"/>
                  </a:lnTo>
                  <a:lnTo>
                    <a:pt x="31" y="380"/>
                  </a:lnTo>
                  <a:lnTo>
                    <a:pt x="47" y="276"/>
                  </a:lnTo>
                  <a:lnTo>
                    <a:pt x="75" y="163"/>
                  </a:lnTo>
                  <a:lnTo>
                    <a:pt x="112" y="29"/>
                  </a:lnTo>
                  <a:lnTo>
                    <a:pt x="131" y="3"/>
                  </a:lnTo>
                  <a:lnTo>
                    <a:pt x="160" y="0"/>
                  </a:lnTo>
                  <a:lnTo>
                    <a:pt x="184" y="16"/>
                  </a:lnTo>
                  <a:lnTo>
                    <a:pt x="188"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199" name="Freeform 55"/>
            <p:cNvSpPr>
              <a:spLocks/>
            </p:cNvSpPr>
            <p:nvPr/>
          </p:nvSpPr>
          <p:spPr bwMode="auto">
            <a:xfrm>
              <a:off x="9326" y="9207"/>
              <a:ext cx="203" cy="373"/>
            </a:xfrm>
            <a:custGeom>
              <a:avLst/>
              <a:gdLst>
                <a:gd name="T0" fmla="*/ 70 w 203"/>
                <a:gd name="T1" fmla="*/ 18 h 373"/>
                <a:gd name="T2" fmla="*/ 109 w 203"/>
                <a:gd name="T3" fmla="*/ 107 h 373"/>
                <a:gd name="T4" fmla="*/ 138 w 203"/>
                <a:gd name="T5" fmla="*/ 188 h 373"/>
                <a:gd name="T6" fmla="*/ 166 w 203"/>
                <a:gd name="T7" fmla="*/ 269 h 373"/>
                <a:gd name="T8" fmla="*/ 203 w 203"/>
                <a:gd name="T9" fmla="*/ 358 h 373"/>
                <a:gd name="T10" fmla="*/ 197 w 203"/>
                <a:gd name="T11" fmla="*/ 373 h 373"/>
                <a:gd name="T12" fmla="*/ 182 w 203"/>
                <a:gd name="T13" fmla="*/ 368 h 373"/>
                <a:gd name="T14" fmla="*/ 160 w 203"/>
                <a:gd name="T15" fmla="*/ 323 h 373"/>
                <a:gd name="T16" fmla="*/ 138 w 203"/>
                <a:gd name="T17" fmla="*/ 283 h 373"/>
                <a:gd name="T18" fmla="*/ 115 w 203"/>
                <a:gd name="T19" fmla="*/ 245 h 373"/>
                <a:gd name="T20" fmla="*/ 93 w 203"/>
                <a:gd name="T21" fmla="*/ 209 h 373"/>
                <a:gd name="T22" fmla="*/ 71 w 203"/>
                <a:gd name="T23" fmla="*/ 174 h 373"/>
                <a:gd name="T24" fmla="*/ 47 w 203"/>
                <a:gd name="T25" fmla="*/ 137 h 373"/>
                <a:gd name="T26" fmla="*/ 2 w 203"/>
                <a:gd name="T27" fmla="*/ 50 h 373"/>
                <a:gd name="T28" fmla="*/ 0 w 203"/>
                <a:gd name="T29" fmla="*/ 20 h 373"/>
                <a:gd name="T30" fmla="*/ 19 w 203"/>
                <a:gd name="T31" fmla="*/ 0 h 373"/>
                <a:gd name="T32" fmla="*/ 70 w 203"/>
                <a:gd name="T33" fmla="*/ 18 h 373"/>
                <a:gd name="T34" fmla="*/ 70 w 203"/>
                <a:gd name="T35" fmla="*/ 18 h 3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3" h="373">
                  <a:moveTo>
                    <a:pt x="70" y="18"/>
                  </a:moveTo>
                  <a:lnTo>
                    <a:pt x="109" y="107"/>
                  </a:lnTo>
                  <a:lnTo>
                    <a:pt x="138" y="188"/>
                  </a:lnTo>
                  <a:lnTo>
                    <a:pt x="166" y="269"/>
                  </a:lnTo>
                  <a:lnTo>
                    <a:pt x="203" y="358"/>
                  </a:lnTo>
                  <a:lnTo>
                    <a:pt x="197" y="373"/>
                  </a:lnTo>
                  <a:lnTo>
                    <a:pt x="182" y="368"/>
                  </a:lnTo>
                  <a:lnTo>
                    <a:pt x="160" y="323"/>
                  </a:lnTo>
                  <a:lnTo>
                    <a:pt x="138" y="283"/>
                  </a:lnTo>
                  <a:lnTo>
                    <a:pt x="115" y="245"/>
                  </a:lnTo>
                  <a:lnTo>
                    <a:pt x="93" y="209"/>
                  </a:lnTo>
                  <a:lnTo>
                    <a:pt x="71" y="174"/>
                  </a:lnTo>
                  <a:lnTo>
                    <a:pt x="47" y="137"/>
                  </a:lnTo>
                  <a:lnTo>
                    <a:pt x="2" y="50"/>
                  </a:lnTo>
                  <a:lnTo>
                    <a:pt x="0" y="20"/>
                  </a:lnTo>
                  <a:lnTo>
                    <a:pt x="19" y="0"/>
                  </a:lnTo>
                  <a:lnTo>
                    <a:pt x="70" y="1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200" name="Freeform 56"/>
            <p:cNvSpPr>
              <a:spLocks/>
            </p:cNvSpPr>
            <p:nvPr/>
          </p:nvSpPr>
          <p:spPr bwMode="auto">
            <a:xfrm>
              <a:off x="9999" y="8966"/>
              <a:ext cx="84" cy="444"/>
            </a:xfrm>
            <a:custGeom>
              <a:avLst/>
              <a:gdLst>
                <a:gd name="T0" fmla="*/ 84 w 84"/>
                <a:gd name="T1" fmla="*/ 44 h 444"/>
                <a:gd name="T2" fmla="*/ 74 w 84"/>
                <a:gd name="T3" fmla="*/ 148 h 444"/>
                <a:gd name="T4" fmla="*/ 60 w 84"/>
                <a:gd name="T5" fmla="*/ 238 h 444"/>
                <a:gd name="T6" fmla="*/ 37 w 84"/>
                <a:gd name="T7" fmla="*/ 433 h 444"/>
                <a:gd name="T8" fmla="*/ 24 w 84"/>
                <a:gd name="T9" fmla="*/ 444 h 444"/>
                <a:gd name="T10" fmla="*/ 14 w 84"/>
                <a:gd name="T11" fmla="*/ 432 h 444"/>
                <a:gd name="T12" fmla="*/ 6 w 84"/>
                <a:gd name="T13" fmla="*/ 236 h 444"/>
                <a:gd name="T14" fmla="*/ 0 w 84"/>
                <a:gd name="T15" fmla="*/ 41 h 444"/>
                <a:gd name="T16" fmla="*/ 14 w 84"/>
                <a:gd name="T17" fmla="*/ 9 h 444"/>
                <a:gd name="T18" fmla="*/ 43 w 84"/>
                <a:gd name="T19" fmla="*/ 0 h 444"/>
                <a:gd name="T20" fmla="*/ 72 w 84"/>
                <a:gd name="T21" fmla="*/ 12 h 444"/>
                <a:gd name="T22" fmla="*/ 84 w 84"/>
                <a:gd name="T23" fmla="*/ 44 h 444"/>
                <a:gd name="T24" fmla="*/ 84 w 84"/>
                <a:gd name="T25" fmla="*/ 44 h 4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444">
                  <a:moveTo>
                    <a:pt x="84" y="44"/>
                  </a:moveTo>
                  <a:lnTo>
                    <a:pt x="74" y="148"/>
                  </a:lnTo>
                  <a:lnTo>
                    <a:pt x="60" y="238"/>
                  </a:lnTo>
                  <a:lnTo>
                    <a:pt x="37" y="433"/>
                  </a:lnTo>
                  <a:lnTo>
                    <a:pt x="24" y="444"/>
                  </a:lnTo>
                  <a:lnTo>
                    <a:pt x="14" y="432"/>
                  </a:lnTo>
                  <a:lnTo>
                    <a:pt x="6" y="236"/>
                  </a:lnTo>
                  <a:lnTo>
                    <a:pt x="0" y="41"/>
                  </a:lnTo>
                  <a:lnTo>
                    <a:pt x="14" y="9"/>
                  </a:lnTo>
                  <a:lnTo>
                    <a:pt x="43" y="0"/>
                  </a:lnTo>
                  <a:lnTo>
                    <a:pt x="72" y="12"/>
                  </a:lnTo>
                  <a:lnTo>
                    <a:pt x="84" y="4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201" name="Freeform 57"/>
            <p:cNvSpPr>
              <a:spLocks/>
            </p:cNvSpPr>
            <p:nvPr/>
          </p:nvSpPr>
          <p:spPr bwMode="auto">
            <a:xfrm>
              <a:off x="10826" y="10450"/>
              <a:ext cx="469" cy="147"/>
            </a:xfrm>
            <a:custGeom>
              <a:avLst/>
              <a:gdLst>
                <a:gd name="T0" fmla="*/ 456 w 469"/>
                <a:gd name="T1" fmla="*/ 24 h 147"/>
                <a:gd name="T2" fmla="*/ 370 w 469"/>
                <a:gd name="T3" fmla="*/ 40 h 147"/>
                <a:gd name="T4" fmla="*/ 294 w 469"/>
                <a:gd name="T5" fmla="*/ 90 h 147"/>
                <a:gd name="T6" fmla="*/ 231 w 469"/>
                <a:gd name="T7" fmla="*/ 116 h 147"/>
                <a:gd name="T8" fmla="*/ 167 w 469"/>
                <a:gd name="T9" fmla="*/ 138 h 147"/>
                <a:gd name="T10" fmla="*/ 13 w 469"/>
                <a:gd name="T11" fmla="*/ 147 h 147"/>
                <a:gd name="T12" fmla="*/ 0 w 469"/>
                <a:gd name="T13" fmla="*/ 137 h 147"/>
                <a:gd name="T14" fmla="*/ 10 w 469"/>
                <a:gd name="T15" fmla="*/ 124 h 147"/>
                <a:gd name="T16" fmla="*/ 156 w 469"/>
                <a:gd name="T17" fmla="*/ 84 h 147"/>
                <a:gd name="T18" fmla="*/ 266 w 469"/>
                <a:gd name="T19" fmla="*/ 42 h 147"/>
                <a:gd name="T20" fmla="*/ 311 w 469"/>
                <a:gd name="T21" fmla="*/ 15 h 147"/>
                <a:gd name="T22" fmla="*/ 356 w 469"/>
                <a:gd name="T23" fmla="*/ 2 h 147"/>
                <a:gd name="T24" fmla="*/ 458 w 469"/>
                <a:gd name="T25" fmla="*/ 0 h 147"/>
                <a:gd name="T26" fmla="*/ 469 w 469"/>
                <a:gd name="T27" fmla="*/ 13 h 147"/>
                <a:gd name="T28" fmla="*/ 456 w 469"/>
                <a:gd name="T29" fmla="*/ 24 h 147"/>
                <a:gd name="T30" fmla="*/ 456 w 469"/>
                <a:gd name="T31" fmla="*/ 24 h 1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69" h="147">
                  <a:moveTo>
                    <a:pt x="456" y="24"/>
                  </a:moveTo>
                  <a:lnTo>
                    <a:pt x="370" y="40"/>
                  </a:lnTo>
                  <a:lnTo>
                    <a:pt x="294" y="90"/>
                  </a:lnTo>
                  <a:lnTo>
                    <a:pt x="231" y="116"/>
                  </a:lnTo>
                  <a:lnTo>
                    <a:pt x="167" y="138"/>
                  </a:lnTo>
                  <a:lnTo>
                    <a:pt x="13" y="147"/>
                  </a:lnTo>
                  <a:lnTo>
                    <a:pt x="0" y="137"/>
                  </a:lnTo>
                  <a:lnTo>
                    <a:pt x="10" y="124"/>
                  </a:lnTo>
                  <a:lnTo>
                    <a:pt x="156" y="84"/>
                  </a:lnTo>
                  <a:lnTo>
                    <a:pt x="266" y="42"/>
                  </a:lnTo>
                  <a:lnTo>
                    <a:pt x="311" y="15"/>
                  </a:lnTo>
                  <a:lnTo>
                    <a:pt x="356" y="2"/>
                  </a:lnTo>
                  <a:lnTo>
                    <a:pt x="458" y="0"/>
                  </a:lnTo>
                  <a:lnTo>
                    <a:pt x="469" y="13"/>
                  </a:lnTo>
                  <a:lnTo>
                    <a:pt x="456" y="2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202" name="Freeform 58"/>
            <p:cNvSpPr>
              <a:spLocks/>
            </p:cNvSpPr>
            <p:nvPr/>
          </p:nvSpPr>
          <p:spPr bwMode="auto">
            <a:xfrm>
              <a:off x="8966" y="9377"/>
              <a:ext cx="299" cy="337"/>
            </a:xfrm>
            <a:custGeom>
              <a:avLst/>
              <a:gdLst>
                <a:gd name="T0" fmla="*/ 299 w 299"/>
                <a:gd name="T1" fmla="*/ 322 h 337"/>
                <a:gd name="T2" fmla="*/ 260 w 299"/>
                <a:gd name="T3" fmla="*/ 274 h 337"/>
                <a:gd name="T4" fmla="*/ 223 w 299"/>
                <a:gd name="T5" fmla="*/ 224 h 337"/>
                <a:gd name="T6" fmla="*/ 183 w 299"/>
                <a:gd name="T7" fmla="*/ 168 h 337"/>
                <a:gd name="T8" fmla="*/ 146 w 299"/>
                <a:gd name="T9" fmla="*/ 113 h 337"/>
                <a:gd name="T10" fmla="*/ 111 w 299"/>
                <a:gd name="T11" fmla="*/ 64 h 337"/>
                <a:gd name="T12" fmla="*/ 80 w 299"/>
                <a:gd name="T13" fmla="*/ 25 h 337"/>
                <a:gd name="T14" fmla="*/ 51 w 299"/>
                <a:gd name="T15" fmla="*/ 0 h 337"/>
                <a:gd name="T16" fmla="*/ 1 w 299"/>
                <a:gd name="T17" fmla="*/ 4 h 337"/>
                <a:gd name="T18" fmla="*/ 0 w 299"/>
                <a:gd name="T19" fmla="*/ 58 h 337"/>
                <a:gd name="T20" fmla="*/ 29 w 299"/>
                <a:gd name="T21" fmla="*/ 94 h 337"/>
                <a:gd name="T22" fmla="*/ 50 w 299"/>
                <a:gd name="T23" fmla="*/ 115 h 337"/>
                <a:gd name="T24" fmla="*/ 72 w 299"/>
                <a:gd name="T25" fmla="*/ 135 h 337"/>
                <a:gd name="T26" fmla="*/ 122 w 299"/>
                <a:gd name="T27" fmla="*/ 177 h 337"/>
                <a:gd name="T28" fmla="*/ 169 w 299"/>
                <a:gd name="T29" fmla="*/ 220 h 337"/>
                <a:gd name="T30" fmla="*/ 209 w 299"/>
                <a:gd name="T31" fmla="*/ 261 h 337"/>
                <a:gd name="T32" fmla="*/ 239 w 299"/>
                <a:gd name="T33" fmla="*/ 295 h 337"/>
                <a:gd name="T34" fmla="*/ 261 w 299"/>
                <a:gd name="T35" fmla="*/ 322 h 337"/>
                <a:gd name="T36" fmla="*/ 277 w 299"/>
                <a:gd name="T37" fmla="*/ 337 h 337"/>
                <a:gd name="T38" fmla="*/ 294 w 299"/>
                <a:gd name="T39" fmla="*/ 334 h 337"/>
                <a:gd name="T40" fmla="*/ 299 w 299"/>
                <a:gd name="T41" fmla="*/ 322 h 337"/>
                <a:gd name="T42" fmla="*/ 299 w 299"/>
                <a:gd name="T43" fmla="*/ 322 h 3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99" h="337">
                  <a:moveTo>
                    <a:pt x="299" y="322"/>
                  </a:moveTo>
                  <a:lnTo>
                    <a:pt x="260" y="274"/>
                  </a:lnTo>
                  <a:lnTo>
                    <a:pt x="223" y="224"/>
                  </a:lnTo>
                  <a:lnTo>
                    <a:pt x="183" y="168"/>
                  </a:lnTo>
                  <a:lnTo>
                    <a:pt x="146" y="113"/>
                  </a:lnTo>
                  <a:lnTo>
                    <a:pt x="111" y="64"/>
                  </a:lnTo>
                  <a:lnTo>
                    <a:pt x="80" y="25"/>
                  </a:lnTo>
                  <a:lnTo>
                    <a:pt x="51" y="0"/>
                  </a:lnTo>
                  <a:lnTo>
                    <a:pt x="1" y="4"/>
                  </a:lnTo>
                  <a:lnTo>
                    <a:pt x="0" y="58"/>
                  </a:lnTo>
                  <a:lnTo>
                    <a:pt x="29" y="94"/>
                  </a:lnTo>
                  <a:lnTo>
                    <a:pt x="50" y="115"/>
                  </a:lnTo>
                  <a:lnTo>
                    <a:pt x="72" y="135"/>
                  </a:lnTo>
                  <a:lnTo>
                    <a:pt x="122" y="177"/>
                  </a:lnTo>
                  <a:lnTo>
                    <a:pt x="169" y="220"/>
                  </a:lnTo>
                  <a:lnTo>
                    <a:pt x="209" y="261"/>
                  </a:lnTo>
                  <a:lnTo>
                    <a:pt x="239" y="295"/>
                  </a:lnTo>
                  <a:lnTo>
                    <a:pt x="261" y="322"/>
                  </a:lnTo>
                  <a:lnTo>
                    <a:pt x="277" y="337"/>
                  </a:lnTo>
                  <a:lnTo>
                    <a:pt x="294" y="334"/>
                  </a:lnTo>
                  <a:lnTo>
                    <a:pt x="299" y="32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sp>
          <p:nvSpPr>
            <p:cNvPr id="6203" name="Freeform 59"/>
            <p:cNvSpPr>
              <a:spLocks/>
            </p:cNvSpPr>
            <p:nvPr/>
          </p:nvSpPr>
          <p:spPr bwMode="auto">
            <a:xfrm>
              <a:off x="9625" y="9021"/>
              <a:ext cx="129" cy="435"/>
            </a:xfrm>
            <a:custGeom>
              <a:avLst/>
              <a:gdLst>
                <a:gd name="T0" fmla="*/ 83 w 129"/>
                <a:gd name="T1" fmla="*/ 32 h 435"/>
                <a:gd name="T2" fmla="*/ 105 w 129"/>
                <a:gd name="T3" fmla="*/ 227 h 435"/>
                <a:gd name="T4" fmla="*/ 129 w 129"/>
                <a:gd name="T5" fmla="*/ 421 h 435"/>
                <a:gd name="T6" fmla="*/ 120 w 129"/>
                <a:gd name="T7" fmla="*/ 435 h 435"/>
                <a:gd name="T8" fmla="*/ 106 w 129"/>
                <a:gd name="T9" fmla="*/ 425 h 435"/>
                <a:gd name="T10" fmla="*/ 80 w 129"/>
                <a:gd name="T11" fmla="*/ 325 h 435"/>
                <a:gd name="T12" fmla="*/ 54 w 129"/>
                <a:gd name="T13" fmla="*/ 237 h 435"/>
                <a:gd name="T14" fmla="*/ 25 w 129"/>
                <a:gd name="T15" fmla="*/ 150 h 435"/>
                <a:gd name="T16" fmla="*/ 0 w 129"/>
                <a:gd name="T17" fmla="*/ 50 h 435"/>
                <a:gd name="T18" fmla="*/ 6 w 129"/>
                <a:gd name="T19" fmla="*/ 16 h 435"/>
                <a:gd name="T20" fmla="*/ 33 w 129"/>
                <a:gd name="T21" fmla="*/ 0 h 435"/>
                <a:gd name="T22" fmla="*/ 63 w 129"/>
                <a:gd name="T23" fmla="*/ 4 h 435"/>
                <a:gd name="T24" fmla="*/ 83 w 129"/>
                <a:gd name="T25" fmla="*/ 32 h 435"/>
                <a:gd name="T26" fmla="*/ 83 w 129"/>
                <a:gd name="T27" fmla="*/ 32 h 4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29" h="435">
                  <a:moveTo>
                    <a:pt x="83" y="32"/>
                  </a:moveTo>
                  <a:lnTo>
                    <a:pt x="105" y="227"/>
                  </a:lnTo>
                  <a:lnTo>
                    <a:pt x="129" y="421"/>
                  </a:lnTo>
                  <a:lnTo>
                    <a:pt x="120" y="435"/>
                  </a:lnTo>
                  <a:lnTo>
                    <a:pt x="106" y="425"/>
                  </a:lnTo>
                  <a:lnTo>
                    <a:pt x="80" y="325"/>
                  </a:lnTo>
                  <a:lnTo>
                    <a:pt x="54" y="237"/>
                  </a:lnTo>
                  <a:lnTo>
                    <a:pt x="25" y="150"/>
                  </a:lnTo>
                  <a:lnTo>
                    <a:pt x="0" y="50"/>
                  </a:lnTo>
                  <a:lnTo>
                    <a:pt x="6" y="16"/>
                  </a:lnTo>
                  <a:lnTo>
                    <a:pt x="33" y="0"/>
                  </a:lnTo>
                  <a:lnTo>
                    <a:pt x="63" y="4"/>
                  </a:lnTo>
                  <a:lnTo>
                    <a:pt x="83" y="3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pt-BR"/>
            </a:p>
          </p:txBody>
        </p:sp>
      </p:grpSp>
    </p:spTree>
    <p:extLst>
      <p:ext uri="{BB962C8B-B14F-4D97-AF65-F5344CB8AC3E}">
        <p14:creationId xmlns:p14="http://schemas.microsoft.com/office/powerpoint/2010/main" xmlns="" val="207551330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gtEl>
                                        <p:attrNameLst>
                                          <p:attrName>style.visibility</p:attrName>
                                        </p:attrNameLst>
                                      </p:cBhvr>
                                      <p:to>
                                        <p:strVal val="visible"/>
                                      </p:to>
                                    </p:set>
                                    <p:anim calcmode="lin" valueType="num">
                                      <p:cBhvr additive="base">
                                        <p:cTn id="7" dur="500" fill="hold"/>
                                        <p:tgtEl>
                                          <p:spTgt spid="125954"/>
                                        </p:tgtEl>
                                        <p:attrNameLst>
                                          <p:attrName>ppt_x</p:attrName>
                                        </p:attrNameLst>
                                      </p:cBhvr>
                                      <p:tavLst>
                                        <p:tav tm="0">
                                          <p:val>
                                            <p:strVal val="0-#ppt_w/2"/>
                                          </p:val>
                                        </p:tav>
                                        <p:tav tm="100000">
                                          <p:val>
                                            <p:strVal val="#ppt_x"/>
                                          </p:val>
                                        </p:tav>
                                      </p:tavLst>
                                    </p:anim>
                                    <p:anim calcmode="lin" valueType="num">
                                      <p:cBhvr additive="base">
                                        <p:cTn id="8" dur="500" fill="hold"/>
                                        <p:tgtEl>
                                          <p:spTgt spid="1259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5956"/>
                                        </p:tgtEl>
                                        <p:attrNameLst>
                                          <p:attrName>style.visibility</p:attrName>
                                        </p:attrNameLst>
                                      </p:cBhvr>
                                      <p:to>
                                        <p:strVal val="visible"/>
                                      </p:to>
                                    </p:set>
                                    <p:anim calcmode="lin" valueType="num">
                                      <p:cBhvr additive="base">
                                        <p:cTn id="13" dur="500" fill="hold"/>
                                        <p:tgtEl>
                                          <p:spTgt spid="125956"/>
                                        </p:tgtEl>
                                        <p:attrNameLst>
                                          <p:attrName>ppt_x</p:attrName>
                                        </p:attrNameLst>
                                      </p:cBhvr>
                                      <p:tavLst>
                                        <p:tav tm="0">
                                          <p:val>
                                            <p:strVal val="0-#ppt_w/2"/>
                                          </p:val>
                                        </p:tav>
                                        <p:tav tm="100000">
                                          <p:val>
                                            <p:strVal val="#ppt_x"/>
                                          </p:val>
                                        </p:tav>
                                      </p:tavLst>
                                    </p:anim>
                                    <p:anim calcmode="lin" valueType="num">
                                      <p:cBhvr additive="base">
                                        <p:cTn id="14" dur="500" fill="hold"/>
                                        <p:tgtEl>
                                          <p:spTgt spid="1259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125955">
                                            <p:txEl>
                                              <p:pRg st="0" end="0"/>
                                            </p:txEl>
                                          </p:spTgt>
                                        </p:tgtEl>
                                        <p:attrNameLst>
                                          <p:attrName>style.visibility</p:attrName>
                                        </p:attrNameLst>
                                      </p:cBhvr>
                                      <p:to>
                                        <p:strVal val="visible"/>
                                      </p:to>
                                    </p:set>
                                    <p:anim to="" calcmode="lin" valueType="num">
                                      <p:cBhvr>
                                        <p:cTn id="19" dur="1" fill="hold"/>
                                        <p:tgtEl>
                                          <p:spTgt spid="125955">
                                            <p:txEl>
                                              <p:pRg st="0" end="0"/>
                                            </p:txEl>
                                          </p:spTgt>
                                        </p:tgtEl>
                                        <p:attrNameLst>
                                          <p:attrName/>
                                        </p:attrNameLst>
                                      </p:cBhvr>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125955">
                                            <p:txEl>
                                              <p:pRg st="1" end="1"/>
                                            </p:txEl>
                                          </p:spTgt>
                                        </p:tgtEl>
                                        <p:attrNameLst>
                                          <p:attrName>style.visibility</p:attrName>
                                        </p:attrNameLst>
                                      </p:cBhvr>
                                      <p:to>
                                        <p:strVal val="visible"/>
                                      </p:to>
                                    </p:set>
                                    <p:anim to="" calcmode="lin" valueType="num">
                                      <p:cBhvr>
                                        <p:cTn id="24" dur="1" fill="hold"/>
                                        <p:tgtEl>
                                          <p:spTgt spid="125955">
                                            <p:txEl>
                                              <p:pRg st="1" end="1"/>
                                            </p:txEl>
                                          </p:spTgt>
                                        </p:tgtEl>
                                        <p:attrNameLst>
                                          <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125955">
                                            <p:txEl>
                                              <p:pRg st="2" end="2"/>
                                            </p:txEl>
                                          </p:spTgt>
                                        </p:tgtEl>
                                        <p:attrNameLst>
                                          <p:attrName>style.visibility</p:attrName>
                                        </p:attrNameLst>
                                      </p:cBhvr>
                                      <p:to>
                                        <p:strVal val="visible"/>
                                      </p:to>
                                    </p:set>
                                    <p:anim to="" calcmode="lin" valueType="num">
                                      <p:cBhvr>
                                        <p:cTn id="29" dur="1" fill="hold"/>
                                        <p:tgtEl>
                                          <p:spTgt spid="125955">
                                            <p:txEl>
                                              <p:pRg st="2" end="2"/>
                                            </p:txEl>
                                          </p:spTgt>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125955">
                                            <p:txEl>
                                              <p:pRg st="3" end="3"/>
                                            </p:txEl>
                                          </p:spTgt>
                                        </p:tgtEl>
                                        <p:attrNameLst>
                                          <p:attrName>style.visibility</p:attrName>
                                        </p:attrNameLst>
                                      </p:cBhvr>
                                      <p:to>
                                        <p:strVal val="visible"/>
                                      </p:to>
                                    </p:set>
                                    <p:anim to="" calcmode="lin" valueType="num">
                                      <p:cBhvr>
                                        <p:cTn id="34" dur="1" fill="hold"/>
                                        <p:tgtEl>
                                          <p:spTgt spid="125955">
                                            <p:txEl>
                                              <p:pRg st="3" end="3"/>
                                            </p:txEl>
                                          </p:spTgt>
                                        </p:tgtEl>
                                        <p:attrNameLst>
                                          <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125955">
                                            <p:txEl>
                                              <p:pRg st="4" end="4"/>
                                            </p:txEl>
                                          </p:spTgt>
                                        </p:tgtEl>
                                        <p:attrNameLst>
                                          <p:attrName>style.visibility</p:attrName>
                                        </p:attrNameLst>
                                      </p:cBhvr>
                                      <p:to>
                                        <p:strVal val="visible"/>
                                      </p:to>
                                    </p:set>
                                    <p:anim to="" calcmode="lin" valueType="num">
                                      <p:cBhvr>
                                        <p:cTn id="39" dur="1" fill="hold"/>
                                        <p:tgtEl>
                                          <p:spTgt spid="125955">
                                            <p:txEl>
                                              <p:pRg st="4" end="4"/>
                                            </p:txEl>
                                          </p:spTgt>
                                        </p:tgtEl>
                                        <p:attrNameLst>
                                          <p:attrName/>
                                        </p:attrNameLst>
                                      </p:cBhvr>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499"/>
                                          </p:stCondLst>
                                        </p:cTn>
                                        <p:tgtEl>
                                          <p:spTgt spid="125955">
                                            <p:txEl>
                                              <p:pRg st="5" end="5"/>
                                            </p:txEl>
                                          </p:spTgt>
                                        </p:tgtEl>
                                        <p:attrNameLst>
                                          <p:attrName>style.visibility</p:attrName>
                                        </p:attrNameLst>
                                      </p:cBhvr>
                                      <p:to>
                                        <p:strVal val="visible"/>
                                      </p:to>
                                    </p:set>
                                    <p:anim to="" calcmode="lin" valueType="num">
                                      <p:cBhvr>
                                        <p:cTn id="44" dur="1" fill="hold"/>
                                        <p:tgtEl>
                                          <p:spTgt spid="125955">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utoUpdateAnimBg="0"/>
      <p:bldP spid="125955"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914400" y="762000"/>
            <a:ext cx="7174523"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2. Visão, missão, abrangência e posicionamento</a:t>
            </a:r>
          </a:p>
        </p:txBody>
      </p:sp>
      <p:graphicFrame>
        <p:nvGraphicFramePr>
          <p:cNvPr id="10290" name="Object 50"/>
          <p:cNvGraphicFramePr>
            <a:graphicFrameLocks noChangeAspect="1"/>
          </p:cNvGraphicFramePr>
          <p:nvPr/>
        </p:nvGraphicFramePr>
        <p:xfrm>
          <a:off x="3376246" y="2971800"/>
          <a:ext cx="2634762" cy="3124200"/>
        </p:xfrm>
        <a:graphic>
          <a:graphicData uri="http://schemas.openxmlformats.org/presentationml/2006/ole">
            <p:oleObj spid="_x0000_s7183" name="Clip Gallery" r:id="rId3" imgW="665389" imgH="1202191" progId="">
              <p:embed/>
            </p:oleObj>
          </a:graphicData>
        </a:graphic>
      </p:graphicFrame>
    </p:spTree>
    <p:extLst>
      <p:ext uri="{BB962C8B-B14F-4D97-AF65-F5344CB8AC3E}">
        <p14:creationId xmlns:p14="http://schemas.microsoft.com/office/powerpoint/2010/main" xmlns="" val="531622470"/>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90"/>
                                        </p:tgtEl>
                                        <p:attrNameLst>
                                          <p:attrName>style.visibility</p:attrName>
                                        </p:attrNameLst>
                                      </p:cBhvr>
                                      <p:to>
                                        <p:strVal val="visible"/>
                                      </p:to>
                                    </p:set>
                                    <p:anim calcmode="lin" valueType="num">
                                      <p:cBhvr additive="base">
                                        <p:cTn id="13" dur="500" fill="hold"/>
                                        <p:tgtEl>
                                          <p:spTgt spid="10290"/>
                                        </p:tgtEl>
                                        <p:attrNameLst>
                                          <p:attrName>ppt_x</p:attrName>
                                        </p:attrNameLst>
                                      </p:cBhvr>
                                      <p:tavLst>
                                        <p:tav tm="0">
                                          <p:val>
                                            <p:strVal val="0-#ppt_w/2"/>
                                          </p:val>
                                        </p:tav>
                                        <p:tav tm="100000">
                                          <p:val>
                                            <p:strVal val="#ppt_x"/>
                                          </p:val>
                                        </p:tav>
                                      </p:tavLst>
                                    </p:anim>
                                    <p:anim calcmode="lin" valueType="num">
                                      <p:cBhvr additive="base">
                                        <p:cTn id="14" dur="500" fill="hold"/>
                                        <p:tgtEl>
                                          <p:spTgt spid="102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1828800" y="114300"/>
            <a:ext cx="5181600"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Conceito de ‘visão’</a:t>
            </a:r>
          </a:p>
        </p:txBody>
      </p:sp>
      <p:sp>
        <p:nvSpPr>
          <p:cNvPr id="14339" name="Rectangle 3"/>
          <p:cNvSpPr>
            <a:spLocks noGrp="1" noChangeArrowheads="1"/>
          </p:cNvSpPr>
          <p:nvPr>
            <p:ph type="body" idx="1"/>
          </p:nvPr>
        </p:nvSpPr>
        <p:spPr bwMode="auto">
          <a:xfrm>
            <a:off x="211015" y="1981200"/>
            <a:ext cx="6089177" cy="3733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normAutofit lnSpcReduction="10000"/>
          </a:bodyPr>
          <a:lstStyle/>
          <a:p>
            <a:pPr algn="ctr">
              <a:lnSpc>
                <a:spcPct val="90000"/>
              </a:lnSpc>
              <a:buFont typeface="Wingdings" pitchFamily="2" charset="2"/>
              <a:buNone/>
              <a:defRPr/>
            </a:pPr>
            <a:r>
              <a:rPr lang="pt-BR" sz="2800" i="1" dirty="0" smtClean="0"/>
              <a:t>“É um modelo mental</a:t>
            </a:r>
          </a:p>
          <a:p>
            <a:pPr algn="ctr">
              <a:lnSpc>
                <a:spcPct val="90000"/>
              </a:lnSpc>
              <a:buFont typeface="Wingdings" pitchFamily="2" charset="2"/>
              <a:buNone/>
              <a:defRPr/>
            </a:pPr>
            <a:r>
              <a:rPr lang="pt-BR" sz="2800" i="1" dirty="0" smtClean="0"/>
              <a:t>claro e ‘luminoso’</a:t>
            </a:r>
          </a:p>
          <a:p>
            <a:pPr algn="ctr">
              <a:lnSpc>
                <a:spcPct val="90000"/>
              </a:lnSpc>
              <a:buFont typeface="Wingdings" pitchFamily="2" charset="2"/>
              <a:buNone/>
              <a:defRPr/>
            </a:pPr>
            <a:r>
              <a:rPr lang="pt-BR" sz="2800" i="1" dirty="0" smtClean="0"/>
              <a:t>de um estado ou situação altamente desejável!!!</a:t>
            </a:r>
          </a:p>
          <a:p>
            <a:pPr algn="ctr">
              <a:lnSpc>
                <a:spcPct val="90000"/>
              </a:lnSpc>
              <a:buFont typeface="Wingdings" pitchFamily="2" charset="2"/>
              <a:buNone/>
              <a:defRPr/>
            </a:pPr>
            <a:r>
              <a:rPr lang="pt-BR" sz="2800" i="1" dirty="0" smtClean="0"/>
              <a:t>de uma realidade futura – possível</a:t>
            </a:r>
          </a:p>
          <a:p>
            <a:pPr algn="ctr">
              <a:lnSpc>
                <a:spcPct val="90000"/>
              </a:lnSpc>
              <a:buFont typeface="Wingdings" pitchFamily="2" charset="2"/>
              <a:buNone/>
              <a:defRPr/>
            </a:pPr>
            <a:r>
              <a:rPr lang="pt-BR" sz="2800" i="1" dirty="0" smtClean="0"/>
              <a:t>descrito de forma simples, objetiva</a:t>
            </a:r>
          </a:p>
          <a:p>
            <a:pPr algn="ctr">
              <a:lnSpc>
                <a:spcPct val="90000"/>
              </a:lnSpc>
              <a:buFont typeface="Wingdings" pitchFamily="2" charset="2"/>
              <a:buNone/>
              <a:defRPr/>
            </a:pPr>
            <a:r>
              <a:rPr lang="pt-BR" sz="2800" i="1" dirty="0" smtClean="0"/>
              <a:t>partilhada por todos os dirigentes e colaboradores da empresa ou entidade”</a:t>
            </a:r>
          </a:p>
        </p:txBody>
      </p:sp>
      <p:graphicFrame>
        <p:nvGraphicFramePr>
          <p:cNvPr id="14340" name="Object 4">
            <a:hlinkClick r:id="" action="ppaction://ole?verb=0"/>
          </p:cNvPr>
          <p:cNvGraphicFramePr>
            <a:graphicFrameLocks/>
          </p:cNvGraphicFramePr>
          <p:nvPr>
            <p:extLst>
              <p:ext uri="{D42A27DB-BD31-4B8C-83A1-F6EECF244321}">
                <p14:modId xmlns:p14="http://schemas.microsoft.com/office/powerpoint/2010/main" xmlns="" val="224904122"/>
              </p:ext>
            </p:extLst>
          </p:nvPr>
        </p:nvGraphicFramePr>
        <p:xfrm>
          <a:off x="6300192" y="1196752"/>
          <a:ext cx="2157046" cy="2984500"/>
        </p:xfrm>
        <a:graphic>
          <a:graphicData uri="http://schemas.openxmlformats.org/presentationml/2006/ole">
            <p:oleObj spid="_x0000_s8207" name="Clip Gallery" r:id="rId3" imgW="1256706" imgH="1375562" progId="">
              <p:embed/>
            </p:oleObj>
          </a:graphicData>
        </a:graphic>
      </p:graphicFrame>
    </p:spTree>
    <p:extLst>
      <p:ext uri="{BB962C8B-B14F-4D97-AF65-F5344CB8AC3E}">
        <p14:creationId xmlns:p14="http://schemas.microsoft.com/office/powerpoint/2010/main" xmlns="" val="4199503393"/>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additive="base">
                                        <p:cTn id="13" dur="500" fill="hold"/>
                                        <p:tgtEl>
                                          <p:spTgt spid="14340"/>
                                        </p:tgtEl>
                                        <p:attrNameLst>
                                          <p:attrName>ppt_x</p:attrName>
                                        </p:attrNameLst>
                                      </p:cBhvr>
                                      <p:tavLst>
                                        <p:tav tm="0">
                                          <p:val>
                                            <p:strVal val="0-#ppt_w/2"/>
                                          </p:val>
                                        </p:tav>
                                        <p:tav tm="100000">
                                          <p:val>
                                            <p:strVal val="#ppt_x"/>
                                          </p:val>
                                        </p:tav>
                                      </p:tavLst>
                                    </p:anim>
                                    <p:anim calcmode="lin" valueType="num">
                                      <p:cBhvr additive="base">
                                        <p:cTn id="14" dur="500" fill="hold"/>
                                        <p:tgtEl>
                                          <p:spTgt spid="1434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14339">
                                            <p:txEl>
                                              <p:pRg st="0" end="0"/>
                                            </p:txEl>
                                          </p:spTgt>
                                        </p:tgtEl>
                                        <p:attrNameLst>
                                          <p:attrName>style.visibility</p:attrName>
                                        </p:attrNameLst>
                                      </p:cBhvr>
                                      <p:to>
                                        <p:strVal val="visible"/>
                                      </p:to>
                                    </p:set>
                                    <p:anim to="" calcmode="lin" valueType="num">
                                      <p:cBhvr>
                                        <p:cTn id="19" dur="1" fill="hold"/>
                                        <p:tgtEl>
                                          <p:spTgt spid="14339">
                                            <p:txEl>
                                              <p:pRg st="0" end="0"/>
                                            </p:txEl>
                                          </p:spTgt>
                                        </p:tgtEl>
                                        <p:attrNameLst>
                                          <p:attrName/>
                                        </p:attrNameLst>
                                      </p:cBhvr>
                                    </p:anim>
                                  </p:childTnLst>
                                  <p:subTnLst>
                                    <p:animClr clrSpc="rgb" dir="cw">
                                      <p:cBhvr override="childStyle">
                                        <p:cTn dur="1" fill="hold" display="0" masterRel="nextClick" afterEffect="1"/>
                                        <p:tgtEl>
                                          <p:spTgt spid="14339">
                                            <p:txEl>
                                              <p:pRg st="0" end="0"/>
                                            </p:txEl>
                                          </p:spTgt>
                                        </p:tgtEl>
                                        <p:attrNameLst>
                                          <p:attrName>ppt_c</p:attrName>
                                        </p:attrNameLst>
                                      </p:cBhvr>
                                      <p:to>
                                        <a:srgbClr val="DDDDDD"/>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14339">
                                            <p:txEl>
                                              <p:pRg st="1" end="1"/>
                                            </p:txEl>
                                          </p:spTgt>
                                        </p:tgtEl>
                                        <p:attrNameLst>
                                          <p:attrName>style.visibility</p:attrName>
                                        </p:attrNameLst>
                                      </p:cBhvr>
                                      <p:to>
                                        <p:strVal val="visible"/>
                                      </p:to>
                                    </p:set>
                                    <p:anim to="" calcmode="lin" valueType="num">
                                      <p:cBhvr>
                                        <p:cTn id="24" dur="1" fill="hold"/>
                                        <p:tgtEl>
                                          <p:spTgt spid="14339">
                                            <p:txEl>
                                              <p:pRg st="1" end="1"/>
                                            </p:txEl>
                                          </p:spTgt>
                                        </p:tgtEl>
                                        <p:attrNameLst>
                                          <p:attrName/>
                                        </p:attrNameLst>
                                      </p:cBhvr>
                                    </p:anim>
                                  </p:childTnLst>
                                  <p:subTnLst>
                                    <p:animClr clrSpc="rgb" dir="cw">
                                      <p:cBhvr override="childStyle">
                                        <p:cTn dur="1" fill="hold" display="0" masterRel="nextClick" afterEffect="1"/>
                                        <p:tgtEl>
                                          <p:spTgt spid="14339">
                                            <p:txEl>
                                              <p:pRg st="1" end="1"/>
                                            </p:txEl>
                                          </p:spTgt>
                                        </p:tgtEl>
                                        <p:attrNameLst>
                                          <p:attrName>ppt_c</p:attrName>
                                        </p:attrNameLst>
                                      </p:cBhvr>
                                      <p:to>
                                        <a:srgbClr val="DDDDDD"/>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14339">
                                            <p:txEl>
                                              <p:pRg st="2" end="2"/>
                                            </p:txEl>
                                          </p:spTgt>
                                        </p:tgtEl>
                                        <p:attrNameLst>
                                          <p:attrName>style.visibility</p:attrName>
                                        </p:attrNameLst>
                                      </p:cBhvr>
                                      <p:to>
                                        <p:strVal val="visible"/>
                                      </p:to>
                                    </p:set>
                                    <p:anim to="" calcmode="lin" valueType="num">
                                      <p:cBhvr>
                                        <p:cTn id="29" dur="1" fill="hold"/>
                                        <p:tgtEl>
                                          <p:spTgt spid="14339">
                                            <p:txEl>
                                              <p:pRg st="2" end="2"/>
                                            </p:txEl>
                                          </p:spTgt>
                                        </p:tgtEl>
                                        <p:attrNameLst>
                                          <p:attrName/>
                                        </p:attrNameLst>
                                      </p:cBhvr>
                                    </p:anim>
                                  </p:childTnLst>
                                  <p:subTnLst>
                                    <p:animClr clrSpc="rgb" dir="cw">
                                      <p:cBhvr override="childStyle">
                                        <p:cTn dur="1" fill="hold" display="0" masterRel="nextClick" afterEffect="1"/>
                                        <p:tgtEl>
                                          <p:spTgt spid="14339">
                                            <p:txEl>
                                              <p:pRg st="2" end="2"/>
                                            </p:txEl>
                                          </p:spTgt>
                                        </p:tgtEl>
                                        <p:attrNameLst>
                                          <p:attrName>ppt_c</p:attrName>
                                        </p:attrNameLst>
                                      </p:cBhvr>
                                      <p:to>
                                        <a:srgbClr val="DDDDDD"/>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14339">
                                            <p:txEl>
                                              <p:pRg st="3" end="3"/>
                                            </p:txEl>
                                          </p:spTgt>
                                        </p:tgtEl>
                                        <p:attrNameLst>
                                          <p:attrName>style.visibility</p:attrName>
                                        </p:attrNameLst>
                                      </p:cBhvr>
                                      <p:to>
                                        <p:strVal val="visible"/>
                                      </p:to>
                                    </p:set>
                                    <p:anim to="" calcmode="lin" valueType="num">
                                      <p:cBhvr>
                                        <p:cTn id="34" dur="1" fill="hold"/>
                                        <p:tgtEl>
                                          <p:spTgt spid="14339">
                                            <p:txEl>
                                              <p:pRg st="3" end="3"/>
                                            </p:txEl>
                                          </p:spTgt>
                                        </p:tgtEl>
                                        <p:attrNameLst>
                                          <p:attrName/>
                                        </p:attrNameLst>
                                      </p:cBhvr>
                                    </p:anim>
                                  </p:childTnLst>
                                  <p:subTnLst>
                                    <p:animClr clrSpc="rgb" dir="cw">
                                      <p:cBhvr override="childStyle">
                                        <p:cTn dur="1" fill="hold" display="0" masterRel="nextClick" afterEffect="1"/>
                                        <p:tgtEl>
                                          <p:spTgt spid="14339">
                                            <p:txEl>
                                              <p:pRg st="3" end="3"/>
                                            </p:txEl>
                                          </p:spTgt>
                                        </p:tgtEl>
                                        <p:attrNameLst>
                                          <p:attrName>ppt_c</p:attrName>
                                        </p:attrNameLst>
                                      </p:cBhvr>
                                      <p:to>
                                        <a:srgbClr val="DDDDDD"/>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14339">
                                            <p:txEl>
                                              <p:pRg st="4" end="4"/>
                                            </p:txEl>
                                          </p:spTgt>
                                        </p:tgtEl>
                                        <p:attrNameLst>
                                          <p:attrName>style.visibility</p:attrName>
                                        </p:attrNameLst>
                                      </p:cBhvr>
                                      <p:to>
                                        <p:strVal val="visible"/>
                                      </p:to>
                                    </p:set>
                                    <p:anim to="" calcmode="lin" valueType="num">
                                      <p:cBhvr>
                                        <p:cTn id="39" dur="1" fill="hold"/>
                                        <p:tgtEl>
                                          <p:spTgt spid="14339">
                                            <p:txEl>
                                              <p:pRg st="4" end="4"/>
                                            </p:txEl>
                                          </p:spTgt>
                                        </p:tgtEl>
                                        <p:attrNameLst>
                                          <p:attrName/>
                                        </p:attrNameLst>
                                      </p:cBhvr>
                                    </p:anim>
                                  </p:childTnLst>
                                  <p:subTnLst>
                                    <p:animClr clrSpc="rgb" dir="cw">
                                      <p:cBhvr override="childStyle">
                                        <p:cTn dur="1" fill="hold" display="0" masterRel="nextClick" afterEffect="1"/>
                                        <p:tgtEl>
                                          <p:spTgt spid="14339">
                                            <p:txEl>
                                              <p:pRg st="4" end="4"/>
                                            </p:txEl>
                                          </p:spTgt>
                                        </p:tgtEl>
                                        <p:attrNameLst>
                                          <p:attrName>ppt_c</p:attrName>
                                        </p:attrNameLst>
                                      </p:cBhvr>
                                      <p:to>
                                        <a:srgbClr val="DDDDDD"/>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499"/>
                                          </p:stCondLst>
                                        </p:cTn>
                                        <p:tgtEl>
                                          <p:spTgt spid="14339">
                                            <p:txEl>
                                              <p:pRg st="5" end="5"/>
                                            </p:txEl>
                                          </p:spTgt>
                                        </p:tgtEl>
                                        <p:attrNameLst>
                                          <p:attrName>style.visibility</p:attrName>
                                        </p:attrNameLst>
                                      </p:cBhvr>
                                      <p:to>
                                        <p:strVal val="visible"/>
                                      </p:to>
                                    </p:set>
                                    <p:anim to="" calcmode="lin" valueType="num">
                                      <p:cBhvr>
                                        <p:cTn id="44" dur="1" fill="hold"/>
                                        <p:tgtEl>
                                          <p:spTgt spid="14339">
                                            <p:txEl>
                                              <p:pRg st="5" end="5"/>
                                            </p:txEl>
                                          </p:spTgt>
                                        </p:tgtEl>
                                        <p:attrNameLst>
                                          <p:attrName/>
                                        </p:attrNameLst>
                                      </p:cBhvr>
                                    </p:anim>
                                  </p:childTnLst>
                                  <p:subTnLst>
                                    <p:animClr clrSpc="rgb" dir="cw">
                                      <p:cBhvr override="childStyle">
                                        <p:cTn dur="1" fill="hold" display="0" masterRel="nextClick" afterEffect="1"/>
                                        <p:tgtEl>
                                          <p:spTgt spid="14339">
                                            <p:txEl>
                                              <p:pRg st="5" end="5"/>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a:t>Atitudes típicas em relação ao futuro</a:t>
            </a:r>
          </a:p>
        </p:txBody>
      </p:sp>
      <p:sp>
        <p:nvSpPr>
          <p:cNvPr id="3" name="Espaço Reservado para Conteúdo 2"/>
          <p:cNvSpPr>
            <a:spLocks noGrp="1"/>
          </p:cNvSpPr>
          <p:nvPr>
            <p:ph idx="1"/>
          </p:nvPr>
        </p:nvSpPr>
        <p:spPr>
          <a:xfrm>
            <a:off x="3635896" y="1600200"/>
            <a:ext cx="4441304" cy="4800600"/>
          </a:xfrm>
        </p:spPr>
        <p:txBody>
          <a:bodyPr>
            <a:normAutofit/>
          </a:bodyPr>
          <a:lstStyle/>
          <a:p>
            <a:pPr>
              <a:buClr>
                <a:schemeClr val="tx2"/>
              </a:buClr>
              <a:buSzPct val="130000"/>
              <a:buFont typeface="Wingdings" pitchFamily="2" charset="2"/>
              <a:buChar char="ü"/>
            </a:pPr>
            <a:r>
              <a:rPr lang="pt-BR" i="1" dirty="0"/>
              <a:t>Tradicionalista</a:t>
            </a:r>
          </a:p>
          <a:p>
            <a:pPr>
              <a:buClr>
                <a:schemeClr val="tx2"/>
              </a:buClr>
              <a:buSzPct val="130000"/>
              <a:buFont typeface="Wingdings" pitchFamily="2" charset="2"/>
              <a:buChar char="ü"/>
            </a:pPr>
            <a:r>
              <a:rPr lang="pt-BR" i="1" dirty="0"/>
              <a:t>Pragmática</a:t>
            </a:r>
          </a:p>
          <a:p>
            <a:pPr>
              <a:buClr>
                <a:schemeClr val="tx2"/>
              </a:buClr>
              <a:buSzPct val="130000"/>
              <a:buFont typeface="Wingdings" pitchFamily="2" charset="2"/>
              <a:buChar char="ü"/>
            </a:pPr>
            <a:r>
              <a:rPr lang="pt-BR" i="1" dirty="0"/>
              <a:t>Otimista</a:t>
            </a:r>
          </a:p>
          <a:p>
            <a:pPr>
              <a:buClr>
                <a:schemeClr val="tx2"/>
              </a:buClr>
              <a:buSzPct val="130000"/>
              <a:buFont typeface="Wingdings" pitchFamily="2" charset="2"/>
              <a:buChar char="ü"/>
            </a:pPr>
            <a:r>
              <a:rPr lang="pt-BR" i="1" dirty="0"/>
              <a:t>Pessimista</a:t>
            </a:r>
          </a:p>
          <a:p>
            <a:pPr>
              <a:buClr>
                <a:schemeClr val="tx2"/>
              </a:buClr>
              <a:buSzPct val="130000"/>
              <a:buFont typeface="Wingdings" pitchFamily="2" charset="2"/>
              <a:buChar char="ü"/>
            </a:pPr>
            <a:r>
              <a:rPr lang="pt-BR" i="1" dirty="0" smtClean="0"/>
              <a:t>Estratégica</a:t>
            </a:r>
            <a:endParaRPr lang="pt-BR" i="1" dirty="0"/>
          </a:p>
          <a:p>
            <a:endParaRPr lang="pt-BR" dirty="0"/>
          </a:p>
        </p:txBody>
      </p:sp>
      <p:pic>
        <p:nvPicPr>
          <p:cNvPr id="5" name="Imagem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5535" y="1340768"/>
            <a:ext cx="2963849" cy="5400600"/>
          </a:xfrm>
          <a:prstGeom prst="rect">
            <a:avLst/>
          </a:prstGeom>
        </p:spPr>
      </p:pic>
    </p:spTree>
    <p:extLst>
      <p:ext uri="{BB962C8B-B14F-4D97-AF65-F5344CB8AC3E}">
        <p14:creationId xmlns:p14="http://schemas.microsoft.com/office/powerpoint/2010/main" xmlns="" val="39545360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899138" y="152400"/>
            <a:ext cx="5181600"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Conceito de ‘visão’</a:t>
            </a:r>
          </a:p>
        </p:txBody>
      </p:sp>
      <p:sp>
        <p:nvSpPr>
          <p:cNvPr id="12291" name="Rectangle 3"/>
          <p:cNvSpPr>
            <a:spLocks noGrp="1" noChangeArrowheads="1"/>
          </p:cNvSpPr>
          <p:nvPr>
            <p:ph type="body" sz="half" idx="1"/>
          </p:nvPr>
        </p:nvSpPr>
        <p:spPr bwMode="auto">
          <a:xfrm>
            <a:off x="457200" y="1600200"/>
            <a:ext cx="3178696" cy="4114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a:buFont typeface="Monotype Sorts" pitchFamily="2" charset="2"/>
              <a:buNone/>
              <a:defRPr/>
            </a:pPr>
            <a:endParaRPr lang="pt-BR" sz="3200" dirty="0" smtClean="0">
              <a:solidFill>
                <a:srgbClr val="FFE5FF"/>
              </a:solidFill>
            </a:endParaRPr>
          </a:p>
          <a:p>
            <a:pPr>
              <a:buFont typeface="Wingdings" pitchFamily="2" charset="2"/>
              <a:buNone/>
              <a:defRPr/>
            </a:pPr>
            <a:r>
              <a:rPr lang="pt-BR" sz="3200" i="1" dirty="0" smtClean="0">
                <a:solidFill>
                  <a:schemeClr val="tx2">
                    <a:lumMod val="75000"/>
                  </a:schemeClr>
                </a:solidFill>
              </a:rPr>
              <a:t>Visão” não é :</a:t>
            </a:r>
          </a:p>
          <a:p>
            <a:pPr lvl="1">
              <a:lnSpc>
                <a:spcPct val="125000"/>
              </a:lnSpc>
              <a:buClr>
                <a:srgbClr val="FFFF00"/>
              </a:buClr>
              <a:buSzPct val="130000"/>
              <a:buFont typeface="Wingdings" pitchFamily="2" charset="2"/>
              <a:buChar char="ü"/>
              <a:defRPr/>
            </a:pPr>
            <a:r>
              <a:rPr lang="pt-BR" sz="2800" i="1" dirty="0" smtClean="0">
                <a:solidFill>
                  <a:schemeClr val="tx2">
                    <a:lumMod val="75000"/>
                  </a:schemeClr>
                </a:solidFill>
              </a:rPr>
              <a:t>um sonho</a:t>
            </a:r>
          </a:p>
          <a:p>
            <a:pPr lvl="1">
              <a:lnSpc>
                <a:spcPct val="125000"/>
              </a:lnSpc>
              <a:buClr>
                <a:srgbClr val="FFFF00"/>
              </a:buClr>
              <a:buSzPct val="130000"/>
              <a:buFont typeface="Wingdings" pitchFamily="2" charset="2"/>
              <a:buChar char="ü"/>
              <a:defRPr/>
            </a:pPr>
            <a:r>
              <a:rPr lang="pt-BR" sz="2800" i="1" dirty="0" smtClean="0">
                <a:solidFill>
                  <a:schemeClr val="tx2">
                    <a:lumMod val="75000"/>
                  </a:schemeClr>
                </a:solidFill>
              </a:rPr>
              <a:t>uma utopia</a:t>
            </a:r>
          </a:p>
          <a:p>
            <a:pPr lvl="1">
              <a:lnSpc>
                <a:spcPct val="125000"/>
              </a:lnSpc>
              <a:buClr>
                <a:srgbClr val="FFFF00"/>
              </a:buClr>
              <a:buSzPct val="130000"/>
              <a:buFont typeface="Wingdings" pitchFamily="2" charset="2"/>
              <a:buChar char="ü"/>
              <a:defRPr/>
            </a:pPr>
            <a:r>
              <a:rPr lang="pt-BR" sz="2800" i="1" dirty="0" smtClean="0">
                <a:solidFill>
                  <a:schemeClr val="tx2">
                    <a:lumMod val="75000"/>
                  </a:schemeClr>
                </a:solidFill>
              </a:rPr>
              <a:t>uma fantasia</a:t>
            </a:r>
          </a:p>
          <a:p>
            <a:pPr lvl="1">
              <a:lnSpc>
                <a:spcPct val="125000"/>
              </a:lnSpc>
              <a:buClr>
                <a:srgbClr val="FFFF00"/>
              </a:buClr>
              <a:buSzPct val="130000"/>
              <a:buFont typeface="Wingdings" pitchFamily="2" charset="2"/>
              <a:buChar char="ü"/>
              <a:defRPr/>
            </a:pPr>
            <a:r>
              <a:rPr lang="pt-BR" sz="2800" i="1" dirty="0" smtClean="0">
                <a:solidFill>
                  <a:schemeClr val="tx2">
                    <a:lumMod val="75000"/>
                  </a:schemeClr>
                </a:solidFill>
              </a:rPr>
              <a:t>uma quimera</a:t>
            </a:r>
            <a:endParaRPr lang="pt-BR" sz="2800" b="0" i="1" dirty="0" smtClean="0">
              <a:solidFill>
                <a:schemeClr val="tx2">
                  <a:lumMod val="75000"/>
                </a:schemeClr>
              </a:solidFill>
            </a:endParaRPr>
          </a:p>
          <a:p>
            <a:pPr>
              <a:lnSpc>
                <a:spcPct val="150000"/>
              </a:lnSpc>
              <a:buFont typeface="Wingdings" pitchFamily="2" charset="2"/>
              <a:buChar char="þ"/>
              <a:defRPr/>
            </a:pPr>
            <a:endParaRPr lang="pt-BR" sz="2800" b="0" dirty="0" smtClean="0">
              <a:solidFill>
                <a:schemeClr val="hlink"/>
              </a:solidFill>
            </a:endParaRPr>
          </a:p>
        </p:txBody>
      </p:sp>
      <p:pic>
        <p:nvPicPr>
          <p:cNvPr id="9220" name="Picture 61" descr="C:\Editorial\Manual\Eliezer\fig8-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1600200"/>
            <a:ext cx="4308231"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55595062"/>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291">
                                            <p:txEl>
                                              <p:pRg st="1" end="1"/>
                                            </p:txEl>
                                          </p:spTgt>
                                        </p:tgtEl>
                                        <p:attrNameLst>
                                          <p:attrName>style.visibility</p:attrName>
                                        </p:attrNameLst>
                                      </p:cBhvr>
                                      <p:to>
                                        <p:strVal val="visible"/>
                                      </p:to>
                                    </p:set>
                                    <p:anim to="" calcmode="lin" valueType="num">
                                      <p:cBhvr>
                                        <p:cTn id="13" dur="1" fill="hold"/>
                                        <p:tgtEl>
                                          <p:spTgt spid="12291">
                                            <p:txEl>
                                              <p:pRg st="1" end="1"/>
                                            </p:txEl>
                                          </p:spTgt>
                                        </p:tgtEl>
                                        <p:attrNameLst>
                                          <p:attrName/>
                                        </p:attrNameLst>
                                      </p:cBhvr>
                                    </p:anim>
                                  </p:childTnLst>
                                  <p:subTnLst>
                                    <p:animClr clrSpc="rgb" dir="cw">
                                      <p:cBhvr override="childStyle">
                                        <p:cTn dur="1" fill="hold" display="0" masterRel="nextClick" afterEffect="1"/>
                                        <p:tgtEl>
                                          <p:spTgt spid="12291">
                                            <p:txEl>
                                              <p:pRg st="1" end="1"/>
                                            </p:txEl>
                                          </p:spTgt>
                                        </p:tgtEl>
                                        <p:attrNameLst>
                                          <p:attrName>ppt_c</p:attrName>
                                        </p:attrNameLst>
                                      </p:cBhvr>
                                      <p:to>
                                        <a:srgbClr val="DDDDDD"/>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291">
                                            <p:txEl>
                                              <p:pRg st="2" end="2"/>
                                            </p:txEl>
                                          </p:spTgt>
                                        </p:tgtEl>
                                        <p:attrNameLst>
                                          <p:attrName>style.visibility</p:attrName>
                                        </p:attrNameLst>
                                      </p:cBhvr>
                                      <p:to>
                                        <p:strVal val="visible"/>
                                      </p:to>
                                    </p:set>
                                    <p:anim to="" calcmode="lin" valueType="num">
                                      <p:cBhvr>
                                        <p:cTn id="18" dur="1" fill="hold"/>
                                        <p:tgtEl>
                                          <p:spTgt spid="12291">
                                            <p:txEl>
                                              <p:pRg st="2" end="2"/>
                                            </p:txEl>
                                          </p:spTgt>
                                        </p:tgtEl>
                                        <p:attrNameLst>
                                          <p:attrName/>
                                        </p:attrNameLst>
                                      </p:cBhvr>
                                    </p:anim>
                                  </p:childTnLst>
                                  <p:subTnLst>
                                    <p:animClr clrSpc="rgb" dir="cw">
                                      <p:cBhvr override="childStyle">
                                        <p:cTn dur="1" fill="hold" display="0" masterRel="nextClick" afterEffect="1"/>
                                        <p:tgtEl>
                                          <p:spTgt spid="12291">
                                            <p:txEl>
                                              <p:pRg st="2" end="2"/>
                                            </p:txEl>
                                          </p:spTgt>
                                        </p:tgtEl>
                                        <p:attrNameLst>
                                          <p:attrName>ppt_c</p:attrName>
                                        </p:attrNameLst>
                                      </p:cBhvr>
                                      <p:to>
                                        <a:srgbClr val="DDDDDD"/>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291">
                                            <p:txEl>
                                              <p:pRg st="3" end="3"/>
                                            </p:txEl>
                                          </p:spTgt>
                                        </p:tgtEl>
                                        <p:attrNameLst>
                                          <p:attrName>style.visibility</p:attrName>
                                        </p:attrNameLst>
                                      </p:cBhvr>
                                      <p:to>
                                        <p:strVal val="visible"/>
                                      </p:to>
                                    </p:set>
                                    <p:anim to="" calcmode="lin" valueType="num">
                                      <p:cBhvr>
                                        <p:cTn id="23" dur="1" fill="hold"/>
                                        <p:tgtEl>
                                          <p:spTgt spid="12291">
                                            <p:txEl>
                                              <p:pRg st="3" end="3"/>
                                            </p:txEl>
                                          </p:spTgt>
                                        </p:tgtEl>
                                        <p:attrNameLst>
                                          <p:attrName/>
                                        </p:attrNameLst>
                                      </p:cBhvr>
                                    </p:anim>
                                  </p:childTnLst>
                                  <p:subTnLst>
                                    <p:animClr clrSpc="rgb" dir="cw">
                                      <p:cBhvr override="childStyle">
                                        <p:cTn dur="1" fill="hold" display="0" masterRel="nextClick" afterEffect="1"/>
                                        <p:tgtEl>
                                          <p:spTgt spid="12291">
                                            <p:txEl>
                                              <p:pRg st="3" end="3"/>
                                            </p:txEl>
                                          </p:spTgt>
                                        </p:tgtEl>
                                        <p:attrNameLst>
                                          <p:attrName>ppt_c</p:attrName>
                                        </p:attrNameLst>
                                      </p:cBhvr>
                                      <p:to>
                                        <a:srgbClr val="DDDDDD"/>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2291">
                                            <p:txEl>
                                              <p:pRg st="4" end="4"/>
                                            </p:txEl>
                                          </p:spTgt>
                                        </p:tgtEl>
                                        <p:attrNameLst>
                                          <p:attrName>style.visibility</p:attrName>
                                        </p:attrNameLst>
                                      </p:cBhvr>
                                      <p:to>
                                        <p:strVal val="visible"/>
                                      </p:to>
                                    </p:set>
                                    <p:anim to="" calcmode="lin" valueType="num">
                                      <p:cBhvr>
                                        <p:cTn id="28" dur="1" fill="hold"/>
                                        <p:tgtEl>
                                          <p:spTgt spid="12291">
                                            <p:txEl>
                                              <p:pRg st="4" end="4"/>
                                            </p:txEl>
                                          </p:spTgt>
                                        </p:tgtEl>
                                        <p:attrNameLst>
                                          <p:attrName/>
                                        </p:attrNameLst>
                                      </p:cBhvr>
                                    </p:anim>
                                  </p:childTnLst>
                                  <p:subTnLst>
                                    <p:animClr clrSpc="rgb" dir="cw">
                                      <p:cBhvr override="childStyle">
                                        <p:cTn dur="1" fill="hold" display="0" masterRel="nextClick" afterEffect="1"/>
                                        <p:tgtEl>
                                          <p:spTgt spid="12291">
                                            <p:txEl>
                                              <p:pRg st="4" end="4"/>
                                            </p:txEl>
                                          </p:spTgt>
                                        </p:tgtEl>
                                        <p:attrNameLst>
                                          <p:attrName>ppt_c</p:attrName>
                                        </p:attrNameLst>
                                      </p:cBhvr>
                                      <p:to>
                                        <a:srgbClr val="DDDDDD"/>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2291">
                                            <p:txEl>
                                              <p:pRg st="5" end="5"/>
                                            </p:txEl>
                                          </p:spTgt>
                                        </p:tgtEl>
                                        <p:attrNameLst>
                                          <p:attrName>style.visibility</p:attrName>
                                        </p:attrNameLst>
                                      </p:cBhvr>
                                      <p:to>
                                        <p:strVal val="visible"/>
                                      </p:to>
                                    </p:set>
                                    <p:anim to="" calcmode="lin" valueType="num">
                                      <p:cBhvr>
                                        <p:cTn id="33" dur="1" fill="hold"/>
                                        <p:tgtEl>
                                          <p:spTgt spid="12291">
                                            <p:txEl>
                                              <p:pRg st="5" end="5"/>
                                            </p:txEl>
                                          </p:spTgt>
                                        </p:tgtEl>
                                        <p:attrNameLst>
                                          <p:attrName/>
                                        </p:attrNameLst>
                                      </p:cBhvr>
                                    </p:anim>
                                  </p:childTnLst>
                                  <p:subTnLst>
                                    <p:animClr clrSpc="rgb" dir="cw">
                                      <p:cBhvr override="childStyle">
                                        <p:cTn dur="1" fill="hold" display="0" masterRel="nextClick" afterEffect="1"/>
                                        <p:tgtEl>
                                          <p:spTgt spid="12291">
                                            <p:txEl>
                                              <p:pRg st="5" end="5"/>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5"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1195754" y="457200"/>
            <a:ext cx="6611815"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A importância da visão compartilhada</a:t>
            </a:r>
          </a:p>
        </p:txBody>
      </p:sp>
      <p:sp>
        <p:nvSpPr>
          <p:cNvPr id="16387" name="Rectangle 3"/>
          <p:cNvSpPr>
            <a:spLocks noGrp="1" noChangeArrowheads="1"/>
          </p:cNvSpPr>
          <p:nvPr>
            <p:ph type="body" idx="1"/>
          </p:nvPr>
        </p:nvSpPr>
        <p:spPr bwMode="auto">
          <a:xfrm>
            <a:off x="281354" y="2133600"/>
            <a:ext cx="8610600" cy="38862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normAutofit lnSpcReduction="10000"/>
          </a:bodyPr>
          <a:lstStyle/>
          <a:p>
            <a:pPr>
              <a:lnSpc>
                <a:spcPct val="90000"/>
              </a:lnSpc>
              <a:buClr>
                <a:srgbClr val="FFFF00"/>
              </a:buClr>
              <a:buSzPct val="130000"/>
              <a:buFont typeface="Wingdings" pitchFamily="2" charset="2"/>
              <a:buChar char="ü"/>
              <a:defRPr/>
            </a:pPr>
            <a:r>
              <a:rPr lang="pt-BR" sz="2800" i="1" dirty="0" smtClean="0">
                <a:solidFill>
                  <a:srgbClr val="FF0000"/>
                </a:solidFill>
              </a:rPr>
              <a:t>explicita </a:t>
            </a:r>
            <a:r>
              <a:rPr lang="pt-BR" sz="2800" i="1" dirty="0" smtClean="0"/>
              <a:t>o que a instituição </a:t>
            </a:r>
            <a:r>
              <a:rPr lang="pt-BR" sz="2800" i="1" dirty="0" smtClean="0">
                <a:solidFill>
                  <a:srgbClr val="FF0000"/>
                </a:solidFill>
              </a:rPr>
              <a:t>quer </a:t>
            </a:r>
            <a:r>
              <a:rPr lang="pt-BR" sz="2800" i="1" dirty="0" smtClean="0"/>
              <a:t>ser</a:t>
            </a:r>
          </a:p>
          <a:p>
            <a:pPr>
              <a:lnSpc>
                <a:spcPct val="90000"/>
              </a:lnSpc>
              <a:buClr>
                <a:srgbClr val="FFFF00"/>
              </a:buClr>
              <a:buSzPct val="130000"/>
              <a:buFont typeface="Wingdings" pitchFamily="2" charset="2"/>
              <a:buChar char="ü"/>
              <a:defRPr/>
            </a:pPr>
            <a:r>
              <a:rPr lang="pt-BR" sz="2800" i="1" dirty="0" smtClean="0">
                <a:solidFill>
                  <a:srgbClr val="FF0000"/>
                </a:solidFill>
              </a:rPr>
              <a:t>unifica </a:t>
            </a:r>
            <a:r>
              <a:rPr lang="pt-BR" sz="2800" i="1" dirty="0" smtClean="0"/>
              <a:t>as expectativas</a:t>
            </a:r>
          </a:p>
          <a:p>
            <a:pPr>
              <a:lnSpc>
                <a:spcPct val="90000"/>
              </a:lnSpc>
              <a:buClr>
                <a:srgbClr val="FFFF00"/>
              </a:buClr>
              <a:buSzPct val="130000"/>
              <a:buFont typeface="Wingdings" pitchFamily="2" charset="2"/>
              <a:buChar char="ü"/>
              <a:defRPr/>
            </a:pPr>
            <a:r>
              <a:rPr lang="pt-BR" sz="2800" i="1" dirty="0" smtClean="0">
                <a:solidFill>
                  <a:srgbClr val="FF0000"/>
                </a:solidFill>
              </a:rPr>
              <a:t>dá um sentido </a:t>
            </a:r>
            <a:r>
              <a:rPr lang="pt-BR" sz="2800" i="1" dirty="0" smtClean="0"/>
              <a:t>de direção</a:t>
            </a:r>
          </a:p>
          <a:p>
            <a:pPr>
              <a:lnSpc>
                <a:spcPct val="90000"/>
              </a:lnSpc>
              <a:buClr>
                <a:srgbClr val="FFFF00"/>
              </a:buClr>
              <a:buSzPct val="130000"/>
              <a:buFont typeface="Wingdings" pitchFamily="2" charset="2"/>
              <a:buChar char="ü"/>
              <a:defRPr/>
            </a:pPr>
            <a:r>
              <a:rPr lang="pt-BR" sz="2800" i="1" dirty="0" smtClean="0">
                <a:solidFill>
                  <a:srgbClr val="FF0000"/>
                </a:solidFill>
              </a:rPr>
              <a:t>facilita </a:t>
            </a:r>
            <a:r>
              <a:rPr lang="pt-BR" sz="2800" i="1" dirty="0" smtClean="0"/>
              <a:t>a comunicação</a:t>
            </a:r>
          </a:p>
          <a:p>
            <a:pPr>
              <a:lnSpc>
                <a:spcPct val="90000"/>
              </a:lnSpc>
              <a:buClr>
                <a:srgbClr val="FFFF00"/>
              </a:buClr>
              <a:buSzPct val="130000"/>
              <a:buFont typeface="Wingdings" pitchFamily="2" charset="2"/>
              <a:buChar char="ü"/>
              <a:defRPr/>
            </a:pPr>
            <a:r>
              <a:rPr lang="pt-BR" sz="2800" i="1" dirty="0" smtClean="0">
                <a:solidFill>
                  <a:srgbClr val="FF0000"/>
                </a:solidFill>
              </a:rPr>
              <a:t>ajuda </a:t>
            </a:r>
            <a:r>
              <a:rPr lang="pt-BR" sz="2800" i="1" dirty="0" smtClean="0"/>
              <a:t>o envolvimento</a:t>
            </a:r>
          </a:p>
          <a:p>
            <a:pPr>
              <a:lnSpc>
                <a:spcPct val="90000"/>
              </a:lnSpc>
              <a:buClr>
                <a:srgbClr val="FFFF00"/>
              </a:buClr>
              <a:buSzPct val="130000"/>
              <a:buFont typeface="Wingdings" pitchFamily="2" charset="2"/>
              <a:buChar char="ü"/>
              <a:defRPr/>
            </a:pPr>
            <a:r>
              <a:rPr lang="pt-BR" sz="2800" i="1" dirty="0" smtClean="0">
                <a:solidFill>
                  <a:srgbClr val="FF0000"/>
                </a:solidFill>
              </a:rPr>
              <a:t>favorece </a:t>
            </a:r>
            <a:r>
              <a:rPr lang="pt-BR" sz="2800" i="1" dirty="0" smtClean="0"/>
              <a:t>o comprometimento</a:t>
            </a:r>
          </a:p>
          <a:p>
            <a:pPr>
              <a:lnSpc>
                <a:spcPct val="90000"/>
              </a:lnSpc>
              <a:buClr>
                <a:srgbClr val="FFFF00"/>
              </a:buClr>
              <a:buSzPct val="130000"/>
              <a:buFont typeface="Wingdings" pitchFamily="2" charset="2"/>
              <a:buChar char="ü"/>
              <a:defRPr/>
            </a:pPr>
            <a:r>
              <a:rPr lang="pt-BR" sz="2800" i="1" dirty="0" smtClean="0">
                <a:solidFill>
                  <a:srgbClr val="FF0000"/>
                </a:solidFill>
              </a:rPr>
              <a:t>dá energia</a:t>
            </a:r>
            <a:r>
              <a:rPr lang="pt-BR" sz="2800" i="1" dirty="0" smtClean="0"/>
              <a:t> às equipes de trabalho</a:t>
            </a:r>
          </a:p>
          <a:p>
            <a:pPr>
              <a:lnSpc>
                <a:spcPct val="90000"/>
              </a:lnSpc>
              <a:buClr>
                <a:srgbClr val="FFFF00"/>
              </a:buClr>
              <a:buSzPct val="130000"/>
              <a:buFont typeface="Wingdings" pitchFamily="2" charset="2"/>
              <a:buChar char="ü"/>
              <a:defRPr/>
            </a:pPr>
            <a:r>
              <a:rPr lang="pt-BR" sz="2800" i="1" dirty="0" smtClean="0">
                <a:solidFill>
                  <a:srgbClr val="FF0000"/>
                </a:solidFill>
              </a:rPr>
              <a:t>inspira </a:t>
            </a:r>
            <a:r>
              <a:rPr lang="pt-BR" sz="2800" i="1" dirty="0" smtClean="0"/>
              <a:t>as grandes diretrizes da entidade</a:t>
            </a:r>
          </a:p>
          <a:p>
            <a:pPr>
              <a:lnSpc>
                <a:spcPct val="90000"/>
              </a:lnSpc>
              <a:buClr>
                <a:srgbClr val="FFFF00"/>
              </a:buClr>
              <a:buSzPct val="130000"/>
              <a:buFont typeface="Wingdings" pitchFamily="2" charset="2"/>
              <a:buChar char="ü"/>
              <a:defRPr/>
            </a:pPr>
            <a:r>
              <a:rPr lang="pt-BR" sz="2800" i="1" dirty="0" smtClean="0">
                <a:solidFill>
                  <a:srgbClr val="FF0000"/>
                </a:solidFill>
              </a:rPr>
              <a:t>baliza </a:t>
            </a:r>
            <a:r>
              <a:rPr lang="pt-BR" sz="2800" i="1" dirty="0" smtClean="0"/>
              <a:t>as estratégias e demais ações</a:t>
            </a:r>
            <a:endParaRPr lang="pt-BR" sz="3200" i="1" dirty="0" smtClean="0"/>
          </a:p>
        </p:txBody>
      </p:sp>
      <p:pic>
        <p:nvPicPr>
          <p:cNvPr id="10244" name="Picture 51" descr="C:\Editorial\Manual\Eliezer\fig7-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52120" y="2564904"/>
            <a:ext cx="2971800" cy="230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82980882"/>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6387">
                                            <p:txEl>
                                              <p:pRg st="0" end="0"/>
                                            </p:txEl>
                                          </p:spTgt>
                                        </p:tgtEl>
                                        <p:attrNameLst>
                                          <p:attrName>style.visibility</p:attrName>
                                        </p:attrNameLst>
                                      </p:cBhvr>
                                      <p:to>
                                        <p:strVal val="visible"/>
                                      </p:to>
                                    </p:set>
                                    <p:anim to="" calcmode="lin" valueType="num">
                                      <p:cBhvr>
                                        <p:cTn id="13" dur="1" fill="hold"/>
                                        <p:tgtEl>
                                          <p:spTgt spid="16387">
                                            <p:txEl>
                                              <p:pRg st="0" end="0"/>
                                            </p:txEl>
                                          </p:spTgt>
                                        </p:tgtEl>
                                        <p:attrNameLst>
                                          <p:attrName/>
                                        </p:attrNameLst>
                                      </p:cBhvr>
                                    </p:anim>
                                  </p:childTnLst>
                                  <p:subTnLst>
                                    <p:animClr clrSpc="rgb" dir="cw">
                                      <p:cBhvr override="childStyle">
                                        <p:cTn dur="1" fill="hold" display="0" masterRel="nextClick" afterEffect="1"/>
                                        <p:tgtEl>
                                          <p:spTgt spid="16387">
                                            <p:txEl>
                                              <p:pRg st="0" end="0"/>
                                            </p:txEl>
                                          </p:spTgt>
                                        </p:tgtEl>
                                        <p:attrNameLst>
                                          <p:attrName>ppt_c</p:attrName>
                                        </p:attrNameLst>
                                      </p:cBhvr>
                                      <p:to>
                                        <a:srgbClr val="DDDDDD"/>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6387">
                                            <p:txEl>
                                              <p:pRg st="1" end="1"/>
                                            </p:txEl>
                                          </p:spTgt>
                                        </p:tgtEl>
                                        <p:attrNameLst>
                                          <p:attrName>style.visibility</p:attrName>
                                        </p:attrNameLst>
                                      </p:cBhvr>
                                      <p:to>
                                        <p:strVal val="visible"/>
                                      </p:to>
                                    </p:set>
                                    <p:anim to="" calcmode="lin" valueType="num">
                                      <p:cBhvr>
                                        <p:cTn id="18" dur="1" fill="hold"/>
                                        <p:tgtEl>
                                          <p:spTgt spid="16387">
                                            <p:txEl>
                                              <p:pRg st="1" end="1"/>
                                            </p:txEl>
                                          </p:spTgt>
                                        </p:tgtEl>
                                        <p:attrNameLst>
                                          <p:attrName/>
                                        </p:attrNameLst>
                                      </p:cBhvr>
                                    </p:anim>
                                  </p:childTnLst>
                                  <p:subTnLst>
                                    <p:animClr clrSpc="rgb" dir="cw">
                                      <p:cBhvr override="childStyle">
                                        <p:cTn dur="1" fill="hold" display="0" masterRel="nextClick" afterEffect="1"/>
                                        <p:tgtEl>
                                          <p:spTgt spid="16387">
                                            <p:txEl>
                                              <p:pRg st="1" end="1"/>
                                            </p:txEl>
                                          </p:spTgt>
                                        </p:tgtEl>
                                        <p:attrNameLst>
                                          <p:attrName>ppt_c</p:attrName>
                                        </p:attrNameLst>
                                      </p:cBhvr>
                                      <p:to>
                                        <a:srgbClr val="DDDDDD"/>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6387">
                                            <p:txEl>
                                              <p:pRg st="2" end="2"/>
                                            </p:txEl>
                                          </p:spTgt>
                                        </p:tgtEl>
                                        <p:attrNameLst>
                                          <p:attrName>style.visibility</p:attrName>
                                        </p:attrNameLst>
                                      </p:cBhvr>
                                      <p:to>
                                        <p:strVal val="visible"/>
                                      </p:to>
                                    </p:set>
                                    <p:anim to="" calcmode="lin" valueType="num">
                                      <p:cBhvr>
                                        <p:cTn id="23" dur="1" fill="hold"/>
                                        <p:tgtEl>
                                          <p:spTgt spid="16387">
                                            <p:txEl>
                                              <p:pRg st="2" end="2"/>
                                            </p:txEl>
                                          </p:spTgt>
                                        </p:tgtEl>
                                        <p:attrNameLst>
                                          <p:attrName/>
                                        </p:attrNameLst>
                                      </p:cBhvr>
                                    </p:anim>
                                  </p:childTnLst>
                                  <p:subTnLst>
                                    <p:animClr clrSpc="rgb" dir="cw">
                                      <p:cBhvr override="childStyle">
                                        <p:cTn dur="1" fill="hold" display="0" masterRel="nextClick" afterEffect="1"/>
                                        <p:tgtEl>
                                          <p:spTgt spid="16387">
                                            <p:txEl>
                                              <p:pRg st="2" end="2"/>
                                            </p:txEl>
                                          </p:spTgt>
                                        </p:tgtEl>
                                        <p:attrNameLst>
                                          <p:attrName>ppt_c</p:attrName>
                                        </p:attrNameLst>
                                      </p:cBhvr>
                                      <p:to>
                                        <a:srgbClr val="DDDDDD"/>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6387">
                                            <p:txEl>
                                              <p:pRg st="3" end="3"/>
                                            </p:txEl>
                                          </p:spTgt>
                                        </p:tgtEl>
                                        <p:attrNameLst>
                                          <p:attrName>style.visibility</p:attrName>
                                        </p:attrNameLst>
                                      </p:cBhvr>
                                      <p:to>
                                        <p:strVal val="visible"/>
                                      </p:to>
                                    </p:set>
                                    <p:anim to="" calcmode="lin" valueType="num">
                                      <p:cBhvr>
                                        <p:cTn id="28" dur="1" fill="hold"/>
                                        <p:tgtEl>
                                          <p:spTgt spid="16387">
                                            <p:txEl>
                                              <p:pRg st="3" end="3"/>
                                            </p:txEl>
                                          </p:spTgt>
                                        </p:tgtEl>
                                        <p:attrNameLst>
                                          <p:attrName/>
                                        </p:attrNameLst>
                                      </p:cBhvr>
                                    </p:anim>
                                  </p:childTnLst>
                                  <p:subTnLst>
                                    <p:animClr clrSpc="rgb" dir="cw">
                                      <p:cBhvr override="childStyle">
                                        <p:cTn dur="1" fill="hold" display="0" masterRel="nextClick" afterEffect="1"/>
                                        <p:tgtEl>
                                          <p:spTgt spid="16387">
                                            <p:txEl>
                                              <p:pRg st="3" end="3"/>
                                            </p:txEl>
                                          </p:spTgt>
                                        </p:tgtEl>
                                        <p:attrNameLst>
                                          <p:attrName>ppt_c</p:attrName>
                                        </p:attrNameLst>
                                      </p:cBhvr>
                                      <p:to>
                                        <a:srgbClr val="DDDDDD"/>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6387">
                                            <p:txEl>
                                              <p:pRg st="4" end="4"/>
                                            </p:txEl>
                                          </p:spTgt>
                                        </p:tgtEl>
                                        <p:attrNameLst>
                                          <p:attrName>style.visibility</p:attrName>
                                        </p:attrNameLst>
                                      </p:cBhvr>
                                      <p:to>
                                        <p:strVal val="visible"/>
                                      </p:to>
                                    </p:set>
                                    <p:anim to="" calcmode="lin" valueType="num">
                                      <p:cBhvr>
                                        <p:cTn id="33" dur="1" fill="hold"/>
                                        <p:tgtEl>
                                          <p:spTgt spid="16387">
                                            <p:txEl>
                                              <p:pRg st="4" end="4"/>
                                            </p:txEl>
                                          </p:spTgt>
                                        </p:tgtEl>
                                        <p:attrNameLst>
                                          <p:attrName/>
                                        </p:attrNameLst>
                                      </p:cBhvr>
                                    </p:anim>
                                  </p:childTnLst>
                                  <p:subTnLst>
                                    <p:animClr clrSpc="rgb" dir="cw">
                                      <p:cBhvr override="childStyle">
                                        <p:cTn dur="1" fill="hold" display="0" masterRel="nextClick" afterEffect="1"/>
                                        <p:tgtEl>
                                          <p:spTgt spid="16387">
                                            <p:txEl>
                                              <p:pRg st="4" end="4"/>
                                            </p:txEl>
                                          </p:spTgt>
                                        </p:tgtEl>
                                        <p:attrNameLst>
                                          <p:attrName>ppt_c</p:attrName>
                                        </p:attrNameLst>
                                      </p:cBhvr>
                                      <p:to>
                                        <a:srgbClr val="DDDDDD"/>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6387">
                                            <p:txEl>
                                              <p:pRg st="5" end="5"/>
                                            </p:txEl>
                                          </p:spTgt>
                                        </p:tgtEl>
                                        <p:attrNameLst>
                                          <p:attrName>style.visibility</p:attrName>
                                        </p:attrNameLst>
                                      </p:cBhvr>
                                      <p:to>
                                        <p:strVal val="visible"/>
                                      </p:to>
                                    </p:set>
                                    <p:anim to="" calcmode="lin" valueType="num">
                                      <p:cBhvr>
                                        <p:cTn id="38" dur="1" fill="hold"/>
                                        <p:tgtEl>
                                          <p:spTgt spid="16387">
                                            <p:txEl>
                                              <p:pRg st="5" end="5"/>
                                            </p:txEl>
                                          </p:spTgt>
                                        </p:tgtEl>
                                        <p:attrNameLst>
                                          <p:attrName/>
                                        </p:attrNameLst>
                                      </p:cBhvr>
                                    </p:anim>
                                  </p:childTnLst>
                                  <p:subTnLst>
                                    <p:animClr clrSpc="rgb" dir="cw">
                                      <p:cBhvr override="childStyle">
                                        <p:cTn dur="1" fill="hold" display="0" masterRel="nextClick" afterEffect="1"/>
                                        <p:tgtEl>
                                          <p:spTgt spid="16387">
                                            <p:txEl>
                                              <p:pRg st="5" end="5"/>
                                            </p:txEl>
                                          </p:spTgt>
                                        </p:tgtEl>
                                        <p:attrNameLst>
                                          <p:attrName>ppt_c</p:attrName>
                                        </p:attrNameLst>
                                      </p:cBhvr>
                                      <p:to>
                                        <a:srgbClr val="DDDDDD"/>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6387">
                                            <p:txEl>
                                              <p:pRg st="6" end="6"/>
                                            </p:txEl>
                                          </p:spTgt>
                                        </p:tgtEl>
                                        <p:attrNameLst>
                                          <p:attrName>style.visibility</p:attrName>
                                        </p:attrNameLst>
                                      </p:cBhvr>
                                      <p:to>
                                        <p:strVal val="visible"/>
                                      </p:to>
                                    </p:set>
                                    <p:anim to="" calcmode="lin" valueType="num">
                                      <p:cBhvr>
                                        <p:cTn id="43" dur="1" fill="hold"/>
                                        <p:tgtEl>
                                          <p:spTgt spid="16387">
                                            <p:txEl>
                                              <p:pRg st="6" end="6"/>
                                            </p:txEl>
                                          </p:spTgt>
                                        </p:tgtEl>
                                        <p:attrNameLst>
                                          <p:attrName/>
                                        </p:attrNameLst>
                                      </p:cBhvr>
                                    </p:anim>
                                  </p:childTnLst>
                                  <p:subTnLst>
                                    <p:animClr clrSpc="rgb" dir="cw">
                                      <p:cBhvr override="childStyle">
                                        <p:cTn dur="1" fill="hold" display="0" masterRel="nextClick" afterEffect="1"/>
                                        <p:tgtEl>
                                          <p:spTgt spid="16387">
                                            <p:txEl>
                                              <p:pRg st="6" end="6"/>
                                            </p:txEl>
                                          </p:spTgt>
                                        </p:tgtEl>
                                        <p:attrNameLst>
                                          <p:attrName>ppt_c</p:attrName>
                                        </p:attrNameLst>
                                      </p:cBhvr>
                                      <p:to>
                                        <a:srgbClr val="DDDDDD"/>
                                      </p:to>
                                    </p:animClr>
                                  </p:subTnLst>
                                </p:cTn>
                              </p:par>
                            </p:childTnLst>
                          </p:cTn>
                        </p:par>
                      </p:childTnLst>
                    </p:cTn>
                  </p:par>
                  <p:par>
                    <p:cTn id="44" fill="hold" nodeType="clickPar">
                      <p:stCondLst>
                        <p:cond delay="indefinite"/>
                      </p:stCondLst>
                      <p:childTnLst>
                        <p:par>
                          <p:cTn id="45" fill="hold" nodeType="withGroup">
                            <p:stCondLst>
                              <p:cond delay="0"/>
                            </p:stCondLst>
                            <p:childTnLst>
                              <p:par>
                                <p:cTn id="46" presetID="24" presetClass="entr" presetSubtype="0" fill="hold" grpId="0" nodeType="clickEffect">
                                  <p:stCondLst>
                                    <p:cond delay="0"/>
                                  </p:stCondLst>
                                  <p:childTnLst>
                                    <p:set>
                                      <p:cBhvr>
                                        <p:cTn id="47" dur="1" fill="hold">
                                          <p:stCondLst>
                                            <p:cond delay="499"/>
                                          </p:stCondLst>
                                        </p:cTn>
                                        <p:tgtEl>
                                          <p:spTgt spid="16387">
                                            <p:txEl>
                                              <p:pRg st="7" end="7"/>
                                            </p:txEl>
                                          </p:spTgt>
                                        </p:tgtEl>
                                        <p:attrNameLst>
                                          <p:attrName>style.visibility</p:attrName>
                                        </p:attrNameLst>
                                      </p:cBhvr>
                                      <p:to>
                                        <p:strVal val="visible"/>
                                      </p:to>
                                    </p:set>
                                    <p:anim to="" calcmode="lin" valueType="num">
                                      <p:cBhvr>
                                        <p:cTn id="48" dur="1" fill="hold"/>
                                        <p:tgtEl>
                                          <p:spTgt spid="16387">
                                            <p:txEl>
                                              <p:pRg st="7" end="7"/>
                                            </p:txEl>
                                          </p:spTgt>
                                        </p:tgtEl>
                                        <p:attrNameLst>
                                          <p:attrName/>
                                        </p:attrNameLst>
                                      </p:cBhvr>
                                    </p:anim>
                                  </p:childTnLst>
                                  <p:subTnLst>
                                    <p:animClr clrSpc="rgb" dir="cw">
                                      <p:cBhvr override="childStyle">
                                        <p:cTn dur="1" fill="hold" display="0" masterRel="nextClick" afterEffect="1"/>
                                        <p:tgtEl>
                                          <p:spTgt spid="16387">
                                            <p:txEl>
                                              <p:pRg st="7" end="7"/>
                                            </p:txEl>
                                          </p:spTgt>
                                        </p:tgtEl>
                                        <p:attrNameLst>
                                          <p:attrName>ppt_c</p:attrName>
                                        </p:attrNameLst>
                                      </p:cBhvr>
                                      <p:to>
                                        <a:srgbClr val="DDDDDD"/>
                                      </p:to>
                                    </p:animClr>
                                  </p:subTnLst>
                                </p:cTn>
                              </p:par>
                            </p:childTnLst>
                          </p:cTn>
                        </p:par>
                      </p:childTnLst>
                    </p:cTn>
                  </p:par>
                  <p:par>
                    <p:cTn id="49" fill="hold" nodeType="clickPar">
                      <p:stCondLst>
                        <p:cond delay="indefinite"/>
                      </p:stCondLst>
                      <p:childTnLst>
                        <p:par>
                          <p:cTn id="50" fill="hold" nodeType="withGroup">
                            <p:stCondLst>
                              <p:cond delay="0"/>
                            </p:stCondLst>
                            <p:childTnLst>
                              <p:par>
                                <p:cTn id="51" presetID="24" presetClass="entr" presetSubtype="0" fill="hold" grpId="0" nodeType="clickEffect">
                                  <p:stCondLst>
                                    <p:cond delay="0"/>
                                  </p:stCondLst>
                                  <p:childTnLst>
                                    <p:set>
                                      <p:cBhvr>
                                        <p:cTn id="52" dur="1" fill="hold">
                                          <p:stCondLst>
                                            <p:cond delay="499"/>
                                          </p:stCondLst>
                                        </p:cTn>
                                        <p:tgtEl>
                                          <p:spTgt spid="16387">
                                            <p:txEl>
                                              <p:pRg st="8" end="8"/>
                                            </p:txEl>
                                          </p:spTgt>
                                        </p:tgtEl>
                                        <p:attrNameLst>
                                          <p:attrName>style.visibility</p:attrName>
                                        </p:attrNameLst>
                                      </p:cBhvr>
                                      <p:to>
                                        <p:strVal val="visible"/>
                                      </p:to>
                                    </p:set>
                                    <p:anim to="" calcmode="lin" valueType="num">
                                      <p:cBhvr>
                                        <p:cTn id="53" dur="1" fill="hold"/>
                                        <p:tgtEl>
                                          <p:spTgt spid="16387">
                                            <p:txEl>
                                              <p:pRg st="8" end="8"/>
                                            </p:txEl>
                                          </p:spTgt>
                                        </p:tgtEl>
                                        <p:attrNameLst>
                                          <p:attrName/>
                                        </p:attrNameLst>
                                      </p:cBhvr>
                                    </p:anim>
                                  </p:childTnLst>
                                  <p:subTnLst>
                                    <p:animClr clrSpc="rgb" dir="cw">
                                      <p:cBhvr override="childStyle">
                                        <p:cTn dur="1" fill="hold" display="0" masterRel="nextClick" afterEffect="1"/>
                                        <p:tgtEl>
                                          <p:spTgt spid="16387">
                                            <p:txEl>
                                              <p:pRg st="8" end="8"/>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1195754" y="228600"/>
            <a:ext cx="6822831"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Missão e abrangência</a:t>
            </a:r>
          </a:p>
        </p:txBody>
      </p:sp>
      <p:pic>
        <p:nvPicPr>
          <p:cNvPr id="11267" name="Picture 49" descr="C:\Editorial\Manual\Eliezer\fig6-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44212" y="1600200"/>
            <a:ext cx="5055577" cy="3657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2829075"/>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336431" y="304800"/>
            <a:ext cx="6611815"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Conceito de missão</a:t>
            </a:r>
          </a:p>
        </p:txBody>
      </p:sp>
      <p:sp>
        <p:nvSpPr>
          <p:cNvPr id="20483" name="Rectangle 3"/>
          <p:cNvSpPr>
            <a:spLocks noGrp="1" noChangeArrowheads="1"/>
          </p:cNvSpPr>
          <p:nvPr>
            <p:ph type="body" idx="1"/>
          </p:nvPr>
        </p:nvSpPr>
        <p:spPr bwMode="auto">
          <a:xfrm>
            <a:off x="422031" y="2133600"/>
            <a:ext cx="7772400" cy="4114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a:buClr>
                <a:srgbClr val="FFFF00"/>
              </a:buClr>
              <a:buSzPct val="130000"/>
              <a:buFont typeface="Wingdings" pitchFamily="2" charset="2"/>
              <a:buChar char="ü"/>
              <a:defRPr/>
            </a:pPr>
            <a:r>
              <a:rPr lang="pt-BR" sz="2800" i="1" dirty="0" smtClean="0">
                <a:solidFill>
                  <a:srgbClr val="FF0000"/>
                </a:solidFill>
              </a:rPr>
              <a:t>qual é a necessidade básica que a organização pretende suprir?</a:t>
            </a:r>
            <a:r>
              <a:rPr lang="pt-BR" sz="3200" i="1" dirty="0" smtClean="0">
                <a:solidFill>
                  <a:srgbClr val="FF0000"/>
                </a:solidFill>
              </a:rPr>
              <a:t> </a:t>
            </a:r>
          </a:p>
          <a:p>
            <a:pPr>
              <a:buClr>
                <a:srgbClr val="FFFF00"/>
              </a:buClr>
              <a:buSzPct val="130000"/>
              <a:buFont typeface="Wingdings" pitchFamily="2" charset="2"/>
              <a:buChar char="ü"/>
              <a:defRPr/>
            </a:pPr>
            <a:r>
              <a:rPr lang="pt-BR" sz="2800" i="1" dirty="0" smtClean="0"/>
              <a:t> que diferença faz ela existir ou não? </a:t>
            </a:r>
          </a:p>
          <a:p>
            <a:pPr>
              <a:buClr>
                <a:srgbClr val="FFFF00"/>
              </a:buClr>
              <a:buSzPct val="130000"/>
              <a:buFont typeface="Wingdings" pitchFamily="2" charset="2"/>
              <a:buChar char="ü"/>
              <a:defRPr/>
            </a:pPr>
            <a:r>
              <a:rPr lang="pt-BR" sz="2800" i="1" dirty="0" smtClean="0"/>
              <a:t>para que serve?</a:t>
            </a:r>
          </a:p>
          <a:p>
            <a:pPr>
              <a:buClr>
                <a:srgbClr val="FFFF00"/>
              </a:buClr>
              <a:buSzPct val="130000"/>
              <a:buFont typeface="Wingdings" pitchFamily="2" charset="2"/>
              <a:buChar char="ü"/>
              <a:defRPr/>
            </a:pPr>
            <a:r>
              <a:rPr lang="pt-BR" sz="2800" i="1" dirty="0" smtClean="0"/>
              <a:t> para que existe? </a:t>
            </a:r>
          </a:p>
          <a:p>
            <a:pPr>
              <a:buClr>
                <a:srgbClr val="FFFF00"/>
              </a:buClr>
              <a:buSzPct val="130000"/>
              <a:buFont typeface="Wingdings" pitchFamily="2" charset="2"/>
              <a:buChar char="ü"/>
              <a:defRPr/>
            </a:pPr>
            <a:r>
              <a:rPr lang="pt-BR" sz="2800" i="1" dirty="0" smtClean="0"/>
              <a:t>qual é a sua </a:t>
            </a:r>
            <a:r>
              <a:rPr lang="pt-BR" sz="2800" i="1" dirty="0" smtClean="0">
                <a:solidFill>
                  <a:srgbClr val="FF0000"/>
                </a:solidFill>
              </a:rPr>
              <a:t>‘razão de ser’?</a:t>
            </a:r>
          </a:p>
          <a:p>
            <a:pPr>
              <a:buClr>
                <a:srgbClr val="FFFF00"/>
              </a:buClr>
              <a:buSzPct val="130000"/>
              <a:buFont typeface="Wingdings" pitchFamily="2" charset="2"/>
              <a:buChar char="ü"/>
              <a:defRPr/>
            </a:pPr>
            <a:r>
              <a:rPr lang="pt-BR" sz="2800" i="1" dirty="0" smtClean="0"/>
              <a:t> qual a motivação básica que inspirou seus fundadores?</a:t>
            </a:r>
          </a:p>
        </p:txBody>
      </p:sp>
    </p:spTree>
    <p:extLst>
      <p:ext uri="{BB962C8B-B14F-4D97-AF65-F5344CB8AC3E}">
        <p14:creationId xmlns:p14="http://schemas.microsoft.com/office/powerpoint/2010/main" xmlns="" val="650192316"/>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20483">
                                            <p:txEl>
                                              <p:pRg st="0" end="0"/>
                                            </p:txEl>
                                          </p:spTgt>
                                        </p:tgtEl>
                                        <p:attrNameLst>
                                          <p:attrName>style.visibility</p:attrName>
                                        </p:attrNameLst>
                                      </p:cBhvr>
                                      <p:to>
                                        <p:strVal val="visible"/>
                                      </p:to>
                                    </p:set>
                                    <p:anim to="" calcmode="lin" valueType="num">
                                      <p:cBhvr>
                                        <p:cTn id="13" dur="1" fill="hold"/>
                                        <p:tgtEl>
                                          <p:spTgt spid="20483">
                                            <p:txEl>
                                              <p:pRg st="0" end="0"/>
                                            </p:txEl>
                                          </p:spTgt>
                                        </p:tgtEl>
                                        <p:attrNameLst>
                                          <p:attrName/>
                                        </p:attrNameLst>
                                      </p:cBhvr>
                                    </p:anim>
                                  </p:childTnLst>
                                  <p:subTnLst>
                                    <p:animClr clrSpc="rgb" dir="cw">
                                      <p:cBhvr override="childStyle">
                                        <p:cTn dur="1" fill="hold" display="0" masterRel="nextClick" afterEffect="1"/>
                                        <p:tgtEl>
                                          <p:spTgt spid="20483">
                                            <p:txEl>
                                              <p:pRg st="0" end="0"/>
                                            </p:txEl>
                                          </p:spTgt>
                                        </p:tgtEl>
                                        <p:attrNameLst>
                                          <p:attrName>ppt_c</p:attrName>
                                        </p:attrNameLst>
                                      </p:cBhvr>
                                      <p:to>
                                        <a:srgbClr val="DDDDDD"/>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20483">
                                            <p:txEl>
                                              <p:pRg st="1" end="1"/>
                                            </p:txEl>
                                          </p:spTgt>
                                        </p:tgtEl>
                                        <p:attrNameLst>
                                          <p:attrName>style.visibility</p:attrName>
                                        </p:attrNameLst>
                                      </p:cBhvr>
                                      <p:to>
                                        <p:strVal val="visible"/>
                                      </p:to>
                                    </p:set>
                                    <p:anim to="" calcmode="lin" valueType="num">
                                      <p:cBhvr>
                                        <p:cTn id="18" dur="1" fill="hold"/>
                                        <p:tgtEl>
                                          <p:spTgt spid="20483">
                                            <p:txEl>
                                              <p:pRg st="1" end="1"/>
                                            </p:txEl>
                                          </p:spTgt>
                                        </p:tgtEl>
                                        <p:attrNameLst>
                                          <p:attrName/>
                                        </p:attrNameLst>
                                      </p:cBhvr>
                                    </p:anim>
                                  </p:childTnLst>
                                  <p:subTnLst>
                                    <p:animClr clrSpc="rgb" dir="cw">
                                      <p:cBhvr override="childStyle">
                                        <p:cTn dur="1" fill="hold" display="0" masterRel="nextClick" afterEffect="1"/>
                                        <p:tgtEl>
                                          <p:spTgt spid="20483">
                                            <p:txEl>
                                              <p:pRg st="1" end="1"/>
                                            </p:txEl>
                                          </p:spTgt>
                                        </p:tgtEl>
                                        <p:attrNameLst>
                                          <p:attrName>ppt_c</p:attrName>
                                        </p:attrNameLst>
                                      </p:cBhvr>
                                      <p:to>
                                        <a:srgbClr val="DDDDDD"/>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20483">
                                            <p:txEl>
                                              <p:pRg st="2" end="2"/>
                                            </p:txEl>
                                          </p:spTgt>
                                        </p:tgtEl>
                                        <p:attrNameLst>
                                          <p:attrName>style.visibility</p:attrName>
                                        </p:attrNameLst>
                                      </p:cBhvr>
                                      <p:to>
                                        <p:strVal val="visible"/>
                                      </p:to>
                                    </p:set>
                                    <p:anim to="" calcmode="lin" valueType="num">
                                      <p:cBhvr>
                                        <p:cTn id="23" dur="1" fill="hold"/>
                                        <p:tgtEl>
                                          <p:spTgt spid="20483">
                                            <p:txEl>
                                              <p:pRg st="2" end="2"/>
                                            </p:txEl>
                                          </p:spTgt>
                                        </p:tgtEl>
                                        <p:attrNameLst>
                                          <p:attrName/>
                                        </p:attrNameLst>
                                      </p:cBhvr>
                                    </p:anim>
                                  </p:childTnLst>
                                  <p:subTnLst>
                                    <p:animClr clrSpc="rgb" dir="cw">
                                      <p:cBhvr override="childStyle">
                                        <p:cTn dur="1" fill="hold" display="0" masterRel="nextClick" afterEffect="1"/>
                                        <p:tgtEl>
                                          <p:spTgt spid="20483">
                                            <p:txEl>
                                              <p:pRg st="2" end="2"/>
                                            </p:txEl>
                                          </p:spTgt>
                                        </p:tgtEl>
                                        <p:attrNameLst>
                                          <p:attrName>ppt_c</p:attrName>
                                        </p:attrNameLst>
                                      </p:cBhvr>
                                      <p:to>
                                        <a:srgbClr val="DDDDDD"/>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20483">
                                            <p:txEl>
                                              <p:pRg st="3" end="3"/>
                                            </p:txEl>
                                          </p:spTgt>
                                        </p:tgtEl>
                                        <p:attrNameLst>
                                          <p:attrName>style.visibility</p:attrName>
                                        </p:attrNameLst>
                                      </p:cBhvr>
                                      <p:to>
                                        <p:strVal val="visible"/>
                                      </p:to>
                                    </p:set>
                                    <p:anim to="" calcmode="lin" valueType="num">
                                      <p:cBhvr>
                                        <p:cTn id="28" dur="1" fill="hold"/>
                                        <p:tgtEl>
                                          <p:spTgt spid="20483">
                                            <p:txEl>
                                              <p:pRg st="3" end="3"/>
                                            </p:txEl>
                                          </p:spTgt>
                                        </p:tgtEl>
                                        <p:attrNameLst>
                                          <p:attrName/>
                                        </p:attrNameLst>
                                      </p:cBhvr>
                                    </p:anim>
                                  </p:childTnLst>
                                  <p:subTnLst>
                                    <p:animClr clrSpc="rgb" dir="cw">
                                      <p:cBhvr override="childStyle">
                                        <p:cTn dur="1" fill="hold" display="0" masterRel="nextClick" afterEffect="1"/>
                                        <p:tgtEl>
                                          <p:spTgt spid="20483">
                                            <p:txEl>
                                              <p:pRg st="3" end="3"/>
                                            </p:txEl>
                                          </p:spTgt>
                                        </p:tgtEl>
                                        <p:attrNameLst>
                                          <p:attrName>ppt_c</p:attrName>
                                        </p:attrNameLst>
                                      </p:cBhvr>
                                      <p:to>
                                        <a:srgbClr val="DDDDDD"/>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20483">
                                            <p:txEl>
                                              <p:pRg st="4" end="4"/>
                                            </p:txEl>
                                          </p:spTgt>
                                        </p:tgtEl>
                                        <p:attrNameLst>
                                          <p:attrName>style.visibility</p:attrName>
                                        </p:attrNameLst>
                                      </p:cBhvr>
                                      <p:to>
                                        <p:strVal val="visible"/>
                                      </p:to>
                                    </p:set>
                                    <p:anim to="" calcmode="lin" valueType="num">
                                      <p:cBhvr>
                                        <p:cTn id="33" dur="1" fill="hold"/>
                                        <p:tgtEl>
                                          <p:spTgt spid="20483">
                                            <p:txEl>
                                              <p:pRg st="4" end="4"/>
                                            </p:txEl>
                                          </p:spTgt>
                                        </p:tgtEl>
                                        <p:attrNameLst>
                                          <p:attrName/>
                                        </p:attrNameLst>
                                      </p:cBhvr>
                                    </p:anim>
                                  </p:childTnLst>
                                  <p:subTnLst>
                                    <p:animClr clrSpc="rgb" dir="cw">
                                      <p:cBhvr override="childStyle">
                                        <p:cTn dur="1" fill="hold" display="0" masterRel="nextClick" afterEffect="1"/>
                                        <p:tgtEl>
                                          <p:spTgt spid="20483">
                                            <p:txEl>
                                              <p:pRg st="4" end="4"/>
                                            </p:txEl>
                                          </p:spTgt>
                                        </p:tgtEl>
                                        <p:attrNameLst>
                                          <p:attrName>ppt_c</p:attrName>
                                        </p:attrNameLst>
                                      </p:cBhvr>
                                      <p:to>
                                        <a:srgbClr val="DDDDDD"/>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20483">
                                            <p:txEl>
                                              <p:pRg st="5" end="5"/>
                                            </p:txEl>
                                          </p:spTgt>
                                        </p:tgtEl>
                                        <p:attrNameLst>
                                          <p:attrName>style.visibility</p:attrName>
                                        </p:attrNameLst>
                                      </p:cBhvr>
                                      <p:to>
                                        <p:strVal val="visible"/>
                                      </p:to>
                                    </p:set>
                                    <p:anim to="" calcmode="lin" valueType="num">
                                      <p:cBhvr>
                                        <p:cTn id="38" dur="1" fill="hold"/>
                                        <p:tgtEl>
                                          <p:spTgt spid="20483">
                                            <p:txEl>
                                              <p:pRg st="5" end="5"/>
                                            </p:txEl>
                                          </p:spTgt>
                                        </p:tgtEl>
                                        <p:attrNameLst>
                                          <p:attrName/>
                                        </p:attrNameLst>
                                      </p:cBhvr>
                                    </p:anim>
                                  </p:childTnLst>
                                  <p:subTnLst>
                                    <p:animClr clrSpc="rgb" dir="cw">
                                      <p:cBhvr override="childStyle">
                                        <p:cTn dur="1" fill="hold" display="0" masterRel="nextClick" afterEffect="1"/>
                                        <p:tgtEl>
                                          <p:spTgt spid="20483">
                                            <p:txEl>
                                              <p:pRg st="5" end="5"/>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1922585" y="228600"/>
            <a:ext cx="5181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pt-BR" sz="4800" i="1" u="sng" smtClean="0">
                <a:effectLst>
                  <a:outerShdw blurRad="38100" dist="38100" dir="2700000" algn="tl">
                    <a:srgbClr val="000000"/>
                  </a:outerShdw>
                </a:effectLst>
                <a:latin typeface="Times New Roman" pitchFamily="18" charset="0"/>
              </a:rPr>
              <a:t>Visão</a:t>
            </a:r>
            <a:r>
              <a:rPr lang="pt-BR" sz="4800" i="1" smtClean="0">
                <a:effectLst>
                  <a:outerShdw blurRad="38100" dist="38100" dir="2700000" algn="tl">
                    <a:srgbClr val="000000"/>
                  </a:outerShdw>
                </a:effectLst>
                <a:latin typeface="Times New Roman" pitchFamily="18" charset="0"/>
              </a:rPr>
              <a:t> ou </a:t>
            </a:r>
            <a:r>
              <a:rPr lang="pt-BR" sz="4800" i="1" u="sng" smtClean="0">
                <a:effectLst>
                  <a:outerShdw blurRad="38100" dist="38100" dir="2700000" algn="tl">
                    <a:srgbClr val="000000"/>
                  </a:outerShdw>
                </a:effectLst>
                <a:latin typeface="Times New Roman" pitchFamily="18" charset="0"/>
              </a:rPr>
              <a:t>missão</a:t>
            </a:r>
            <a:r>
              <a:rPr lang="pt-BR" sz="4800" i="1" smtClean="0">
                <a:effectLst>
                  <a:outerShdw blurRad="38100" dist="38100" dir="2700000" algn="tl">
                    <a:srgbClr val="000000"/>
                  </a:outerShdw>
                </a:effectLst>
                <a:latin typeface="Times New Roman" pitchFamily="18" charset="0"/>
              </a:rPr>
              <a:t>?</a:t>
            </a:r>
          </a:p>
        </p:txBody>
      </p:sp>
      <p:sp>
        <p:nvSpPr>
          <p:cNvPr id="89091" name="Rectangle 3"/>
          <p:cNvSpPr>
            <a:spLocks noGrp="1" noChangeArrowheads="1"/>
          </p:cNvSpPr>
          <p:nvPr>
            <p:ph type="body" sz="half" idx="1"/>
          </p:nvPr>
        </p:nvSpPr>
        <p:spPr bwMode="auto">
          <a:xfrm>
            <a:off x="281354" y="1905000"/>
            <a:ext cx="3429000" cy="35814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
                <a:srgbClr val="FFFF00"/>
              </a:buClr>
              <a:buSzTx/>
              <a:buFont typeface="Wingdings" pitchFamily="2" charset="2"/>
              <a:buNone/>
              <a:defRPr/>
            </a:pPr>
            <a:r>
              <a:rPr lang="pt-BR" sz="3200" i="1" dirty="0" smtClean="0">
                <a:solidFill>
                  <a:srgbClr val="FF0000"/>
                </a:solidFill>
              </a:rPr>
              <a:t>Visão</a:t>
            </a:r>
            <a:r>
              <a:rPr lang="pt-BR" sz="3200" i="1" dirty="0" smtClean="0"/>
              <a:t>:</a:t>
            </a:r>
            <a:endParaRPr lang="pt-BR" i="1" dirty="0" smtClean="0">
              <a:solidFill>
                <a:srgbClr val="FFFF00"/>
              </a:solidFill>
            </a:endParaRPr>
          </a:p>
          <a:p>
            <a:pPr>
              <a:buClr>
                <a:srgbClr val="FFFF00"/>
              </a:buClr>
              <a:buSzTx/>
              <a:buFont typeface="Wingdings" pitchFamily="2" charset="2"/>
              <a:buNone/>
              <a:defRPr/>
            </a:pPr>
            <a:r>
              <a:rPr lang="pt-BR" i="1" dirty="0" smtClean="0"/>
              <a:t>Que objeto é este?</a:t>
            </a:r>
          </a:p>
          <a:p>
            <a:pPr>
              <a:buClr>
                <a:srgbClr val="FFFF00"/>
              </a:buClr>
              <a:buSzTx/>
              <a:buFont typeface="Wingdings" pitchFamily="2" charset="2"/>
              <a:buNone/>
              <a:defRPr/>
            </a:pPr>
            <a:endParaRPr lang="pt-BR" i="1" dirty="0" smtClean="0"/>
          </a:p>
          <a:p>
            <a:pPr>
              <a:buClr>
                <a:srgbClr val="FFFF00"/>
              </a:buClr>
              <a:buSzTx/>
              <a:buFont typeface="Wingdings" pitchFamily="2" charset="2"/>
              <a:buNone/>
              <a:defRPr/>
            </a:pPr>
            <a:endParaRPr lang="pt-BR" i="1" dirty="0" smtClean="0"/>
          </a:p>
          <a:p>
            <a:pPr>
              <a:buClr>
                <a:srgbClr val="FFFF00"/>
              </a:buClr>
              <a:buSzTx/>
              <a:buFont typeface="Wingdings" pitchFamily="2" charset="2"/>
              <a:buNone/>
              <a:defRPr/>
            </a:pPr>
            <a:r>
              <a:rPr lang="pt-BR" i="1" dirty="0" smtClean="0"/>
              <a:t>“Este móvel  </a:t>
            </a:r>
            <a:r>
              <a:rPr lang="pt-BR" i="1" u="sng" dirty="0" smtClean="0">
                <a:solidFill>
                  <a:srgbClr val="FF0000"/>
                </a:solidFill>
              </a:rPr>
              <a:t>é</a:t>
            </a:r>
            <a:r>
              <a:rPr lang="pt-BR" i="1" dirty="0" smtClean="0">
                <a:solidFill>
                  <a:srgbClr val="FF0000"/>
                </a:solidFill>
              </a:rPr>
              <a:t> </a:t>
            </a:r>
            <a:r>
              <a:rPr lang="pt-BR" i="1" dirty="0" smtClean="0"/>
              <a:t>uma cadeira”</a:t>
            </a:r>
            <a:endParaRPr lang="pt-BR" sz="3200" i="1" dirty="0" smtClean="0"/>
          </a:p>
        </p:txBody>
      </p:sp>
      <p:sp>
        <p:nvSpPr>
          <p:cNvPr id="89092" name="Rectangle 4"/>
          <p:cNvSpPr>
            <a:spLocks noGrp="1" noChangeArrowheads="1"/>
          </p:cNvSpPr>
          <p:nvPr>
            <p:ph type="body" sz="half" idx="2"/>
          </p:nvPr>
        </p:nvSpPr>
        <p:spPr bwMode="auto">
          <a:xfrm>
            <a:off x="5076056" y="1752600"/>
            <a:ext cx="3276600" cy="35814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None/>
              <a:defRPr/>
            </a:pPr>
            <a:r>
              <a:rPr lang="pt-BR" sz="3200" i="1" dirty="0" smtClean="0">
                <a:solidFill>
                  <a:srgbClr val="FF0000"/>
                </a:solidFill>
              </a:rPr>
              <a:t>Missão</a:t>
            </a:r>
            <a:r>
              <a:rPr lang="pt-BR" i="1" dirty="0" smtClean="0"/>
              <a:t>:</a:t>
            </a:r>
          </a:p>
          <a:p>
            <a:pPr>
              <a:buFont typeface="Wingdings" pitchFamily="2" charset="2"/>
              <a:buNone/>
              <a:defRPr/>
            </a:pPr>
            <a:r>
              <a:rPr lang="pt-BR" i="1" dirty="0" smtClean="0"/>
              <a:t>Para que serve este objeto?</a:t>
            </a:r>
          </a:p>
          <a:p>
            <a:pPr>
              <a:buFont typeface="Wingdings" pitchFamily="2" charset="2"/>
              <a:buNone/>
              <a:defRPr/>
            </a:pPr>
            <a:endParaRPr lang="pt-BR" i="1" dirty="0" smtClean="0"/>
          </a:p>
          <a:p>
            <a:pPr>
              <a:buFont typeface="Wingdings" pitchFamily="2" charset="2"/>
              <a:buNone/>
              <a:defRPr/>
            </a:pPr>
            <a:r>
              <a:rPr lang="pt-BR" i="1" dirty="0" smtClean="0"/>
              <a:t>“Este móvel </a:t>
            </a:r>
            <a:r>
              <a:rPr lang="pt-BR" i="1" u="sng" dirty="0" smtClean="0">
                <a:solidFill>
                  <a:srgbClr val="FF0000"/>
                </a:solidFill>
              </a:rPr>
              <a:t>serve para</a:t>
            </a:r>
            <a:r>
              <a:rPr lang="pt-BR" i="1" dirty="0" smtClean="0"/>
              <a:t> descansar”</a:t>
            </a:r>
            <a:endParaRPr lang="pt-BR" sz="3200" i="1" dirty="0" smtClean="0"/>
          </a:p>
        </p:txBody>
      </p:sp>
      <p:pic>
        <p:nvPicPr>
          <p:cNvPr id="13317" name="Picture 6" descr="C:\Editorial\Manual\Eliezer\fig5-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7864" y="2141415"/>
            <a:ext cx="1661746" cy="2600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8801605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500" fill="hold"/>
                                        <p:tgtEl>
                                          <p:spTgt spid="89090"/>
                                        </p:tgtEl>
                                        <p:attrNameLst>
                                          <p:attrName>ppt_x</p:attrName>
                                        </p:attrNameLst>
                                      </p:cBhvr>
                                      <p:tavLst>
                                        <p:tav tm="0">
                                          <p:val>
                                            <p:strVal val="0-#ppt_w/2"/>
                                          </p:val>
                                        </p:tav>
                                        <p:tav tm="100000">
                                          <p:val>
                                            <p:strVal val="#ppt_x"/>
                                          </p:val>
                                        </p:tav>
                                      </p:tavLst>
                                    </p:anim>
                                    <p:anim calcmode="lin" valueType="num">
                                      <p:cBhvr additive="base">
                                        <p:cTn id="8" dur="500" fill="hold"/>
                                        <p:tgtEl>
                                          <p:spTgt spid="890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89091">
                                            <p:txEl>
                                              <p:pRg st="0" end="0"/>
                                            </p:txEl>
                                          </p:spTgt>
                                        </p:tgtEl>
                                        <p:attrNameLst>
                                          <p:attrName>style.visibility</p:attrName>
                                        </p:attrNameLst>
                                      </p:cBhvr>
                                      <p:to>
                                        <p:strVal val="visible"/>
                                      </p:to>
                                    </p:set>
                                    <p:anim to="" calcmode="lin" valueType="num">
                                      <p:cBhvr>
                                        <p:cTn id="13" dur="1" fill="hold"/>
                                        <p:tgtEl>
                                          <p:spTgt spid="8909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89091">
                                            <p:txEl>
                                              <p:pRg st="1" end="1"/>
                                            </p:txEl>
                                          </p:spTgt>
                                        </p:tgtEl>
                                        <p:attrNameLst>
                                          <p:attrName>style.visibility</p:attrName>
                                        </p:attrNameLst>
                                      </p:cBhvr>
                                      <p:to>
                                        <p:strVal val="visible"/>
                                      </p:to>
                                    </p:set>
                                    <p:anim to="" calcmode="lin" valueType="num">
                                      <p:cBhvr>
                                        <p:cTn id="18" dur="1" fill="hold"/>
                                        <p:tgtEl>
                                          <p:spTgt spid="8909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89091">
                                            <p:txEl>
                                              <p:pRg st="4" end="4"/>
                                            </p:txEl>
                                          </p:spTgt>
                                        </p:tgtEl>
                                        <p:attrNameLst>
                                          <p:attrName>style.visibility</p:attrName>
                                        </p:attrNameLst>
                                      </p:cBhvr>
                                      <p:to>
                                        <p:strVal val="visible"/>
                                      </p:to>
                                    </p:set>
                                    <p:anim to="" calcmode="lin" valueType="num">
                                      <p:cBhvr>
                                        <p:cTn id="23" dur="1" fill="hold"/>
                                        <p:tgtEl>
                                          <p:spTgt spid="89091">
                                            <p:txEl>
                                              <p:pRg st="4" end="4"/>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89092">
                                            <p:txEl>
                                              <p:pRg st="0" end="0"/>
                                            </p:txEl>
                                          </p:spTgt>
                                        </p:tgtEl>
                                        <p:attrNameLst>
                                          <p:attrName>style.visibility</p:attrName>
                                        </p:attrNameLst>
                                      </p:cBhvr>
                                      <p:to>
                                        <p:strVal val="visible"/>
                                      </p:to>
                                    </p:set>
                                    <p:anim to="" calcmode="lin" valueType="num">
                                      <p:cBhvr>
                                        <p:cTn id="28" dur="1" fill="hold"/>
                                        <p:tgtEl>
                                          <p:spTgt spid="89092">
                                            <p:txEl>
                                              <p:pRg st="0" end="0"/>
                                            </p:txEl>
                                          </p:spTgt>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89092">
                                            <p:txEl>
                                              <p:pRg st="1" end="1"/>
                                            </p:txEl>
                                          </p:spTgt>
                                        </p:tgtEl>
                                        <p:attrNameLst>
                                          <p:attrName>style.visibility</p:attrName>
                                        </p:attrNameLst>
                                      </p:cBhvr>
                                      <p:to>
                                        <p:strVal val="visible"/>
                                      </p:to>
                                    </p:set>
                                    <p:anim to="" calcmode="lin" valueType="num">
                                      <p:cBhvr>
                                        <p:cTn id="33" dur="1" fill="hold"/>
                                        <p:tgtEl>
                                          <p:spTgt spid="89092">
                                            <p:txEl>
                                              <p:pRg st="1" end="1"/>
                                            </p:txEl>
                                          </p:spTgt>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89092">
                                            <p:txEl>
                                              <p:pRg st="3" end="3"/>
                                            </p:txEl>
                                          </p:spTgt>
                                        </p:tgtEl>
                                        <p:attrNameLst>
                                          <p:attrName>style.visibility</p:attrName>
                                        </p:attrNameLst>
                                      </p:cBhvr>
                                      <p:to>
                                        <p:strVal val="visible"/>
                                      </p:to>
                                    </p:set>
                                    <p:anim to="" calcmode="lin" valueType="num">
                                      <p:cBhvr>
                                        <p:cTn id="38" dur="1" fill="hold"/>
                                        <p:tgtEl>
                                          <p:spTgt spid="89092">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1" grpId="0" build="p" autoUpdateAnimBg="0"/>
      <p:bldP spid="8909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914400" y="457200"/>
            <a:ext cx="73152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Conceito de abrangência</a:t>
            </a:r>
          </a:p>
        </p:txBody>
      </p:sp>
      <p:sp>
        <p:nvSpPr>
          <p:cNvPr id="70659" name="Rectangle 3"/>
          <p:cNvSpPr>
            <a:spLocks noGrp="1" noChangeArrowheads="1"/>
          </p:cNvSpPr>
          <p:nvPr>
            <p:ph type="body" idx="1"/>
          </p:nvPr>
        </p:nvSpPr>
        <p:spPr bwMode="auto">
          <a:xfrm>
            <a:off x="457200" y="1752600"/>
            <a:ext cx="8335108" cy="4114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Clr>
                <a:srgbClr val="FFFF00"/>
              </a:buClr>
              <a:buSzPct val="130000"/>
              <a:buFont typeface="Wingdings" pitchFamily="2" charset="2"/>
              <a:buChar char="ü"/>
              <a:defRPr/>
            </a:pPr>
            <a:r>
              <a:rPr lang="pt-BR" sz="3200" i="1" dirty="0" smtClean="0"/>
              <a:t>Limitações reais ou </a:t>
            </a:r>
            <a:r>
              <a:rPr lang="pt-BR" sz="3200" i="1" dirty="0" err="1" smtClean="0"/>
              <a:t>auto-impostas</a:t>
            </a:r>
            <a:endParaRPr lang="pt-BR" sz="3200" i="1" dirty="0" smtClean="0"/>
          </a:p>
          <a:p>
            <a:pPr>
              <a:lnSpc>
                <a:spcPct val="90000"/>
              </a:lnSpc>
              <a:buClr>
                <a:srgbClr val="FFFF00"/>
              </a:buClr>
              <a:buSzPct val="130000"/>
              <a:buFont typeface="Wingdings" pitchFamily="2" charset="2"/>
              <a:buChar char="ü"/>
              <a:defRPr/>
            </a:pPr>
            <a:r>
              <a:rPr lang="pt-BR" sz="3200" i="1" dirty="0" smtClean="0"/>
              <a:t>Limitações regimentais ou estatutárias</a:t>
            </a:r>
          </a:p>
          <a:p>
            <a:pPr>
              <a:lnSpc>
                <a:spcPct val="90000"/>
              </a:lnSpc>
              <a:buClr>
                <a:srgbClr val="FFFF00"/>
              </a:buClr>
              <a:buSzPct val="130000"/>
              <a:buFont typeface="Wingdings" pitchFamily="2" charset="2"/>
              <a:buChar char="ü"/>
              <a:defRPr/>
            </a:pPr>
            <a:r>
              <a:rPr lang="pt-BR" sz="3200" i="1" dirty="0" smtClean="0"/>
              <a:t>Limitações geográficas</a:t>
            </a:r>
          </a:p>
          <a:p>
            <a:pPr>
              <a:lnSpc>
                <a:spcPct val="90000"/>
              </a:lnSpc>
              <a:buClr>
                <a:srgbClr val="FFFF00"/>
              </a:buClr>
              <a:buSzPct val="130000"/>
              <a:buFont typeface="Wingdings" pitchFamily="2" charset="2"/>
              <a:buChar char="ü"/>
              <a:defRPr/>
            </a:pPr>
            <a:r>
              <a:rPr lang="pt-BR" sz="3200" i="1" dirty="0" smtClean="0"/>
              <a:t>Limitações políticas</a:t>
            </a:r>
          </a:p>
          <a:p>
            <a:pPr>
              <a:lnSpc>
                <a:spcPct val="90000"/>
              </a:lnSpc>
              <a:buClr>
                <a:srgbClr val="FFFF00"/>
              </a:buClr>
              <a:buSzPct val="130000"/>
              <a:buFont typeface="Wingdings" pitchFamily="2" charset="2"/>
              <a:buChar char="ü"/>
              <a:defRPr/>
            </a:pPr>
            <a:r>
              <a:rPr lang="pt-BR" sz="3200" i="1" dirty="0" smtClean="0"/>
              <a:t>Grupos sociais alvo</a:t>
            </a:r>
          </a:p>
          <a:p>
            <a:pPr>
              <a:lnSpc>
                <a:spcPct val="90000"/>
              </a:lnSpc>
              <a:buClr>
                <a:srgbClr val="FFFF00"/>
              </a:buClr>
              <a:buSzPct val="130000"/>
              <a:buFont typeface="Wingdings" pitchFamily="2" charset="2"/>
              <a:buChar char="ü"/>
              <a:defRPr/>
            </a:pPr>
            <a:r>
              <a:rPr lang="pt-BR" sz="3200" i="1" dirty="0" smtClean="0"/>
              <a:t>Formas de atuação</a:t>
            </a:r>
          </a:p>
          <a:p>
            <a:pPr>
              <a:lnSpc>
                <a:spcPct val="90000"/>
              </a:lnSpc>
              <a:buClr>
                <a:srgbClr val="FFFF00"/>
              </a:buClr>
              <a:buSzPct val="130000"/>
              <a:buFont typeface="Wingdings" pitchFamily="2" charset="2"/>
              <a:buChar char="ü"/>
              <a:defRPr/>
            </a:pPr>
            <a:r>
              <a:rPr lang="pt-BR" sz="3200" i="1" dirty="0" smtClean="0"/>
              <a:t>Mercados específicos</a:t>
            </a:r>
          </a:p>
        </p:txBody>
      </p:sp>
      <p:graphicFrame>
        <p:nvGraphicFramePr>
          <p:cNvPr id="70660" name="Object 4"/>
          <p:cNvGraphicFramePr>
            <a:graphicFrameLocks noChangeAspect="1"/>
          </p:cNvGraphicFramePr>
          <p:nvPr/>
        </p:nvGraphicFramePr>
        <p:xfrm>
          <a:off x="5697415" y="3048001"/>
          <a:ext cx="2895600" cy="2740025"/>
        </p:xfrm>
        <a:graphic>
          <a:graphicData uri="http://schemas.openxmlformats.org/presentationml/2006/ole">
            <p:oleObj spid="_x0000_s9231" name="Clip Gallery" r:id="rId3" imgW="2890137" imgH="2598524" progId="">
              <p:embed/>
            </p:oleObj>
          </a:graphicData>
        </a:graphic>
      </p:graphicFrame>
    </p:spTree>
    <p:extLst>
      <p:ext uri="{BB962C8B-B14F-4D97-AF65-F5344CB8AC3E}">
        <p14:creationId xmlns:p14="http://schemas.microsoft.com/office/powerpoint/2010/main" xmlns="" val="1249274951"/>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additive="base">
                                        <p:cTn id="7" dur="500" fill="hold"/>
                                        <p:tgtEl>
                                          <p:spTgt spid="70658"/>
                                        </p:tgtEl>
                                        <p:attrNameLst>
                                          <p:attrName>ppt_x</p:attrName>
                                        </p:attrNameLst>
                                      </p:cBhvr>
                                      <p:tavLst>
                                        <p:tav tm="0">
                                          <p:val>
                                            <p:strVal val="0-#ppt_w/2"/>
                                          </p:val>
                                        </p:tav>
                                        <p:tav tm="100000">
                                          <p:val>
                                            <p:strVal val="#ppt_x"/>
                                          </p:val>
                                        </p:tav>
                                      </p:tavLst>
                                    </p:anim>
                                    <p:anim calcmode="lin" valueType="num">
                                      <p:cBhvr additive="base">
                                        <p:cTn id="8" dur="500" fill="hold"/>
                                        <p:tgtEl>
                                          <p:spTgt spid="70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70660"/>
                                        </p:tgtEl>
                                        <p:attrNameLst>
                                          <p:attrName>style.visibility</p:attrName>
                                        </p:attrNameLst>
                                      </p:cBhvr>
                                      <p:to>
                                        <p:strVal val="visible"/>
                                      </p:to>
                                    </p:set>
                                    <p:anim calcmode="lin" valueType="num">
                                      <p:cBhvr additive="base">
                                        <p:cTn id="13" dur="500" fill="hold"/>
                                        <p:tgtEl>
                                          <p:spTgt spid="70660"/>
                                        </p:tgtEl>
                                        <p:attrNameLst>
                                          <p:attrName>ppt_x</p:attrName>
                                        </p:attrNameLst>
                                      </p:cBhvr>
                                      <p:tavLst>
                                        <p:tav tm="0">
                                          <p:val>
                                            <p:strVal val="0-#ppt_w/2"/>
                                          </p:val>
                                        </p:tav>
                                        <p:tav tm="100000">
                                          <p:val>
                                            <p:strVal val="#ppt_x"/>
                                          </p:val>
                                        </p:tav>
                                      </p:tavLst>
                                    </p:anim>
                                    <p:anim calcmode="lin" valueType="num">
                                      <p:cBhvr additive="base">
                                        <p:cTn id="14" dur="500" fill="hold"/>
                                        <p:tgtEl>
                                          <p:spTgt spid="7066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70659">
                                            <p:txEl>
                                              <p:pRg st="0" end="0"/>
                                            </p:txEl>
                                          </p:spTgt>
                                        </p:tgtEl>
                                        <p:attrNameLst>
                                          <p:attrName>style.visibility</p:attrName>
                                        </p:attrNameLst>
                                      </p:cBhvr>
                                      <p:to>
                                        <p:strVal val="visible"/>
                                      </p:to>
                                    </p:set>
                                    <p:anim to="" calcmode="lin" valueType="num">
                                      <p:cBhvr>
                                        <p:cTn id="19" dur="1" fill="hold"/>
                                        <p:tgtEl>
                                          <p:spTgt spid="70659">
                                            <p:txEl>
                                              <p:pRg st="0" end="0"/>
                                            </p:txEl>
                                          </p:spTgt>
                                        </p:tgtEl>
                                        <p:attrNameLst>
                                          <p:attrName/>
                                        </p:attrNameLst>
                                      </p:cBhvr>
                                    </p:anim>
                                  </p:childTnLst>
                                  <p:subTnLst>
                                    <p:animClr clrSpc="rgb" dir="cw">
                                      <p:cBhvr override="childStyle">
                                        <p:cTn dur="1" fill="hold" display="0" masterRel="nextClick" afterEffect="1"/>
                                        <p:tgtEl>
                                          <p:spTgt spid="70659">
                                            <p:txEl>
                                              <p:pRg st="0" end="0"/>
                                            </p:txEl>
                                          </p:spTgt>
                                        </p:tgtEl>
                                        <p:attrNameLst>
                                          <p:attrName>ppt_c</p:attrName>
                                        </p:attrNameLst>
                                      </p:cBhvr>
                                      <p:to>
                                        <a:srgbClr val="DDDDDD"/>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24" presetClass="entr" presetSubtype="0" fill="hold" grpId="0" nodeType="clickEffect">
                                  <p:stCondLst>
                                    <p:cond delay="0"/>
                                  </p:stCondLst>
                                  <p:childTnLst>
                                    <p:set>
                                      <p:cBhvr>
                                        <p:cTn id="23" dur="1" fill="hold">
                                          <p:stCondLst>
                                            <p:cond delay="499"/>
                                          </p:stCondLst>
                                        </p:cTn>
                                        <p:tgtEl>
                                          <p:spTgt spid="70659">
                                            <p:txEl>
                                              <p:pRg st="1" end="1"/>
                                            </p:txEl>
                                          </p:spTgt>
                                        </p:tgtEl>
                                        <p:attrNameLst>
                                          <p:attrName>style.visibility</p:attrName>
                                        </p:attrNameLst>
                                      </p:cBhvr>
                                      <p:to>
                                        <p:strVal val="visible"/>
                                      </p:to>
                                    </p:set>
                                    <p:anim to="" calcmode="lin" valueType="num">
                                      <p:cBhvr>
                                        <p:cTn id="24" dur="1" fill="hold"/>
                                        <p:tgtEl>
                                          <p:spTgt spid="70659">
                                            <p:txEl>
                                              <p:pRg st="1" end="1"/>
                                            </p:txEl>
                                          </p:spTgt>
                                        </p:tgtEl>
                                        <p:attrNameLst>
                                          <p:attrName/>
                                        </p:attrNameLst>
                                      </p:cBhvr>
                                    </p:anim>
                                  </p:childTnLst>
                                  <p:subTnLst>
                                    <p:animClr clrSpc="rgb" dir="cw">
                                      <p:cBhvr override="childStyle">
                                        <p:cTn dur="1" fill="hold" display="0" masterRel="nextClick" afterEffect="1"/>
                                        <p:tgtEl>
                                          <p:spTgt spid="70659">
                                            <p:txEl>
                                              <p:pRg st="1" end="1"/>
                                            </p:txEl>
                                          </p:spTgt>
                                        </p:tgtEl>
                                        <p:attrNameLst>
                                          <p:attrName>ppt_c</p:attrName>
                                        </p:attrNameLst>
                                      </p:cBhvr>
                                      <p:to>
                                        <a:srgbClr val="DDDDDD"/>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24" presetClass="entr" presetSubtype="0" fill="hold" grpId="0" nodeType="clickEffect">
                                  <p:stCondLst>
                                    <p:cond delay="0"/>
                                  </p:stCondLst>
                                  <p:childTnLst>
                                    <p:set>
                                      <p:cBhvr>
                                        <p:cTn id="28" dur="1" fill="hold">
                                          <p:stCondLst>
                                            <p:cond delay="499"/>
                                          </p:stCondLst>
                                        </p:cTn>
                                        <p:tgtEl>
                                          <p:spTgt spid="70659">
                                            <p:txEl>
                                              <p:pRg st="2" end="2"/>
                                            </p:txEl>
                                          </p:spTgt>
                                        </p:tgtEl>
                                        <p:attrNameLst>
                                          <p:attrName>style.visibility</p:attrName>
                                        </p:attrNameLst>
                                      </p:cBhvr>
                                      <p:to>
                                        <p:strVal val="visible"/>
                                      </p:to>
                                    </p:set>
                                    <p:anim to="" calcmode="lin" valueType="num">
                                      <p:cBhvr>
                                        <p:cTn id="29" dur="1" fill="hold"/>
                                        <p:tgtEl>
                                          <p:spTgt spid="70659">
                                            <p:txEl>
                                              <p:pRg st="2" end="2"/>
                                            </p:txEl>
                                          </p:spTgt>
                                        </p:tgtEl>
                                        <p:attrNameLst>
                                          <p:attrName/>
                                        </p:attrNameLst>
                                      </p:cBhvr>
                                    </p:anim>
                                  </p:childTnLst>
                                  <p:subTnLst>
                                    <p:animClr clrSpc="rgb" dir="cw">
                                      <p:cBhvr override="childStyle">
                                        <p:cTn dur="1" fill="hold" display="0" masterRel="nextClick" afterEffect="1"/>
                                        <p:tgtEl>
                                          <p:spTgt spid="70659">
                                            <p:txEl>
                                              <p:pRg st="2" end="2"/>
                                            </p:txEl>
                                          </p:spTgt>
                                        </p:tgtEl>
                                        <p:attrNameLst>
                                          <p:attrName>ppt_c</p:attrName>
                                        </p:attrNameLst>
                                      </p:cBhvr>
                                      <p:to>
                                        <a:srgbClr val="DDDDDD"/>
                                      </p:to>
                                    </p:animClr>
                                  </p:sub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499"/>
                                          </p:stCondLst>
                                        </p:cTn>
                                        <p:tgtEl>
                                          <p:spTgt spid="70659">
                                            <p:txEl>
                                              <p:pRg st="3" end="3"/>
                                            </p:txEl>
                                          </p:spTgt>
                                        </p:tgtEl>
                                        <p:attrNameLst>
                                          <p:attrName>style.visibility</p:attrName>
                                        </p:attrNameLst>
                                      </p:cBhvr>
                                      <p:to>
                                        <p:strVal val="visible"/>
                                      </p:to>
                                    </p:set>
                                    <p:anim to="" calcmode="lin" valueType="num">
                                      <p:cBhvr>
                                        <p:cTn id="34" dur="1" fill="hold"/>
                                        <p:tgtEl>
                                          <p:spTgt spid="70659">
                                            <p:txEl>
                                              <p:pRg st="3" end="3"/>
                                            </p:txEl>
                                          </p:spTgt>
                                        </p:tgtEl>
                                        <p:attrNameLst>
                                          <p:attrName/>
                                        </p:attrNameLst>
                                      </p:cBhvr>
                                    </p:anim>
                                  </p:childTnLst>
                                  <p:subTnLst>
                                    <p:animClr clrSpc="rgb" dir="cw">
                                      <p:cBhvr override="childStyle">
                                        <p:cTn dur="1" fill="hold" display="0" masterRel="nextClick" afterEffect="1"/>
                                        <p:tgtEl>
                                          <p:spTgt spid="70659">
                                            <p:txEl>
                                              <p:pRg st="3" end="3"/>
                                            </p:txEl>
                                          </p:spTgt>
                                        </p:tgtEl>
                                        <p:attrNameLst>
                                          <p:attrName>ppt_c</p:attrName>
                                        </p:attrNameLst>
                                      </p:cBhvr>
                                      <p:to>
                                        <a:srgbClr val="DDDDDD"/>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24" presetClass="entr" presetSubtype="0" fill="hold" grpId="0" nodeType="clickEffect">
                                  <p:stCondLst>
                                    <p:cond delay="0"/>
                                  </p:stCondLst>
                                  <p:childTnLst>
                                    <p:set>
                                      <p:cBhvr>
                                        <p:cTn id="38" dur="1" fill="hold">
                                          <p:stCondLst>
                                            <p:cond delay="499"/>
                                          </p:stCondLst>
                                        </p:cTn>
                                        <p:tgtEl>
                                          <p:spTgt spid="70659">
                                            <p:txEl>
                                              <p:pRg st="4" end="4"/>
                                            </p:txEl>
                                          </p:spTgt>
                                        </p:tgtEl>
                                        <p:attrNameLst>
                                          <p:attrName>style.visibility</p:attrName>
                                        </p:attrNameLst>
                                      </p:cBhvr>
                                      <p:to>
                                        <p:strVal val="visible"/>
                                      </p:to>
                                    </p:set>
                                    <p:anim to="" calcmode="lin" valueType="num">
                                      <p:cBhvr>
                                        <p:cTn id="39" dur="1" fill="hold"/>
                                        <p:tgtEl>
                                          <p:spTgt spid="70659">
                                            <p:txEl>
                                              <p:pRg st="4" end="4"/>
                                            </p:txEl>
                                          </p:spTgt>
                                        </p:tgtEl>
                                        <p:attrNameLst>
                                          <p:attrName/>
                                        </p:attrNameLst>
                                      </p:cBhvr>
                                    </p:anim>
                                  </p:childTnLst>
                                  <p:subTnLst>
                                    <p:animClr clrSpc="rgb" dir="cw">
                                      <p:cBhvr override="childStyle">
                                        <p:cTn dur="1" fill="hold" display="0" masterRel="nextClick" afterEffect="1"/>
                                        <p:tgtEl>
                                          <p:spTgt spid="70659">
                                            <p:txEl>
                                              <p:pRg st="4" end="4"/>
                                            </p:txEl>
                                          </p:spTgt>
                                        </p:tgtEl>
                                        <p:attrNameLst>
                                          <p:attrName>ppt_c</p:attrName>
                                        </p:attrNameLst>
                                      </p:cBhvr>
                                      <p:to>
                                        <a:srgbClr val="DDDDDD"/>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499"/>
                                          </p:stCondLst>
                                        </p:cTn>
                                        <p:tgtEl>
                                          <p:spTgt spid="70659">
                                            <p:txEl>
                                              <p:pRg st="5" end="5"/>
                                            </p:txEl>
                                          </p:spTgt>
                                        </p:tgtEl>
                                        <p:attrNameLst>
                                          <p:attrName>style.visibility</p:attrName>
                                        </p:attrNameLst>
                                      </p:cBhvr>
                                      <p:to>
                                        <p:strVal val="visible"/>
                                      </p:to>
                                    </p:set>
                                    <p:anim to="" calcmode="lin" valueType="num">
                                      <p:cBhvr>
                                        <p:cTn id="44" dur="1" fill="hold"/>
                                        <p:tgtEl>
                                          <p:spTgt spid="70659">
                                            <p:txEl>
                                              <p:pRg st="5" end="5"/>
                                            </p:txEl>
                                          </p:spTgt>
                                        </p:tgtEl>
                                        <p:attrNameLst>
                                          <p:attrName/>
                                        </p:attrNameLst>
                                      </p:cBhvr>
                                    </p:anim>
                                  </p:childTnLst>
                                  <p:subTnLst>
                                    <p:animClr clrSpc="rgb" dir="cw">
                                      <p:cBhvr override="childStyle">
                                        <p:cTn dur="1" fill="hold" display="0" masterRel="nextClick" afterEffect="1"/>
                                        <p:tgtEl>
                                          <p:spTgt spid="70659">
                                            <p:txEl>
                                              <p:pRg st="5" end="5"/>
                                            </p:txEl>
                                          </p:spTgt>
                                        </p:tgtEl>
                                        <p:attrNameLst>
                                          <p:attrName>ppt_c</p:attrName>
                                        </p:attrNameLst>
                                      </p:cBhvr>
                                      <p:to>
                                        <a:srgbClr val="DDDDDD"/>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4" presetClass="entr" presetSubtype="0" fill="hold" grpId="0" nodeType="clickEffect">
                                  <p:stCondLst>
                                    <p:cond delay="0"/>
                                  </p:stCondLst>
                                  <p:childTnLst>
                                    <p:set>
                                      <p:cBhvr>
                                        <p:cTn id="48" dur="1" fill="hold">
                                          <p:stCondLst>
                                            <p:cond delay="499"/>
                                          </p:stCondLst>
                                        </p:cTn>
                                        <p:tgtEl>
                                          <p:spTgt spid="70659">
                                            <p:txEl>
                                              <p:pRg st="6" end="6"/>
                                            </p:txEl>
                                          </p:spTgt>
                                        </p:tgtEl>
                                        <p:attrNameLst>
                                          <p:attrName>style.visibility</p:attrName>
                                        </p:attrNameLst>
                                      </p:cBhvr>
                                      <p:to>
                                        <p:strVal val="visible"/>
                                      </p:to>
                                    </p:set>
                                    <p:anim to="" calcmode="lin" valueType="num">
                                      <p:cBhvr>
                                        <p:cTn id="49" dur="1" fill="hold"/>
                                        <p:tgtEl>
                                          <p:spTgt spid="70659">
                                            <p:txEl>
                                              <p:pRg st="6" end="6"/>
                                            </p:txEl>
                                          </p:spTgt>
                                        </p:tgtEl>
                                        <p:attrNameLst>
                                          <p:attrName/>
                                        </p:attrNameLst>
                                      </p:cBhvr>
                                    </p:anim>
                                  </p:childTnLst>
                                  <p:subTnLst>
                                    <p:animClr clrSpc="rgb" dir="cw">
                                      <p:cBhvr override="childStyle">
                                        <p:cTn dur="1" fill="hold" display="0" masterRel="nextClick" afterEffect="1"/>
                                        <p:tgtEl>
                                          <p:spTgt spid="70659">
                                            <p:txEl>
                                              <p:pRg st="6" end="6"/>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bwMode="auto">
          <a:xfrm>
            <a:off x="1266092" y="228600"/>
            <a:ext cx="6893169"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Posicionamento estratégico</a:t>
            </a:r>
          </a:p>
        </p:txBody>
      </p:sp>
      <p:sp>
        <p:nvSpPr>
          <p:cNvPr id="123907" name="Rectangle 3"/>
          <p:cNvSpPr>
            <a:spLocks noGrp="1" noChangeArrowheads="1"/>
          </p:cNvSpPr>
          <p:nvPr>
            <p:ph type="body" idx="1"/>
          </p:nvPr>
        </p:nvSpPr>
        <p:spPr bwMode="auto">
          <a:xfrm>
            <a:off x="457200" y="1219200"/>
            <a:ext cx="8229600" cy="4876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buFont typeface="Wingdings" pitchFamily="2" charset="2"/>
              <a:buNone/>
              <a:defRPr/>
            </a:pPr>
            <a:r>
              <a:rPr lang="pt-BR" sz="2800" i="1" dirty="0" smtClean="0"/>
              <a:t>O ‘</a:t>
            </a:r>
            <a:r>
              <a:rPr lang="pt-BR" sz="2800" i="1" dirty="0" err="1" smtClean="0"/>
              <a:t>trilema</a:t>
            </a:r>
            <a:r>
              <a:rPr lang="pt-BR" sz="2800" i="1" dirty="0" smtClean="0"/>
              <a:t> estratégico’ de M </a:t>
            </a:r>
            <a:r>
              <a:rPr lang="pt-BR" sz="2800" i="1" dirty="0" err="1" smtClean="0"/>
              <a:t>Treacy</a:t>
            </a:r>
            <a:r>
              <a:rPr lang="pt-BR" sz="2800" i="1" dirty="0" smtClean="0"/>
              <a:t> e F. </a:t>
            </a:r>
            <a:r>
              <a:rPr lang="pt-BR" sz="2800" i="1" dirty="0" err="1" smtClean="0"/>
              <a:t>Wieserma</a:t>
            </a:r>
            <a:endParaRPr lang="pt-BR" sz="2800" i="1" dirty="0" smtClean="0"/>
          </a:p>
          <a:p>
            <a:pPr>
              <a:lnSpc>
                <a:spcPct val="110000"/>
              </a:lnSpc>
              <a:buFont typeface="Wingdings" pitchFamily="2" charset="2"/>
              <a:buNone/>
              <a:defRPr/>
            </a:pPr>
            <a:r>
              <a:rPr lang="pt-BR" sz="2800" i="1" dirty="0" smtClean="0">
                <a:solidFill>
                  <a:schemeClr val="tx2"/>
                </a:solidFill>
              </a:rPr>
              <a:t>É preciso escolher uma das três seguintes opções:</a:t>
            </a:r>
          </a:p>
          <a:p>
            <a:pPr lvl="1">
              <a:lnSpc>
                <a:spcPct val="110000"/>
              </a:lnSpc>
              <a:buClr>
                <a:srgbClr val="FFFF00"/>
              </a:buClr>
              <a:buSzPct val="130000"/>
              <a:buFont typeface="Wingdings" pitchFamily="2" charset="2"/>
              <a:buChar char="ü"/>
              <a:defRPr/>
            </a:pPr>
            <a:r>
              <a:rPr lang="pt-BR" sz="2800" i="1" dirty="0" smtClean="0">
                <a:solidFill>
                  <a:srgbClr val="FF0000"/>
                </a:solidFill>
              </a:rPr>
              <a:t>Fornecimento de produtos ou serviços de ponta</a:t>
            </a:r>
          </a:p>
          <a:p>
            <a:pPr lvl="1">
              <a:lnSpc>
                <a:spcPct val="110000"/>
              </a:lnSpc>
              <a:buClr>
                <a:srgbClr val="FFFF00"/>
              </a:buClr>
              <a:buSzPct val="130000"/>
              <a:buFont typeface="Wingdings" pitchFamily="2" charset="2"/>
              <a:buChar char="ü"/>
              <a:defRPr/>
            </a:pPr>
            <a:r>
              <a:rPr lang="pt-BR" sz="2800" i="1" dirty="0" smtClean="0">
                <a:solidFill>
                  <a:srgbClr val="FF0000"/>
                </a:solidFill>
              </a:rPr>
              <a:t>Excelência operacional</a:t>
            </a:r>
          </a:p>
          <a:p>
            <a:pPr lvl="1">
              <a:lnSpc>
                <a:spcPct val="110000"/>
              </a:lnSpc>
              <a:buClr>
                <a:srgbClr val="FFFF00"/>
              </a:buClr>
              <a:buSzPct val="130000"/>
              <a:buFont typeface="Wingdings" pitchFamily="2" charset="2"/>
              <a:buChar char="ü"/>
              <a:defRPr/>
            </a:pPr>
            <a:r>
              <a:rPr lang="pt-BR" sz="2800" i="1" dirty="0" smtClean="0">
                <a:solidFill>
                  <a:srgbClr val="FF0000"/>
                </a:solidFill>
              </a:rPr>
              <a:t>Relacionamento e intimidade com os clientes</a:t>
            </a:r>
          </a:p>
          <a:p>
            <a:pPr>
              <a:lnSpc>
                <a:spcPct val="110000"/>
              </a:lnSpc>
              <a:buFont typeface="Wingdings" pitchFamily="2" charset="2"/>
              <a:buNone/>
              <a:defRPr/>
            </a:pPr>
            <a:r>
              <a:rPr lang="pt-BR" sz="2800" i="1" dirty="0" smtClean="0">
                <a:solidFill>
                  <a:schemeClr val="tx2"/>
                </a:solidFill>
              </a:rPr>
              <a:t>e procurar ser a melhor naquela posição escolhida</a:t>
            </a:r>
          </a:p>
          <a:p>
            <a:pPr>
              <a:lnSpc>
                <a:spcPct val="110000"/>
              </a:lnSpc>
              <a:buFont typeface="Wingdings" pitchFamily="2" charset="2"/>
              <a:buNone/>
              <a:defRPr/>
            </a:pPr>
            <a:r>
              <a:rPr lang="pt-BR" sz="2800" i="1" dirty="0" smtClean="0"/>
              <a:t>Ao resultado desta opção consciente, chamamos de </a:t>
            </a:r>
            <a:r>
              <a:rPr lang="pt-BR" sz="2800" i="1" u="sng" dirty="0" smtClean="0"/>
              <a:t>‘posicionamento estratégico’</a:t>
            </a:r>
            <a:r>
              <a:rPr lang="pt-BR" sz="2800" i="1" dirty="0" smtClean="0"/>
              <a:t> da instituição</a:t>
            </a:r>
          </a:p>
          <a:p>
            <a:pPr>
              <a:buFont typeface="Wingdings" pitchFamily="2" charset="2"/>
              <a:buChar char="ü"/>
              <a:defRPr/>
            </a:pPr>
            <a:endParaRPr lang="pt-BR" sz="3200" i="1" dirty="0" smtClean="0"/>
          </a:p>
        </p:txBody>
      </p:sp>
    </p:spTree>
    <p:extLst>
      <p:ext uri="{BB962C8B-B14F-4D97-AF65-F5344CB8AC3E}">
        <p14:creationId xmlns:p14="http://schemas.microsoft.com/office/powerpoint/2010/main" xmlns="" val="84980477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6"/>
                                        </p:tgtEl>
                                        <p:attrNameLst>
                                          <p:attrName>style.visibility</p:attrName>
                                        </p:attrNameLst>
                                      </p:cBhvr>
                                      <p:to>
                                        <p:strVal val="visible"/>
                                      </p:to>
                                    </p:set>
                                    <p:anim calcmode="lin" valueType="num">
                                      <p:cBhvr additive="base">
                                        <p:cTn id="7" dur="500" fill="hold"/>
                                        <p:tgtEl>
                                          <p:spTgt spid="123906"/>
                                        </p:tgtEl>
                                        <p:attrNameLst>
                                          <p:attrName>ppt_x</p:attrName>
                                        </p:attrNameLst>
                                      </p:cBhvr>
                                      <p:tavLst>
                                        <p:tav tm="0">
                                          <p:val>
                                            <p:strVal val="0-#ppt_w/2"/>
                                          </p:val>
                                        </p:tav>
                                        <p:tav tm="100000">
                                          <p:val>
                                            <p:strVal val="#ppt_x"/>
                                          </p:val>
                                        </p:tav>
                                      </p:tavLst>
                                    </p:anim>
                                    <p:anim calcmode="lin" valueType="num">
                                      <p:cBhvr additive="base">
                                        <p:cTn id="8" dur="500" fill="hold"/>
                                        <p:tgtEl>
                                          <p:spTgt spid="1239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3907">
                                            <p:txEl>
                                              <p:pRg st="0" end="0"/>
                                            </p:txEl>
                                          </p:spTgt>
                                        </p:tgtEl>
                                        <p:attrNameLst>
                                          <p:attrName>style.visibility</p:attrName>
                                        </p:attrNameLst>
                                      </p:cBhvr>
                                      <p:to>
                                        <p:strVal val="visible"/>
                                      </p:to>
                                    </p:set>
                                    <p:anim to="" calcmode="lin" valueType="num">
                                      <p:cBhvr>
                                        <p:cTn id="13" dur="1" fill="hold"/>
                                        <p:tgtEl>
                                          <p:spTgt spid="123907">
                                            <p:txEl>
                                              <p:pRg st="0" end="0"/>
                                            </p:txEl>
                                          </p:spTgt>
                                        </p:tgtEl>
                                        <p:attrNameLst>
                                          <p:attrName/>
                                        </p:attrNameLst>
                                      </p:cBhvr>
                                    </p:anim>
                                  </p:childTnLst>
                                  <p:subTnLst>
                                    <p:animClr clrSpc="rgb" dir="cw">
                                      <p:cBhvr override="childStyle">
                                        <p:cTn dur="1" fill="hold" display="0" masterRel="nextClick" afterEffect="1"/>
                                        <p:tgtEl>
                                          <p:spTgt spid="123907">
                                            <p:txEl>
                                              <p:pRg st="0" end="0"/>
                                            </p:txEl>
                                          </p:spTgt>
                                        </p:tgtEl>
                                        <p:attrNameLst>
                                          <p:attrName>ppt_c</p:attrName>
                                        </p:attrNameLst>
                                      </p:cBhvr>
                                      <p:to>
                                        <a:srgbClr val="DDDDDD"/>
                                      </p:to>
                                    </p:animClr>
                                  </p:sub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3907">
                                            <p:txEl>
                                              <p:pRg st="1" end="1"/>
                                            </p:txEl>
                                          </p:spTgt>
                                        </p:tgtEl>
                                        <p:attrNameLst>
                                          <p:attrName>style.visibility</p:attrName>
                                        </p:attrNameLst>
                                      </p:cBhvr>
                                      <p:to>
                                        <p:strVal val="visible"/>
                                      </p:to>
                                    </p:set>
                                    <p:anim to="" calcmode="lin" valueType="num">
                                      <p:cBhvr>
                                        <p:cTn id="18" dur="1" fill="hold"/>
                                        <p:tgtEl>
                                          <p:spTgt spid="123907">
                                            <p:txEl>
                                              <p:pRg st="1" end="1"/>
                                            </p:txEl>
                                          </p:spTgt>
                                        </p:tgtEl>
                                        <p:attrNameLst>
                                          <p:attrName/>
                                        </p:attrNameLst>
                                      </p:cBhvr>
                                    </p:anim>
                                  </p:childTnLst>
                                  <p:subTnLst>
                                    <p:animClr clrSpc="rgb" dir="cw">
                                      <p:cBhvr override="childStyle">
                                        <p:cTn dur="1" fill="hold" display="0" masterRel="nextClick" afterEffect="1"/>
                                        <p:tgtEl>
                                          <p:spTgt spid="123907">
                                            <p:txEl>
                                              <p:pRg st="1" end="1"/>
                                            </p:txEl>
                                          </p:spTgt>
                                        </p:tgtEl>
                                        <p:attrNameLst>
                                          <p:attrName>ppt_c</p:attrName>
                                        </p:attrNameLst>
                                      </p:cBhvr>
                                      <p:to>
                                        <a:srgbClr val="DDDDDD"/>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3907">
                                            <p:txEl>
                                              <p:pRg st="2" end="2"/>
                                            </p:txEl>
                                          </p:spTgt>
                                        </p:tgtEl>
                                        <p:attrNameLst>
                                          <p:attrName>style.visibility</p:attrName>
                                        </p:attrNameLst>
                                      </p:cBhvr>
                                      <p:to>
                                        <p:strVal val="visible"/>
                                      </p:to>
                                    </p:set>
                                    <p:anim to="" calcmode="lin" valueType="num">
                                      <p:cBhvr>
                                        <p:cTn id="23" dur="1" fill="hold"/>
                                        <p:tgtEl>
                                          <p:spTgt spid="123907">
                                            <p:txEl>
                                              <p:pRg st="2" end="2"/>
                                            </p:txEl>
                                          </p:spTgt>
                                        </p:tgtEl>
                                        <p:attrNameLst>
                                          <p:attrName/>
                                        </p:attrNameLst>
                                      </p:cBhvr>
                                    </p:anim>
                                  </p:childTnLst>
                                  <p:subTnLst>
                                    <p:animClr clrSpc="rgb" dir="cw">
                                      <p:cBhvr override="childStyle">
                                        <p:cTn dur="1" fill="hold" display="0" masterRel="nextClick" afterEffect="1"/>
                                        <p:tgtEl>
                                          <p:spTgt spid="123907">
                                            <p:txEl>
                                              <p:pRg st="2" end="2"/>
                                            </p:txEl>
                                          </p:spTgt>
                                        </p:tgtEl>
                                        <p:attrNameLst>
                                          <p:attrName>ppt_c</p:attrName>
                                        </p:attrNameLst>
                                      </p:cBhvr>
                                      <p:to>
                                        <a:srgbClr val="DDDDDD"/>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123907">
                                            <p:txEl>
                                              <p:pRg st="3" end="3"/>
                                            </p:txEl>
                                          </p:spTgt>
                                        </p:tgtEl>
                                        <p:attrNameLst>
                                          <p:attrName>style.visibility</p:attrName>
                                        </p:attrNameLst>
                                      </p:cBhvr>
                                      <p:to>
                                        <p:strVal val="visible"/>
                                      </p:to>
                                    </p:set>
                                    <p:anim to="" calcmode="lin" valueType="num">
                                      <p:cBhvr>
                                        <p:cTn id="28" dur="1" fill="hold"/>
                                        <p:tgtEl>
                                          <p:spTgt spid="123907">
                                            <p:txEl>
                                              <p:pRg st="3" end="3"/>
                                            </p:txEl>
                                          </p:spTgt>
                                        </p:tgtEl>
                                        <p:attrNameLst>
                                          <p:attrName/>
                                        </p:attrNameLst>
                                      </p:cBhvr>
                                    </p:anim>
                                  </p:childTnLst>
                                  <p:subTnLst>
                                    <p:animClr clrSpc="rgb" dir="cw">
                                      <p:cBhvr override="childStyle">
                                        <p:cTn dur="1" fill="hold" display="0" masterRel="nextClick" afterEffect="1"/>
                                        <p:tgtEl>
                                          <p:spTgt spid="123907">
                                            <p:txEl>
                                              <p:pRg st="3" end="3"/>
                                            </p:txEl>
                                          </p:spTgt>
                                        </p:tgtEl>
                                        <p:attrNameLst>
                                          <p:attrName>ppt_c</p:attrName>
                                        </p:attrNameLst>
                                      </p:cBhvr>
                                      <p:to>
                                        <a:srgbClr val="DDDDDD"/>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24" presetClass="entr" presetSubtype="0" fill="hold" grpId="0" nodeType="clickEffect">
                                  <p:stCondLst>
                                    <p:cond delay="0"/>
                                  </p:stCondLst>
                                  <p:childTnLst>
                                    <p:set>
                                      <p:cBhvr>
                                        <p:cTn id="32" dur="1" fill="hold">
                                          <p:stCondLst>
                                            <p:cond delay="499"/>
                                          </p:stCondLst>
                                        </p:cTn>
                                        <p:tgtEl>
                                          <p:spTgt spid="123907">
                                            <p:txEl>
                                              <p:pRg st="4" end="4"/>
                                            </p:txEl>
                                          </p:spTgt>
                                        </p:tgtEl>
                                        <p:attrNameLst>
                                          <p:attrName>style.visibility</p:attrName>
                                        </p:attrNameLst>
                                      </p:cBhvr>
                                      <p:to>
                                        <p:strVal val="visible"/>
                                      </p:to>
                                    </p:set>
                                    <p:anim to="" calcmode="lin" valueType="num">
                                      <p:cBhvr>
                                        <p:cTn id="33" dur="1" fill="hold"/>
                                        <p:tgtEl>
                                          <p:spTgt spid="123907">
                                            <p:txEl>
                                              <p:pRg st="4" end="4"/>
                                            </p:txEl>
                                          </p:spTgt>
                                        </p:tgtEl>
                                        <p:attrNameLst>
                                          <p:attrName/>
                                        </p:attrNameLst>
                                      </p:cBhvr>
                                    </p:anim>
                                  </p:childTnLst>
                                  <p:subTnLst>
                                    <p:animClr clrSpc="rgb" dir="cw">
                                      <p:cBhvr override="childStyle">
                                        <p:cTn dur="1" fill="hold" display="0" masterRel="nextClick" afterEffect="1"/>
                                        <p:tgtEl>
                                          <p:spTgt spid="123907">
                                            <p:txEl>
                                              <p:pRg st="4" end="4"/>
                                            </p:txEl>
                                          </p:spTgt>
                                        </p:tgtEl>
                                        <p:attrNameLst>
                                          <p:attrName>ppt_c</p:attrName>
                                        </p:attrNameLst>
                                      </p:cBhvr>
                                      <p:to>
                                        <a:srgbClr val="DDDDDD"/>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499"/>
                                          </p:stCondLst>
                                        </p:cTn>
                                        <p:tgtEl>
                                          <p:spTgt spid="123907">
                                            <p:txEl>
                                              <p:pRg st="5" end="5"/>
                                            </p:txEl>
                                          </p:spTgt>
                                        </p:tgtEl>
                                        <p:attrNameLst>
                                          <p:attrName>style.visibility</p:attrName>
                                        </p:attrNameLst>
                                      </p:cBhvr>
                                      <p:to>
                                        <p:strVal val="visible"/>
                                      </p:to>
                                    </p:set>
                                    <p:anim to="" calcmode="lin" valueType="num">
                                      <p:cBhvr>
                                        <p:cTn id="38" dur="1" fill="hold"/>
                                        <p:tgtEl>
                                          <p:spTgt spid="123907">
                                            <p:txEl>
                                              <p:pRg st="5" end="5"/>
                                            </p:txEl>
                                          </p:spTgt>
                                        </p:tgtEl>
                                        <p:attrNameLst>
                                          <p:attrName/>
                                        </p:attrNameLst>
                                      </p:cBhvr>
                                    </p:anim>
                                  </p:childTnLst>
                                  <p:subTnLst>
                                    <p:animClr clrSpc="rgb" dir="cw">
                                      <p:cBhvr override="childStyle">
                                        <p:cTn dur="1" fill="hold" display="0" masterRel="nextClick" afterEffect="1"/>
                                        <p:tgtEl>
                                          <p:spTgt spid="123907">
                                            <p:txEl>
                                              <p:pRg st="5" end="5"/>
                                            </p:txEl>
                                          </p:spTgt>
                                        </p:tgtEl>
                                        <p:attrNameLst>
                                          <p:attrName>ppt_c</p:attrName>
                                        </p:attrNameLst>
                                      </p:cBhvr>
                                      <p:to>
                                        <a:srgbClr val="DDDDDD"/>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4" presetClass="entr" presetSubtype="0" fill="hold" grpId="0" nodeType="clickEffect">
                                  <p:stCondLst>
                                    <p:cond delay="0"/>
                                  </p:stCondLst>
                                  <p:childTnLst>
                                    <p:set>
                                      <p:cBhvr>
                                        <p:cTn id="42" dur="1" fill="hold">
                                          <p:stCondLst>
                                            <p:cond delay="499"/>
                                          </p:stCondLst>
                                        </p:cTn>
                                        <p:tgtEl>
                                          <p:spTgt spid="123907">
                                            <p:txEl>
                                              <p:pRg st="6" end="6"/>
                                            </p:txEl>
                                          </p:spTgt>
                                        </p:tgtEl>
                                        <p:attrNameLst>
                                          <p:attrName>style.visibility</p:attrName>
                                        </p:attrNameLst>
                                      </p:cBhvr>
                                      <p:to>
                                        <p:strVal val="visible"/>
                                      </p:to>
                                    </p:set>
                                    <p:anim to="" calcmode="lin" valueType="num">
                                      <p:cBhvr>
                                        <p:cTn id="43" dur="1" fill="hold"/>
                                        <p:tgtEl>
                                          <p:spTgt spid="123907">
                                            <p:txEl>
                                              <p:pRg st="6" end="6"/>
                                            </p:txEl>
                                          </p:spTgt>
                                        </p:tgtEl>
                                        <p:attrNameLst>
                                          <p:attrName/>
                                        </p:attrNameLst>
                                      </p:cBhvr>
                                    </p:anim>
                                  </p:childTnLst>
                                  <p:subTnLst>
                                    <p:animClr clrSpc="rgb" dir="cw">
                                      <p:cBhvr override="childStyle">
                                        <p:cTn dur="1" fill="hold" display="0" masterRel="nextClick" afterEffect="1"/>
                                        <p:tgtEl>
                                          <p:spTgt spid="123907">
                                            <p:txEl>
                                              <p:pRg st="6" end="6"/>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3"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195754" y="381000"/>
            <a:ext cx="6752492"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3. Princípios e valores</a:t>
            </a:r>
          </a:p>
        </p:txBody>
      </p:sp>
      <p:pic>
        <p:nvPicPr>
          <p:cNvPr id="16387" name="Picture 7" descr="C:\Editorial\Manual\Eliezer\fig4-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56389" y="1747839"/>
            <a:ext cx="3631223" cy="336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10276105"/>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bwMode="auto">
          <a:xfrm>
            <a:off x="1406769" y="228600"/>
            <a:ext cx="6049108"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Conceito de princípios</a:t>
            </a:r>
          </a:p>
        </p:txBody>
      </p:sp>
      <p:sp>
        <p:nvSpPr>
          <p:cNvPr id="126979" name="Rectangle 3"/>
          <p:cNvSpPr>
            <a:spLocks noChangeArrowheads="1"/>
          </p:cNvSpPr>
          <p:nvPr/>
        </p:nvSpPr>
        <p:spPr bwMode="auto">
          <a:xfrm>
            <a:off x="1406769" y="2057400"/>
            <a:ext cx="6471138" cy="1739900"/>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pt-BR" sz="3600" i="1" u="none" dirty="0">
                <a:solidFill>
                  <a:srgbClr val="FFFFFF"/>
                </a:solidFill>
                <a:effectLst>
                  <a:outerShdw blurRad="38100" dist="38100" dir="2700000" algn="tl">
                    <a:srgbClr val="000000"/>
                  </a:outerShdw>
                </a:effectLst>
                <a:latin typeface="Arial" pitchFamily="34" charset="0"/>
              </a:rPr>
              <a:t>“</a:t>
            </a:r>
            <a:r>
              <a:rPr lang="pt-BR" sz="3600" i="1" u="none" dirty="0">
                <a:solidFill>
                  <a:schemeClr val="tx2"/>
                </a:solidFill>
                <a:effectLst>
                  <a:outerShdw blurRad="38100" dist="38100" dir="2700000" algn="tl">
                    <a:srgbClr val="000000"/>
                  </a:outerShdw>
                </a:effectLst>
                <a:latin typeface="Arial" pitchFamily="34" charset="0"/>
              </a:rPr>
              <a:t>É aquilo do qual não estamos dispostos a arredar pé,</a:t>
            </a:r>
          </a:p>
          <a:p>
            <a:pPr algn="ctr">
              <a:defRPr/>
            </a:pPr>
            <a:r>
              <a:rPr lang="pt-BR" sz="3600" i="1" u="none" dirty="0">
                <a:solidFill>
                  <a:schemeClr val="tx2"/>
                </a:solidFill>
                <a:effectLst>
                  <a:outerShdw blurRad="38100" dist="38100" dir="2700000" algn="tl">
                    <a:srgbClr val="000000"/>
                  </a:outerShdw>
                </a:effectLst>
                <a:latin typeface="Arial" pitchFamily="34" charset="0"/>
              </a:rPr>
              <a:t>aconteça o que acontecer</a:t>
            </a:r>
            <a:r>
              <a:rPr lang="pt-BR" sz="3600" i="1" u="none" dirty="0">
                <a:solidFill>
                  <a:srgbClr val="FFFFFF"/>
                </a:solidFill>
                <a:effectLst>
                  <a:outerShdw blurRad="38100" dist="38100" dir="2700000" algn="tl">
                    <a:srgbClr val="000000"/>
                  </a:outerShdw>
                </a:effectLst>
                <a:latin typeface="Arial" pitchFamily="34" charset="0"/>
              </a:rPr>
              <a:t>”</a:t>
            </a:r>
            <a:endParaRPr lang="pt-BR" sz="1400" b="0" u="none" dirty="0"/>
          </a:p>
        </p:txBody>
      </p:sp>
    </p:spTree>
    <p:extLst>
      <p:ext uri="{BB962C8B-B14F-4D97-AF65-F5344CB8AC3E}">
        <p14:creationId xmlns:p14="http://schemas.microsoft.com/office/powerpoint/2010/main" xmlns="" val="3908711397"/>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additive="base">
                                        <p:cTn id="7" dur="500" fill="hold"/>
                                        <p:tgtEl>
                                          <p:spTgt spid="126978"/>
                                        </p:tgtEl>
                                        <p:attrNameLst>
                                          <p:attrName>ppt_x</p:attrName>
                                        </p:attrNameLst>
                                      </p:cBhvr>
                                      <p:tavLst>
                                        <p:tav tm="0">
                                          <p:val>
                                            <p:strVal val="0-#ppt_w/2"/>
                                          </p:val>
                                        </p:tav>
                                        <p:tav tm="100000">
                                          <p:val>
                                            <p:strVal val="#ppt_x"/>
                                          </p:val>
                                        </p:tav>
                                      </p:tavLst>
                                    </p:anim>
                                    <p:anim calcmode="lin" valueType="num">
                                      <p:cBhvr additive="base">
                                        <p:cTn id="8" dur="500" fill="hold"/>
                                        <p:tgtEl>
                                          <p:spTgt spid="1269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6979">
                                            <p:txEl>
                                              <p:pRg st="0" end="0"/>
                                            </p:txEl>
                                          </p:spTgt>
                                        </p:tgtEl>
                                        <p:attrNameLst>
                                          <p:attrName>style.visibility</p:attrName>
                                        </p:attrNameLst>
                                      </p:cBhvr>
                                      <p:to>
                                        <p:strVal val="visible"/>
                                      </p:to>
                                    </p:set>
                                    <p:anim calcmode="lin" valueType="num">
                                      <p:cBhvr additive="base">
                                        <p:cTn id="13" dur="500" fill="hold"/>
                                        <p:tgtEl>
                                          <p:spTgt spid="12697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6979">
                                            <p:txEl>
                                              <p:pRg st="1" end="1"/>
                                            </p:txEl>
                                          </p:spTgt>
                                        </p:tgtEl>
                                        <p:attrNameLst>
                                          <p:attrName>style.visibility</p:attrName>
                                        </p:attrNameLst>
                                      </p:cBhvr>
                                      <p:to>
                                        <p:strVal val="visible"/>
                                      </p:to>
                                    </p:set>
                                    <p:anim calcmode="lin" valueType="num">
                                      <p:cBhvr additive="base">
                                        <p:cTn id="19" dur="500" fill="hold"/>
                                        <p:tgtEl>
                                          <p:spTgt spid="12697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utoUpdateAnimBg="0"/>
      <p:bldP spid="12697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bwMode="auto">
          <a:xfrm>
            <a:off x="2110154" y="0"/>
            <a:ext cx="5257800" cy="13716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Princípios</a:t>
            </a:r>
          </a:p>
        </p:txBody>
      </p:sp>
      <p:sp>
        <p:nvSpPr>
          <p:cNvPr id="24579" name="Rectangle 3"/>
          <p:cNvSpPr>
            <a:spLocks noGrp="1" noChangeArrowheads="1"/>
          </p:cNvSpPr>
          <p:nvPr>
            <p:ph type="subTitle" idx="1"/>
          </p:nvPr>
        </p:nvSpPr>
        <p:spPr bwMode="auto">
          <a:xfrm>
            <a:off x="914400" y="1676400"/>
            <a:ext cx="4161656" cy="3733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bodyPr>
          <a:lstStyle/>
          <a:p>
            <a:pPr algn="l">
              <a:lnSpc>
                <a:spcPct val="90000"/>
              </a:lnSpc>
              <a:buClr>
                <a:srgbClr val="FFFF00"/>
              </a:buClr>
              <a:buSzPct val="130000"/>
              <a:buFont typeface="Wingdings" pitchFamily="2" charset="2"/>
              <a:buChar char="ü"/>
              <a:defRPr/>
            </a:pPr>
            <a:r>
              <a:rPr lang="pt-BR" sz="2800" i="1" dirty="0" smtClean="0"/>
              <a:t>A “Carta de Princípios”</a:t>
            </a:r>
          </a:p>
          <a:p>
            <a:pPr algn="l">
              <a:lnSpc>
                <a:spcPct val="90000"/>
              </a:lnSpc>
              <a:buClr>
                <a:srgbClr val="FFFF00"/>
              </a:buClr>
              <a:buSzPct val="130000"/>
              <a:buFont typeface="Wingdings" pitchFamily="2" charset="2"/>
              <a:buChar char="ü"/>
              <a:defRPr/>
            </a:pPr>
            <a:r>
              <a:rPr lang="pt-BR" sz="2800" i="1" dirty="0" smtClean="0"/>
              <a:t>O </a:t>
            </a:r>
            <a:r>
              <a:rPr lang="pt-BR" sz="2800" i="1" dirty="0" smtClean="0">
                <a:solidFill>
                  <a:srgbClr val="FFCCFF"/>
                </a:solidFill>
              </a:rPr>
              <a:t>‘</a:t>
            </a:r>
            <a:r>
              <a:rPr lang="pt-BR" sz="2800" i="1" dirty="0" smtClean="0">
                <a:solidFill>
                  <a:srgbClr val="FF0000"/>
                </a:solidFill>
              </a:rPr>
              <a:t>Credo</a:t>
            </a:r>
            <a:r>
              <a:rPr lang="pt-BR" sz="2800" i="1" dirty="0" smtClean="0">
                <a:solidFill>
                  <a:srgbClr val="FFCCFF"/>
                </a:solidFill>
              </a:rPr>
              <a:t>’</a:t>
            </a:r>
            <a:r>
              <a:rPr lang="pt-BR" sz="2800" i="1" dirty="0" smtClean="0"/>
              <a:t> da instituição</a:t>
            </a:r>
          </a:p>
          <a:p>
            <a:pPr algn="l">
              <a:lnSpc>
                <a:spcPct val="90000"/>
              </a:lnSpc>
              <a:buClr>
                <a:srgbClr val="FFFF00"/>
              </a:buClr>
              <a:buSzPct val="130000"/>
              <a:buFont typeface="Wingdings" pitchFamily="2" charset="2"/>
              <a:buChar char="ü"/>
              <a:defRPr/>
            </a:pPr>
            <a:r>
              <a:rPr lang="pt-BR" sz="2800" i="1" dirty="0" smtClean="0"/>
              <a:t>As crenças básicas</a:t>
            </a:r>
          </a:p>
          <a:p>
            <a:pPr algn="l">
              <a:lnSpc>
                <a:spcPct val="90000"/>
              </a:lnSpc>
              <a:buClr>
                <a:srgbClr val="FFFF00"/>
              </a:buClr>
              <a:buSzPct val="130000"/>
              <a:buFont typeface="Wingdings" pitchFamily="2" charset="2"/>
              <a:buChar char="ü"/>
              <a:defRPr/>
            </a:pPr>
            <a:r>
              <a:rPr lang="pt-BR" sz="2800" i="1" dirty="0" smtClean="0"/>
              <a:t>Em que acreditamos</a:t>
            </a:r>
          </a:p>
          <a:p>
            <a:pPr algn="l">
              <a:lnSpc>
                <a:spcPct val="90000"/>
              </a:lnSpc>
              <a:buClr>
                <a:srgbClr val="FFFF00"/>
              </a:buClr>
              <a:buSzPct val="130000"/>
              <a:buFont typeface="Wingdings" pitchFamily="2" charset="2"/>
              <a:buChar char="ü"/>
              <a:defRPr/>
            </a:pPr>
            <a:r>
              <a:rPr lang="pt-BR" sz="2800" i="1" dirty="0" smtClean="0"/>
              <a:t>O código de ética</a:t>
            </a:r>
          </a:p>
          <a:p>
            <a:pPr algn="l">
              <a:lnSpc>
                <a:spcPct val="90000"/>
              </a:lnSpc>
              <a:buClr>
                <a:srgbClr val="FFFF00"/>
              </a:buClr>
              <a:buSzPct val="130000"/>
              <a:buFont typeface="Wingdings" pitchFamily="2" charset="2"/>
              <a:buChar char="ü"/>
              <a:defRPr/>
            </a:pPr>
            <a:r>
              <a:rPr lang="pt-BR" sz="2800" i="1" dirty="0" smtClean="0"/>
              <a:t> As grandes escolhas</a:t>
            </a:r>
            <a:endParaRPr lang="pt-BR" sz="3200" i="1" dirty="0" smtClean="0"/>
          </a:p>
        </p:txBody>
      </p:sp>
      <p:pic>
        <p:nvPicPr>
          <p:cNvPr id="18436" name="Picture 5" descr="C:\Editorial\Manual\Eliezer\fig3-t03.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2132856"/>
            <a:ext cx="2540977" cy="2505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61745908"/>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anim to="" calcmode="lin" valueType="num">
                                      <p:cBhvr>
                                        <p:cTn id="7" dur="1" fill="hold"/>
                                        <p:tgtEl>
                                          <p:spTgt spid="24579">
                                            <p:txEl>
                                              <p:pRg st="0" end="0"/>
                                            </p:txEl>
                                          </p:spTgt>
                                        </p:tgtEl>
                                        <p:attrNameLst>
                                          <p:attrName/>
                                        </p:attrNameLst>
                                      </p:cBhvr>
                                    </p:anim>
                                  </p:childTnLst>
                                  <p:subTnLst>
                                    <p:animClr clrSpc="rgb" dir="cw">
                                      <p:cBhvr override="childStyle">
                                        <p:cTn dur="1" fill="hold" display="0" masterRel="nextClick" afterEffect="1"/>
                                        <p:tgtEl>
                                          <p:spTgt spid="24579">
                                            <p:txEl>
                                              <p:pRg st="0" end="0"/>
                                            </p:txEl>
                                          </p:spTgt>
                                        </p:tgtEl>
                                        <p:attrNameLst>
                                          <p:attrName>ppt_c</p:attrName>
                                        </p:attrNameLst>
                                      </p:cBhvr>
                                      <p:to>
                                        <a:srgbClr val="DDDDDD"/>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24579">
                                            <p:txEl>
                                              <p:pRg st="1" end="1"/>
                                            </p:txEl>
                                          </p:spTgt>
                                        </p:tgtEl>
                                        <p:attrNameLst>
                                          <p:attrName>style.visibility</p:attrName>
                                        </p:attrNameLst>
                                      </p:cBhvr>
                                      <p:to>
                                        <p:strVal val="visible"/>
                                      </p:to>
                                    </p:set>
                                    <p:anim to="" calcmode="lin" valueType="num">
                                      <p:cBhvr>
                                        <p:cTn id="12" dur="1" fill="hold"/>
                                        <p:tgtEl>
                                          <p:spTgt spid="24579">
                                            <p:txEl>
                                              <p:pRg st="1" end="1"/>
                                            </p:txEl>
                                          </p:spTgt>
                                        </p:tgtEl>
                                        <p:attrNameLst>
                                          <p:attrName/>
                                        </p:attrNameLst>
                                      </p:cBhvr>
                                    </p:anim>
                                  </p:childTnLst>
                                  <p:subTnLst>
                                    <p:animClr clrSpc="rgb" dir="cw">
                                      <p:cBhvr override="childStyle">
                                        <p:cTn dur="1" fill="hold" display="0" masterRel="nextClick" afterEffect="1"/>
                                        <p:tgtEl>
                                          <p:spTgt spid="24579">
                                            <p:txEl>
                                              <p:pRg st="1" end="1"/>
                                            </p:txEl>
                                          </p:spTgt>
                                        </p:tgtEl>
                                        <p:attrNameLst>
                                          <p:attrName>ppt_c</p:attrName>
                                        </p:attrNameLst>
                                      </p:cBhvr>
                                      <p:to>
                                        <a:srgbClr val="DDDDDD"/>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24579">
                                            <p:txEl>
                                              <p:pRg st="2" end="2"/>
                                            </p:txEl>
                                          </p:spTgt>
                                        </p:tgtEl>
                                        <p:attrNameLst>
                                          <p:attrName>style.visibility</p:attrName>
                                        </p:attrNameLst>
                                      </p:cBhvr>
                                      <p:to>
                                        <p:strVal val="visible"/>
                                      </p:to>
                                    </p:set>
                                    <p:anim to="" calcmode="lin" valueType="num">
                                      <p:cBhvr>
                                        <p:cTn id="17" dur="1" fill="hold"/>
                                        <p:tgtEl>
                                          <p:spTgt spid="24579">
                                            <p:txEl>
                                              <p:pRg st="2" end="2"/>
                                            </p:txEl>
                                          </p:spTgt>
                                        </p:tgtEl>
                                        <p:attrNameLst>
                                          <p:attrName/>
                                        </p:attrNameLst>
                                      </p:cBhvr>
                                    </p:anim>
                                  </p:childTnLst>
                                  <p:subTnLst>
                                    <p:animClr clrSpc="rgb" dir="cw">
                                      <p:cBhvr override="childStyle">
                                        <p:cTn dur="1" fill="hold" display="0" masterRel="nextClick" afterEffect="1"/>
                                        <p:tgtEl>
                                          <p:spTgt spid="24579">
                                            <p:txEl>
                                              <p:pRg st="2" end="2"/>
                                            </p:txEl>
                                          </p:spTgt>
                                        </p:tgtEl>
                                        <p:attrNameLst>
                                          <p:attrName>ppt_c</p:attrName>
                                        </p:attrNameLst>
                                      </p:cBhvr>
                                      <p:to>
                                        <a:srgbClr val="DDDDDD"/>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24579">
                                            <p:txEl>
                                              <p:pRg st="3" end="3"/>
                                            </p:txEl>
                                          </p:spTgt>
                                        </p:tgtEl>
                                        <p:attrNameLst>
                                          <p:attrName>style.visibility</p:attrName>
                                        </p:attrNameLst>
                                      </p:cBhvr>
                                      <p:to>
                                        <p:strVal val="visible"/>
                                      </p:to>
                                    </p:set>
                                    <p:anim to="" calcmode="lin" valueType="num">
                                      <p:cBhvr>
                                        <p:cTn id="22" dur="1" fill="hold"/>
                                        <p:tgtEl>
                                          <p:spTgt spid="24579">
                                            <p:txEl>
                                              <p:pRg st="3" end="3"/>
                                            </p:txEl>
                                          </p:spTgt>
                                        </p:tgtEl>
                                        <p:attrNameLst>
                                          <p:attrName/>
                                        </p:attrNameLst>
                                      </p:cBhvr>
                                    </p:anim>
                                  </p:childTnLst>
                                  <p:subTnLst>
                                    <p:animClr clrSpc="rgb" dir="cw">
                                      <p:cBhvr override="childStyle">
                                        <p:cTn dur="1" fill="hold" display="0" masterRel="nextClick" afterEffect="1"/>
                                        <p:tgtEl>
                                          <p:spTgt spid="24579">
                                            <p:txEl>
                                              <p:pRg st="3" end="3"/>
                                            </p:txEl>
                                          </p:spTgt>
                                        </p:tgtEl>
                                        <p:attrNameLst>
                                          <p:attrName>ppt_c</p:attrName>
                                        </p:attrNameLst>
                                      </p:cBhvr>
                                      <p:to>
                                        <a:srgbClr val="DDDDDD"/>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24579">
                                            <p:txEl>
                                              <p:pRg st="4" end="4"/>
                                            </p:txEl>
                                          </p:spTgt>
                                        </p:tgtEl>
                                        <p:attrNameLst>
                                          <p:attrName>style.visibility</p:attrName>
                                        </p:attrNameLst>
                                      </p:cBhvr>
                                      <p:to>
                                        <p:strVal val="visible"/>
                                      </p:to>
                                    </p:set>
                                    <p:anim to="" calcmode="lin" valueType="num">
                                      <p:cBhvr>
                                        <p:cTn id="27" dur="1" fill="hold"/>
                                        <p:tgtEl>
                                          <p:spTgt spid="24579">
                                            <p:txEl>
                                              <p:pRg st="4" end="4"/>
                                            </p:txEl>
                                          </p:spTgt>
                                        </p:tgtEl>
                                        <p:attrNameLst>
                                          <p:attrName/>
                                        </p:attrNameLst>
                                      </p:cBhvr>
                                    </p:anim>
                                  </p:childTnLst>
                                  <p:subTnLst>
                                    <p:animClr clrSpc="rgb" dir="cw">
                                      <p:cBhvr override="childStyle">
                                        <p:cTn dur="1" fill="hold" display="0" masterRel="nextClick" afterEffect="1"/>
                                        <p:tgtEl>
                                          <p:spTgt spid="24579">
                                            <p:txEl>
                                              <p:pRg st="4" end="4"/>
                                            </p:txEl>
                                          </p:spTgt>
                                        </p:tgtEl>
                                        <p:attrNameLst>
                                          <p:attrName>ppt_c</p:attrName>
                                        </p:attrNameLst>
                                      </p:cBhvr>
                                      <p:to>
                                        <a:srgbClr val="DDDDDD"/>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24579">
                                            <p:txEl>
                                              <p:pRg st="5" end="5"/>
                                            </p:txEl>
                                          </p:spTgt>
                                        </p:tgtEl>
                                        <p:attrNameLst>
                                          <p:attrName>style.visibility</p:attrName>
                                        </p:attrNameLst>
                                      </p:cBhvr>
                                      <p:to>
                                        <p:strVal val="visible"/>
                                      </p:to>
                                    </p:set>
                                    <p:anim to="" calcmode="lin" valueType="num">
                                      <p:cBhvr>
                                        <p:cTn id="32" dur="1" fill="hold"/>
                                        <p:tgtEl>
                                          <p:spTgt spid="24579">
                                            <p:txEl>
                                              <p:pRg st="5" end="5"/>
                                            </p:txEl>
                                          </p:spTgt>
                                        </p:tgtEl>
                                        <p:attrNameLst>
                                          <p:attrName/>
                                        </p:attrNameLst>
                                      </p:cBhvr>
                                    </p:anim>
                                  </p:childTnLst>
                                  <p:subTnLst>
                                    <p:animClr clrSpc="rgb" dir="cw">
                                      <p:cBhvr override="childStyle">
                                        <p:cTn dur="1" fill="hold" display="0" masterRel="nextClick" afterEffect="1"/>
                                        <p:tgtEl>
                                          <p:spTgt spid="24579">
                                            <p:txEl>
                                              <p:pRg st="5" end="5"/>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i="1" dirty="0"/>
              <a:t>Atitude tradicionalista</a:t>
            </a:r>
            <a:endParaRPr lang="pt-BR" dirty="0"/>
          </a:p>
        </p:txBody>
      </p:sp>
      <p:sp>
        <p:nvSpPr>
          <p:cNvPr id="3" name="Espaço Reservado para Conteúdo 2"/>
          <p:cNvSpPr>
            <a:spLocks noGrp="1"/>
          </p:cNvSpPr>
          <p:nvPr>
            <p:ph idx="1"/>
          </p:nvPr>
        </p:nvSpPr>
        <p:spPr/>
        <p:txBody>
          <a:bodyPr/>
          <a:lstStyle/>
          <a:p>
            <a:endParaRPr lang="pt-BR" dirty="0"/>
          </a:p>
        </p:txBody>
      </p:sp>
      <p:grpSp>
        <p:nvGrpSpPr>
          <p:cNvPr id="9" name="Group 13"/>
          <p:cNvGrpSpPr>
            <a:grpSpLocks/>
          </p:cNvGrpSpPr>
          <p:nvPr/>
        </p:nvGrpSpPr>
        <p:grpSpPr bwMode="auto">
          <a:xfrm>
            <a:off x="992188" y="2027238"/>
            <a:ext cx="3280697" cy="2547937"/>
            <a:chOff x="625" y="1037"/>
            <a:chExt cx="2209" cy="1605"/>
          </a:xfrm>
        </p:grpSpPr>
        <p:sp>
          <p:nvSpPr>
            <p:cNvPr id="10" name="Rectangle 3"/>
            <p:cNvSpPr>
              <a:spLocks noChangeArrowheads="1"/>
            </p:cNvSpPr>
            <p:nvPr/>
          </p:nvSpPr>
          <p:spPr bwMode="auto">
            <a:xfrm>
              <a:off x="1046" y="1037"/>
              <a:ext cx="1311" cy="365"/>
            </a:xfrm>
            <a:prstGeom prst="rect">
              <a:avLst/>
            </a:prstGeom>
            <a:solidFill>
              <a:srgbClr val="F39FD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3200">
                  <a:solidFill>
                    <a:srgbClr val="114FFB"/>
                  </a:solidFill>
                  <a:effectLst>
                    <a:outerShdw blurRad="38100" dist="38100" dir="2700000" algn="tl">
                      <a:srgbClr val="000000"/>
                    </a:outerShdw>
                  </a:effectLst>
                </a:rPr>
                <a:t>PASSADO</a:t>
              </a:r>
            </a:p>
          </p:txBody>
        </p:sp>
        <p:grpSp>
          <p:nvGrpSpPr>
            <p:cNvPr id="11" name="Group 7"/>
            <p:cNvGrpSpPr>
              <a:grpSpLocks/>
            </p:cNvGrpSpPr>
            <p:nvPr/>
          </p:nvGrpSpPr>
          <p:grpSpPr bwMode="auto">
            <a:xfrm>
              <a:off x="625" y="1538"/>
              <a:ext cx="2209" cy="1104"/>
              <a:chOff x="625" y="1538"/>
              <a:chExt cx="2209" cy="1104"/>
            </a:xfrm>
          </p:grpSpPr>
          <p:sp>
            <p:nvSpPr>
              <p:cNvPr id="12" name="Arc 8"/>
              <p:cNvSpPr>
                <a:spLocks/>
              </p:cNvSpPr>
              <p:nvPr/>
            </p:nvSpPr>
            <p:spPr bwMode="auto">
              <a:xfrm>
                <a:off x="1630" y="1538"/>
                <a:ext cx="1204" cy="1056"/>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76200" cap="rnd">
                <a:solidFill>
                  <a:srgbClr val="FDC0E5"/>
                </a:solidFill>
                <a:round/>
                <a:headEnd type="none" w="sm" len="sm"/>
                <a:tailEnd type="stealth" w="med" len="lg"/>
              </a:ln>
              <a:effectLst>
                <a:prstShdw prst="shdw17" dist="17961" dir="2700000">
                  <a:srgbClr val="FDC0E5">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13" name="Arc 9"/>
              <p:cNvSpPr>
                <a:spLocks/>
              </p:cNvSpPr>
              <p:nvPr/>
            </p:nvSpPr>
            <p:spPr bwMode="auto">
              <a:xfrm>
                <a:off x="625" y="1539"/>
                <a:ext cx="1056" cy="110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76200" cap="rnd">
                <a:solidFill>
                  <a:srgbClr val="FDC0E5"/>
                </a:solidFill>
                <a:round/>
                <a:headEnd type="none" w="sm" len="sm"/>
                <a:tailEnd type="stealth" w="med" len="lg"/>
              </a:ln>
              <a:effectLst>
                <a:prstShdw prst="shdw17" dist="17961" dir="2700000">
                  <a:srgbClr val="FDC0E5">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grpSp>
      <p:grpSp>
        <p:nvGrpSpPr>
          <p:cNvPr id="14" name="Group 12"/>
          <p:cNvGrpSpPr>
            <a:grpSpLocks/>
          </p:cNvGrpSpPr>
          <p:nvPr/>
        </p:nvGrpSpPr>
        <p:grpSpPr bwMode="auto">
          <a:xfrm>
            <a:off x="685800" y="4572000"/>
            <a:ext cx="7342584" cy="914400"/>
            <a:chOff x="432" y="2640"/>
            <a:chExt cx="4944" cy="576"/>
          </a:xfrm>
        </p:grpSpPr>
        <p:sp>
          <p:nvSpPr>
            <p:cNvPr id="15" name="Line 4"/>
            <p:cNvSpPr>
              <a:spLocks noChangeShapeType="1"/>
            </p:cNvSpPr>
            <p:nvPr/>
          </p:nvSpPr>
          <p:spPr bwMode="auto">
            <a:xfrm flipV="1">
              <a:off x="432" y="2640"/>
              <a:ext cx="4944" cy="48"/>
            </a:xfrm>
            <a:prstGeom prst="line">
              <a:avLst/>
            </a:prstGeom>
            <a:noFill/>
            <a:ln w="50800">
              <a:solidFill>
                <a:schemeClr val="accent1"/>
              </a:solidFill>
              <a:round/>
              <a:headEnd type="none" w="sm" len="sm"/>
              <a:tailEnd type="stealth" w="med" len="lg"/>
            </a:ln>
            <a:effectLst>
              <a:prstShdw prst="shdw17" dist="17961" dir="2700000">
                <a:schemeClr val="accent1">
                  <a:gamma/>
                  <a:shade val="60000"/>
                  <a:invGamma/>
                </a:schemeClr>
              </a:prst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16" name="Line 5"/>
            <p:cNvSpPr>
              <a:spLocks noChangeShapeType="1"/>
            </p:cNvSpPr>
            <p:nvPr/>
          </p:nvSpPr>
          <p:spPr bwMode="auto">
            <a:xfrm>
              <a:off x="2928" y="2640"/>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7" name="Line 6"/>
            <p:cNvSpPr>
              <a:spLocks noChangeShapeType="1"/>
            </p:cNvSpPr>
            <p:nvPr/>
          </p:nvSpPr>
          <p:spPr bwMode="auto">
            <a:xfrm>
              <a:off x="624" y="2688"/>
              <a:ext cx="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8" name="Line 10"/>
            <p:cNvSpPr>
              <a:spLocks noChangeShapeType="1"/>
            </p:cNvSpPr>
            <p:nvPr/>
          </p:nvSpPr>
          <p:spPr bwMode="auto">
            <a:xfrm>
              <a:off x="5184" y="2688"/>
              <a:ext cx="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9" name="Rectangle 11"/>
            <p:cNvSpPr>
              <a:spLocks noChangeArrowheads="1"/>
            </p:cNvSpPr>
            <p:nvPr/>
          </p:nvSpPr>
          <p:spPr bwMode="auto">
            <a:xfrm>
              <a:off x="2534" y="2889"/>
              <a:ext cx="72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2800">
                  <a:solidFill>
                    <a:srgbClr val="F6BF69"/>
                  </a:solidFill>
                  <a:effectLst>
                    <a:outerShdw blurRad="38100" dist="38100" dir="2700000" algn="tl">
                      <a:srgbClr val="000000"/>
                    </a:outerShdw>
                  </a:effectLst>
                  <a:latin typeface="Arial" charset="0"/>
                </a:rPr>
                <a:t>HOJE</a:t>
              </a:r>
            </a:p>
          </p:txBody>
        </p:sp>
      </p:grpSp>
    </p:spTree>
    <p:extLst>
      <p:ext uri="{BB962C8B-B14F-4D97-AF65-F5344CB8AC3E}">
        <p14:creationId xmlns:p14="http://schemas.microsoft.com/office/powerpoint/2010/main" xmlns="" val="282823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1026"/>
          <p:cNvSpPr>
            <a:spLocks noGrp="1" noChangeArrowheads="1"/>
          </p:cNvSpPr>
          <p:nvPr>
            <p:ph type="title"/>
          </p:nvPr>
        </p:nvSpPr>
        <p:spPr bwMode="auto">
          <a:xfrm>
            <a:off x="703385" y="4572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Valores</a:t>
            </a:r>
          </a:p>
        </p:txBody>
      </p:sp>
      <p:sp>
        <p:nvSpPr>
          <p:cNvPr id="128003" name="Rectangle 1027"/>
          <p:cNvSpPr>
            <a:spLocks noGrp="1" noChangeArrowheads="1"/>
          </p:cNvSpPr>
          <p:nvPr>
            <p:ph type="body" idx="1"/>
          </p:nvPr>
        </p:nvSpPr>
        <p:spPr bwMode="auto">
          <a:xfrm>
            <a:off x="703385" y="1981200"/>
            <a:ext cx="7397008" cy="4114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Clr>
                <a:srgbClr val="FFFF00"/>
              </a:buClr>
              <a:buSzPct val="130000"/>
              <a:buFont typeface="Wingdings" pitchFamily="2" charset="2"/>
              <a:buChar char="ü"/>
              <a:defRPr/>
            </a:pPr>
            <a:r>
              <a:rPr lang="pt-BR" sz="3200" i="1" dirty="0" smtClean="0"/>
              <a:t>O que é realmente importante para nós?</a:t>
            </a:r>
          </a:p>
          <a:p>
            <a:pPr>
              <a:buClr>
                <a:srgbClr val="FFFF00"/>
              </a:buClr>
              <a:buSzPct val="130000"/>
              <a:buFont typeface="Wingdings" pitchFamily="2" charset="2"/>
              <a:buChar char="ü"/>
              <a:defRPr/>
            </a:pPr>
            <a:r>
              <a:rPr lang="pt-BR" sz="3200" i="1" dirty="0" smtClean="0"/>
              <a:t>O que é que nós consideramos como </a:t>
            </a:r>
            <a:r>
              <a:rPr lang="pt-BR" sz="3200" i="1" u="sng" dirty="0" smtClean="0"/>
              <a:t>mérito</a:t>
            </a:r>
            <a:r>
              <a:rPr lang="pt-BR" sz="3200" i="1" dirty="0" smtClean="0"/>
              <a:t> organizacional ou pessoal?</a:t>
            </a:r>
          </a:p>
          <a:p>
            <a:pPr>
              <a:buClr>
                <a:srgbClr val="FFFF00"/>
              </a:buClr>
              <a:buSzPct val="130000"/>
              <a:buFont typeface="Wingdings" pitchFamily="2" charset="2"/>
              <a:buChar char="ü"/>
              <a:defRPr/>
            </a:pPr>
            <a:r>
              <a:rPr lang="pt-BR" sz="3200" i="1" dirty="0" smtClean="0"/>
              <a:t>Que características devem ser preservadas, </a:t>
            </a:r>
            <a:r>
              <a:rPr lang="pt-BR" sz="3200" i="1" dirty="0" err="1" smtClean="0"/>
              <a:t>meritizadas</a:t>
            </a:r>
            <a:r>
              <a:rPr lang="pt-BR" sz="3200" i="1" dirty="0" smtClean="0"/>
              <a:t> e incentivadas?</a:t>
            </a:r>
          </a:p>
        </p:txBody>
      </p:sp>
    </p:spTree>
    <p:extLst>
      <p:ext uri="{BB962C8B-B14F-4D97-AF65-F5344CB8AC3E}">
        <p14:creationId xmlns:p14="http://schemas.microsoft.com/office/powerpoint/2010/main" xmlns="" val="495269991"/>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additive="base">
                                        <p:cTn id="7" dur="500" fill="hold"/>
                                        <p:tgtEl>
                                          <p:spTgt spid="128002"/>
                                        </p:tgtEl>
                                        <p:attrNameLst>
                                          <p:attrName>ppt_x</p:attrName>
                                        </p:attrNameLst>
                                      </p:cBhvr>
                                      <p:tavLst>
                                        <p:tav tm="0">
                                          <p:val>
                                            <p:strVal val="0-#ppt_w/2"/>
                                          </p:val>
                                        </p:tav>
                                        <p:tav tm="100000">
                                          <p:val>
                                            <p:strVal val="#ppt_x"/>
                                          </p:val>
                                        </p:tav>
                                      </p:tavLst>
                                    </p:anim>
                                    <p:anim calcmode="lin" valueType="num">
                                      <p:cBhvr additive="base">
                                        <p:cTn id="8" dur="500" fill="hold"/>
                                        <p:tgtEl>
                                          <p:spTgt spid="1280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8003">
                                            <p:txEl>
                                              <p:pRg st="0" end="0"/>
                                            </p:txEl>
                                          </p:spTgt>
                                        </p:tgtEl>
                                        <p:attrNameLst>
                                          <p:attrName>style.visibility</p:attrName>
                                        </p:attrNameLst>
                                      </p:cBhvr>
                                      <p:to>
                                        <p:strVal val="visible"/>
                                      </p:to>
                                    </p:set>
                                    <p:anim to="" calcmode="lin" valueType="num">
                                      <p:cBhvr>
                                        <p:cTn id="13" dur="1" fill="hold"/>
                                        <p:tgtEl>
                                          <p:spTgt spid="128003">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8003">
                                            <p:txEl>
                                              <p:pRg st="1" end="1"/>
                                            </p:txEl>
                                          </p:spTgt>
                                        </p:tgtEl>
                                        <p:attrNameLst>
                                          <p:attrName>style.visibility</p:attrName>
                                        </p:attrNameLst>
                                      </p:cBhvr>
                                      <p:to>
                                        <p:strVal val="visible"/>
                                      </p:to>
                                    </p:set>
                                    <p:anim to="" calcmode="lin" valueType="num">
                                      <p:cBhvr>
                                        <p:cTn id="18" dur="1" fill="hold"/>
                                        <p:tgtEl>
                                          <p:spTgt spid="128003">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8003">
                                            <p:txEl>
                                              <p:pRg st="2" end="2"/>
                                            </p:txEl>
                                          </p:spTgt>
                                        </p:tgtEl>
                                        <p:attrNameLst>
                                          <p:attrName>style.visibility</p:attrName>
                                        </p:attrNameLst>
                                      </p:cBhvr>
                                      <p:to>
                                        <p:strVal val="visible"/>
                                      </p:to>
                                    </p:set>
                                    <p:anim to="" calcmode="lin" valueType="num">
                                      <p:cBhvr>
                                        <p:cTn id="23" dur="1" fill="hold"/>
                                        <p:tgtEl>
                                          <p:spTgt spid="1280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utoUpdateAnimBg="0"/>
      <p:bldP spid="12800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406769" y="228600"/>
            <a:ext cx="6330462"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4. O triângulo estratégico</a:t>
            </a:r>
          </a:p>
        </p:txBody>
      </p:sp>
      <p:grpSp>
        <p:nvGrpSpPr>
          <p:cNvPr id="20483" name="Group 14"/>
          <p:cNvGrpSpPr>
            <a:grpSpLocks/>
          </p:cNvGrpSpPr>
          <p:nvPr/>
        </p:nvGrpSpPr>
        <p:grpSpPr bwMode="auto">
          <a:xfrm>
            <a:off x="1383323" y="1752600"/>
            <a:ext cx="6173666" cy="3649663"/>
            <a:chOff x="944" y="1104"/>
            <a:chExt cx="4213" cy="2299"/>
          </a:xfrm>
        </p:grpSpPr>
        <p:grpSp>
          <p:nvGrpSpPr>
            <p:cNvPr id="20484" name="Group 9"/>
            <p:cNvGrpSpPr>
              <a:grpSpLocks/>
            </p:cNvGrpSpPr>
            <p:nvPr/>
          </p:nvGrpSpPr>
          <p:grpSpPr bwMode="auto">
            <a:xfrm>
              <a:off x="944" y="1104"/>
              <a:ext cx="4213" cy="2299"/>
              <a:chOff x="871" y="1104"/>
              <a:chExt cx="3889" cy="2299"/>
            </a:xfrm>
          </p:grpSpPr>
          <p:sp>
            <p:nvSpPr>
              <p:cNvPr id="20488" name="Rectangle 5"/>
              <p:cNvSpPr>
                <a:spLocks noChangeArrowheads="1"/>
              </p:cNvSpPr>
              <p:nvPr/>
            </p:nvSpPr>
            <p:spPr bwMode="auto">
              <a:xfrm>
                <a:off x="871" y="1104"/>
                <a:ext cx="3887" cy="2297"/>
              </a:xfrm>
              <a:prstGeom prst="rect">
                <a:avLst/>
              </a:prstGeom>
              <a:gradFill rotWithShape="0">
                <a:gsLst>
                  <a:gs pos="0">
                    <a:srgbClr val="C0FEF9"/>
                  </a:gs>
                  <a:gs pos="100000">
                    <a:srgbClr val="354644"/>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p>
            </p:txBody>
          </p:sp>
          <p:sp>
            <p:nvSpPr>
              <p:cNvPr id="20489" name="Rectangle 6"/>
              <p:cNvSpPr>
                <a:spLocks noChangeArrowheads="1"/>
              </p:cNvSpPr>
              <p:nvPr/>
            </p:nvSpPr>
            <p:spPr bwMode="auto">
              <a:xfrm>
                <a:off x="871" y="1104"/>
                <a:ext cx="3887" cy="2297"/>
              </a:xfrm>
              <a:prstGeom prst="rect">
                <a:avLst/>
              </a:prstGeom>
              <a:gradFill rotWithShape="0">
                <a:gsLst>
                  <a:gs pos="0">
                    <a:srgbClr val="C0FEF9"/>
                  </a:gs>
                  <a:gs pos="100000">
                    <a:srgbClr val="354644"/>
                  </a:gs>
                </a:gsLst>
                <a:lin ang="5400000" scaled="1"/>
              </a:gradFill>
              <a:ln w="0">
                <a:solidFill>
                  <a:srgbClr val="FFFFFF"/>
                </a:solidFill>
                <a:miter lim="800000"/>
                <a:headEnd/>
                <a:tailEnd/>
              </a:ln>
            </p:spPr>
            <p:txBody>
              <a:bodyPr/>
              <a:lstStyle/>
              <a:p>
                <a:endParaRPr lang="pt-BR"/>
              </a:p>
            </p:txBody>
          </p:sp>
          <p:sp>
            <p:nvSpPr>
              <p:cNvPr id="20490" name="Rectangle 7"/>
              <p:cNvSpPr>
                <a:spLocks noChangeArrowheads="1"/>
              </p:cNvSpPr>
              <p:nvPr/>
            </p:nvSpPr>
            <p:spPr bwMode="auto">
              <a:xfrm>
                <a:off x="871" y="1104"/>
                <a:ext cx="3889" cy="2299"/>
              </a:xfrm>
              <a:prstGeom prst="rect">
                <a:avLst/>
              </a:prstGeom>
              <a:gradFill rotWithShape="0">
                <a:gsLst>
                  <a:gs pos="0">
                    <a:srgbClr val="000000"/>
                  </a:gs>
                  <a:gs pos="100000">
                    <a:srgbClr val="000000"/>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p>
            </p:txBody>
          </p:sp>
          <p:sp>
            <p:nvSpPr>
              <p:cNvPr id="20491" name="Rectangle 8"/>
              <p:cNvSpPr>
                <a:spLocks noChangeArrowheads="1"/>
              </p:cNvSpPr>
              <p:nvPr/>
            </p:nvSpPr>
            <p:spPr bwMode="auto">
              <a:xfrm>
                <a:off x="871" y="1104"/>
                <a:ext cx="3887" cy="2297"/>
              </a:xfrm>
              <a:prstGeom prst="rect">
                <a:avLst/>
              </a:prstGeom>
              <a:gradFill rotWithShape="0">
                <a:gsLst>
                  <a:gs pos="0">
                    <a:srgbClr val="C0FEF9"/>
                  </a:gs>
                  <a:gs pos="100000">
                    <a:srgbClr val="354644"/>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pt-BR"/>
              </a:p>
            </p:txBody>
          </p:sp>
        </p:grpSp>
        <p:sp>
          <p:nvSpPr>
            <p:cNvPr id="20485" name="Freeform 10"/>
            <p:cNvSpPr>
              <a:spLocks/>
            </p:cNvSpPr>
            <p:nvPr/>
          </p:nvSpPr>
          <p:spPr bwMode="auto">
            <a:xfrm>
              <a:off x="957" y="1114"/>
              <a:ext cx="2051" cy="2201"/>
            </a:xfrm>
            <a:custGeom>
              <a:avLst/>
              <a:gdLst>
                <a:gd name="T0" fmla="*/ 683 w 1894"/>
                <a:gd name="T1" fmla="*/ 1886 h 2201"/>
                <a:gd name="T2" fmla="*/ 0 w 1894"/>
                <a:gd name="T3" fmla="*/ 2201 h 2201"/>
                <a:gd name="T4" fmla="*/ 2051 w 1894"/>
                <a:gd name="T5" fmla="*/ 0 h 2201"/>
                <a:gd name="T6" fmla="*/ 2051 w 1894"/>
                <a:gd name="T7" fmla="*/ 439 h 2201"/>
                <a:gd name="T8" fmla="*/ 683 w 1894"/>
                <a:gd name="T9" fmla="*/ 1886 h 2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94" h="2201">
                  <a:moveTo>
                    <a:pt x="631" y="1886"/>
                  </a:moveTo>
                  <a:lnTo>
                    <a:pt x="0" y="2201"/>
                  </a:lnTo>
                  <a:lnTo>
                    <a:pt x="1894" y="0"/>
                  </a:lnTo>
                  <a:lnTo>
                    <a:pt x="1894" y="439"/>
                  </a:lnTo>
                  <a:lnTo>
                    <a:pt x="631" y="1886"/>
                  </a:lnTo>
                  <a:close/>
                </a:path>
              </a:pathLst>
            </a:custGeom>
            <a:solidFill>
              <a:srgbClr val="0000FF"/>
            </a:solidFill>
            <a:ln w="15875">
              <a:solidFill>
                <a:srgbClr val="000000"/>
              </a:solidFill>
              <a:prstDash val="solid"/>
              <a:round/>
              <a:headEnd/>
              <a:tailEnd/>
            </a:ln>
          </p:spPr>
          <p:txBody>
            <a:bodyPr/>
            <a:lstStyle/>
            <a:p>
              <a:endParaRPr lang="pt-BR"/>
            </a:p>
          </p:txBody>
        </p:sp>
        <p:sp>
          <p:nvSpPr>
            <p:cNvPr id="20486" name="Freeform 11"/>
            <p:cNvSpPr>
              <a:spLocks/>
            </p:cNvSpPr>
            <p:nvPr/>
          </p:nvSpPr>
          <p:spPr bwMode="auto">
            <a:xfrm>
              <a:off x="1024" y="3063"/>
              <a:ext cx="4035" cy="314"/>
            </a:xfrm>
            <a:custGeom>
              <a:avLst/>
              <a:gdLst>
                <a:gd name="T0" fmla="*/ 685 w 3725"/>
                <a:gd name="T1" fmla="*/ 0 h 314"/>
                <a:gd name="T2" fmla="*/ 3350 w 3725"/>
                <a:gd name="T3" fmla="*/ 0 h 314"/>
                <a:gd name="T4" fmla="*/ 4035 w 3725"/>
                <a:gd name="T5" fmla="*/ 314 h 314"/>
                <a:gd name="T6" fmla="*/ 0 w 3725"/>
                <a:gd name="T7" fmla="*/ 314 h 314"/>
                <a:gd name="T8" fmla="*/ 685 w 3725"/>
                <a:gd name="T9" fmla="*/ 0 h 3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25" h="314">
                  <a:moveTo>
                    <a:pt x="632" y="0"/>
                  </a:moveTo>
                  <a:lnTo>
                    <a:pt x="3093" y="0"/>
                  </a:lnTo>
                  <a:lnTo>
                    <a:pt x="3725" y="314"/>
                  </a:lnTo>
                  <a:lnTo>
                    <a:pt x="0" y="314"/>
                  </a:lnTo>
                  <a:lnTo>
                    <a:pt x="632" y="0"/>
                  </a:lnTo>
                  <a:close/>
                </a:path>
              </a:pathLst>
            </a:custGeom>
            <a:solidFill>
              <a:srgbClr val="FF001F"/>
            </a:solidFill>
            <a:ln w="15875">
              <a:solidFill>
                <a:srgbClr val="000000"/>
              </a:solidFill>
              <a:prstDash val="solid"/>
              <a:round/>
              <a:headEnd/>
              <a:tailEnd/>
            </a:ln>
          </p:spPr>
          <p:txBody>
            <a:bodyPr/>
            <a:lstStyle/>
            <a:p>
              <a:endParaRPr lang="pt-BR"/>
            </a:p>
          </p:txBody>
        </p:sp>
        <p:sp>
          <p:nvSpPr>
            <p:cNvPr id="20487" name="Freeform 12"/>
            <p:cNvSpPr>
              <a:spLocks/>
            </p:cNvSpPr>
            <p:nvPr/>
          </p:nvSpPr>
          <p:spPr bwMode="auto">
            <a:xfrm>
              <a:off x="3076" y="1114"/>
              <a:ext cx="2050" cy="2201"/>
            </a:xfrm>
            <a:custGeom>
              <a:avLst/>
              <a:gdLst>
                <a:gd name="T0" fmla="*/ 1368 w 1893"/>
                <a:gd name="T1" fmla="*/ 1886 h 2201"/>
                <a:gd name="T2" fmla="*/ 2050 w 1893"/>
                <a:gd name="T3" fmla="*/ 2201 h 2201"/>
                <a:gd name="T4" fmla="*/ 0 w 1893"/>
                <a:gd name="T5" fmla="*/ 0 h 2201"/>
                <a:gd name="T6" fmla="*/ 0 w 1893"/>
                <a:gd name="T7" fmla="*/ 439 h 2201"/>
                <a:gd name="T8" fmla="*/ 1368 w 1893"/>
                <a:gd name="T9" fmla="*/ 1886 h 22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93" h="2201">
                  <a:moveTo>
                    <a:pt x="1263" y="1886"/>
                  </a:moveTo>
                  <a:lnTo>
                    <a:pt x="1893" y="2201"/>
                  </a:lnTo>
                  <a:lnTo>
                    <a:pt x="0" y="0"/>
                  </a:lnTo>
                  <a:lnTo>
                    <a:pt x="0" y="439"/>
                  </a:lnTo>
                  <a:lnTo>
                    <a:pt x="1263" y="1886"/>
                  </a:lnTo>
                  <a:close/>
                </a:path>
              </a:pathLst>
            </a:custGeom>
            <a:solidFill>
              <a:srgbClr val="00FF00"/>
            </a:solidFill>
            <a:ln w="15875">
              <a:solidFill>
                <a:srgbClr val="000000"/>
              </a:solidFill>
              <a:prstDash val="solid"/>
              <a:round/>
              <a:headEnd/>
              <a:tailEnd/>
            </a:ln>
          </p:spPr>
          <p:txBody>
            <a:bodyPr/>
            <a:lstStyle/>
            <a:p>
              <a:endParaRPr lang="pt-BR"/>
            </a:p>
          </p:txBody>
        </p:sp>
      </p:grpSp>
    </p:spTree>
    <p:extLst>
      <p:ext uri="{BB962C8B-B14F-4D97-AF65-F5344CB8AC3E}">
        <p14:creationId xmlns:p14="http://schemas.microsoft.com/office/powerpoint/2010/main" xmlns="" val="856999714"/>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1406769" y="152400"/>
            <a:ext cx="6893169"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O propósito</a:t>
            </a:r>
            <a:br>
              <a:rPr lang="pt-BR" sz="4800" i="1" smtClean="0">
                <a:effectLst>
                  <a:outerShdw blurRad="38100" dist="38100" dir="2700000" algn="tl">
                    <a:srgbClr val="000000"/>
                  </a:outerShdw>
                </a:effectLst>
                <a:latin typeface="Times New Roman" pitchFamily="18" charset="0"/>
              </a:rPr>
            </a:br>
            <a:r>
              <a:rPr lang="pt-BR" sz="4800" i="1" smtClean="0">
                <a:effectLst>
                  <a:outerShdw blurRad="38100" dist="38100" dir="2700000" algn="tl">
                    <a:srgbClr val="000000"/>
                  </a:outerShdw>
                </a:effectLst>
                <a:latin typeface="Times New Roman" pitchFamily="18" charset="0"/>
              </a:rPr>
              <a:t>‘O que nós queremos ser?’</a:t>
            </a:r>
            <a:endParaRPr lang="pt-BR" sz="4800" smtClean="0">
              <a:effectLst>
                <a:outerShdw blurRad="38100" dist="38100" dir="2700000" algn="tl">
                  <a:srgbClr val="000000"/>
                </a:outerShdw>
              </a:effectLst>
              <a:latin typeface="Times New Roman" pitchFamily="18" charset="0"/>
            </a:endParaRPr>
          </a:p>
        </p:txBody>
      </p:sp>
      <p:grpSp>
        <p:nvGrpSpPr>
          <p:cNvPr id="21507" name="Group 16"/>
          <p:cNvGrpSpPr>
            <a:grpSpLocks/>
          </p:cNvGrpSpPr>
          <p:nvPr/>
        </p:nvGrpSpPr>
        <p:grpSpPr bwMode="auto">
          <a:xfrm>
            <a:off x="1143001" y="2063750"/>
            <a:ext cx="6991350" cy="3879850"/>
            <a:chOff x="780" y="1300"/>
            <a:chExt cx="4771" cy="2444"/>
          </a:xfrm>
        </p:grpSpPr>
        <p:sp>
          <p:nvSpPr>
            <p:cNvPr id="21508" name="Rectangle 7"/>
            <p:cNvSpPr>
              <a:spLocks noChangeArrowheads="1"/>
            </p:cNvSpPr>
            <p:nvPr/>
          </p:nvSpPr>
          <p:spPr bwMode="auto">
            <a:xfrm>
              <a:off x="1584" y="1300"/>
              <a:ext cx="3168" cy="595"/>
            </a:xfrm>
            <a:prstGeom prst="rect">
              <a:avLst/>
            </a:prstGeom>
            <a:solidFill>
              <a:schemeClr val="tx2"/>
            </a:solidFill>
            <a:ln w="12700">
              <a:solidFill>
                <a:schemeClr val="tx1"/>
              </a:solidFill>
              <a:miter lim="800000"/>
              <a:headEnd/>
              <a:tailEnd/>
            </a:ln>
            <a:effectLst>
              <a:outerShdw dist="89803" dir="2700000" algn="ctr" rotWithShape="0">
                <a:schemeClr val="bg2"/>
              </a:outerShdw>
            </a:effectLst>
          </p:spPr>
          <p:txBody>
            <a:bodyPr wrap="none" lIns="90488" tIns="44450" rIns="90488" bIns="44450" anchor="ctr"/>
            <a:lstStyle/>
            <a:p>
              <a:pPr algn="ctr"/>
              <a:r>
                <a:rPr lang="pt-BR" sz="1800" i="1" u="none">
                  <a:solidFill>
                    <a:schemeClr val="bg2"/>
                  </a:solidFill>
                  <a:latin typeface="Arial" pitchFamily="34" charset="0"/>
                </a:rPr>
                <a:t>Visão – Missão – Abrangência</a:t>
              </a:r>
            </a:p>
            <a:p>
              <a:pPr algn="ctr"/>
              <a:r>
                <a:rPr lang="pt-BR" sz="1800" i="1" u="none">
                  <a:solidFill>
                    <a:schemeClr val="bg2"/>
                  </a:solidFill>
                  <a:latin typeface="Arial" pitchFamily="34" charset="0"/>
                </a:rPr>
                <a:t>Posicionamento Estratégico</a:t>
              </a:r>
            </a:p>
            <a:p>
              <a:pPr algn="ctr"/>
              <a:r>
                <a:rPr lang="pt-BR" sz="1800" i="1" u="none">
                  <a:solidFill>
                    <a:schemeClr val="bg2"/>
                  </a:solidFill>
                  <a:latin typeface="Arial" pitchFamily="34" charset="0"/>
                </a:rPr>
                <a:t>Princípios - Valores</a:t>
              </a:r>
              <a:endParaRPr lang="pt-BR" sz="1800" i="1" u="none">
                <a:solidFill>
                  <a:srgbClr val="FFFFFF"/>
                </a:solidFill>
                <a:latin typeface="Arial" pitchFamily="34" charset="0"/>
              </a:endParaRPr>
            </a:p>
          </p:txBody>
        </p:sp>
        <p:grpSp>
          <p:nvGrpSpPr>
            <p:cNvPr id="21509" name="Group 14"/>
            <p:cNvGrpSpPr>
              <a:grpSpLocks/>
            </p:cNvGrpSpPr>
            <p:nvPr/>
          </p:nvGrpSpPr>
          <p:grpSpPr bwMode="auto">
            <a:xfrm>
              <a:off x="780" y="1954"/>
              <a:ext cx="4771" cy="1790"/>
              <a:chOff x="780" y="1710"/>
              <a:chExt cx="4771" cy="1790"/>
            </a:xfrm>
          </p:grpSpPr>
          <p:sp>
            <p:nvSpPr>
              <p:cNvPr id="21510" name="Rectangle 5"/>
              <p:cNvSpPr>
                <a:spLocks noChangeArrowheads="1"/>
              </p:cNvSpPr>
              <p:nvPr/>
            </p:nvSpPr>
            <p:spPr bwMode="auto">
              <a:xfrm>
                <a:off x="1847" y="2006"/>
                <a:ext cx="2418" cy="581"/>
              </a:xfrm>
              <a:prstGeom prst="rect">
                <a:avLst/>
              </a:prstGeom>
              <a:solidFill>
                <a:srgbClr val="CECECE"/>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anchor="ctr"/>
              <a:lstStyle/>
              <a:p>
                <a:endParaRPr lang="pt-BR"/>
              </a:p>
            </p:txBody>
          </p:sp>
          <p:sp>
            <p:nvSpPr>
              <p:cNvPr id="21511" name="Rectangle 6"/>
              <p:cNvSpPr>
                <a:spLocks noChangeArrowheads="1"/>
              </p:cNvSpPr>
              <p:nvPr/>
            </p:nvSpPr>
            <p:spPr bwMode="auto">
              <a:xfrm>
                <a:off x="780" y="2828"/>
                <a:ext cx="2147" cy="672"/>
              </a:xfrm>
              <a:prstGeom prst="rect">
                <a:avLst/>
              </a:prstGeom>
              <a:solidFill>
                <a:srgbClr val="FAFD00"/>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anchor="ctr"/>
              <a:lstStyle/>
              <a:p>
                <a:endParaRPr lang="pt-BR"/>
              </a:p>
            </p:txBody>
          </p:sp>
          <p:sp>
            <p:nvSpPr>
              <p:cNvPr id="21512" name="Rectangle 8"/>
              <p:cNvSpPr>
                <a:spLocks noChangeArrowheads="1"/>
              </p:cNvSpPr>
              <p:nvPr/>
            </p:nvSpPr>
            <p:spPr bwMode="auto">
              <a:xfrm>
                <a:off x="3352" y="2818"/>
                <a:ext cx="2199" cy="682"/>
              </a:xfrm>
              <a:prstGeom prst="rect">
                <a:avLst/>
              </a:prstGeom>
              <a:solidFill>
                <a:srgbClr val="FAFD00"/>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anchor="ctr"/>
              <a:lstStyle/>
              <a:p>
                <a:endParaRPr lang="pt-BR"/>
              </a:p>
            </p:txBody>
          </p:sp>
          <p:sp>
            <p:nvSpPr>
              <p:cNvPr id="21513" name="Line 9"/>
              <p:cNvSpPr>
                <a:spLocks noChangeShapeType="1"/>
              </p:cNvSpPr>
              <p:nvPr/>
            </p:nvSpPr>
            <p:spPr bwMode="auto">
              <a:xfrm>
                <a:off x="3082" y="1710"/>
                <a:ext cx="0" cy="252"/>
              </a:xfrm>
              <a:prstGeom prst="line">
                <a:avLst/>
              </a:prstGeom>
              <a:noFill/>
              <a:ln w="254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21514" name="Line 10"/>
              <p:cNvSpPr>
                <a:spLocks noChangeShapeType="1"/>
              </p:cNvSpPr>
              <p:nvPr/>
            </p:nvSpPr>
            <p:spPr bwMode="auto">
              <a:xfrm>
                <a:off x="4276" y="2425"/>
                <a:ext cx="405" cy="366"/>
              </a:xfrm>
              <a:prstGeom prst="line">
                <a:avLst/>
              </a:prstGeom>
              <a:noFill/>
              <a:ln w="127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21515" name="Line 11"/>
              <p:cNvSpPr>
                <a:spLocks noChangeShapeType="1"/>
              </p:cNvSpPr>
              <p:nvPr/>
            </p:nvSpPr>
            <p:spPr bwMode="auto">
              <a:xfrm flipV="1">
                <a:off x="1355" y="2371"/>
                <a:ext cx="482" cy="413"/>
              </a:xfrm>
              <a:prstGeom prst="line">
                <a:avLst/>
              </a:prstGeom>
              <a:noFill/>
              <a:ln w="127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spTree>
    <p:extLst>
      <p:ext uri="{BB962C8B-B14F-4D97-AF65-F5344CB8AC3E}">
        <p14:creationId xmlns:p14="http://schemas.microsoft.com/office/powerpoint/2010/main" xmlns="" val="3120835188"/>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984738" y="381000"/>
            <a:ext cx="7244862"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 O ambiente</a:t>
            </a:r>
            <a:br>
              <a:rPr lang="pt-BR" sz="4800" i="1" smtClean="0">
                <a:effectLst>
                  <a:outerShdw blurRad="38100" dist="38100" dir="2700000" algn="tl">
                    <a:srgbClr val="000000"/>
                  </a:outerShdw>
                </a:effectLst>
                <a:latin typeface="Times New Roman" pitchFamily="18" charset="0"/>
              </a:rPr>
            </a:br>
            <a:r>
              <a:rPr lang="pt-BR" sz="4800" smtClean="0">
                <a:effectLst>
                  <a:outerShdw blurRad="38100" dist="38100" dir="2700000" algn="tl">
                    <a:srgbClr val="000000"/>
                  </a:outerShdw>
                </a:effectLst>
                <a:latin typeface="Times New Roman" pitchFamily="18" charset="0"/>
              </a:rPr>
              <a:t>‘</a:t>
            </a:r>
            <a:r>
              <a:rPr lang="pt-BR" sz="4800" i="1" smtClean="0">
                <a:effectLst>
                  <a:outerShdw blurRad="38100" dist="38100" dir="2700000" algn="tl">
                    <a:srgbClr val="000000"/>
                  </a:outerShdw>
                </a:effectLst>
                <a:latin typeface="Times New Roman" pitchFamily="18" charset="0"/>
              </a:rPr>
              <a:t>O que nos é permitido fazer?’</a:t>
            </a:r>
            <a:r>
              <a:rPr lang="pt-BR" smtClean="0">
                <a:effectLst>
                  <a:outerShdw blurRad="38100" dist="38100" dir="2700000" algn="tl">
                    <a:srgbClr val="000000"/>
                  </a:outerShdw>
                </a:effectLst>
              </a:rPr>
              <a:t> </a:t>
            </a:r>
          </a:p>
        </p:txBody>
      </p:sp>
      <p:grpSp>
        <p:nvGrpSpPr>
          <p:cNvPr id="22531" name="Group 17"/>
          <p:cNvGrpSpPr>
            <a:grpSpLocks/>
          </p:cNvGrpSpPr>
          <p:nvPr/>
        </p:nvGrpSpPr>
        <p:grpSpPr bwMode="auto">
          <a:xfrm>
            <a:off x="1238250" y="2139950"/>
            <a:ext cx="7067550" cy="3727450"/>
            <a:chOff x="845" y="1348"/>
            <a:chExt cx="4823" cy="2348"/>
          </a:xfrm>
        </p:grpSpPr>
        <p:grpSp>
          <p:nvGrpSpPr>
            <p:cNvPr id="22532" name="Group 16"/>
            <p:cNvGrpSpPr>
              <a:grpSpLocks/>
            </p:cNvGrpSpPr>
            <p:nvPr/>
          </p:nvGrpSpPr>
          <p:grpSpPr bwMode="auto">
            <a:xfrm>
              <a:off x="1924" y="1348"/>
              <a:ext cx="3744" cy="2348"/>
              <a:chOff x="1924" y="1204"/>
              <a:chExt cx="3744" cy="2348"/>
            </a:xfrm>
          </p:grpSpPr>
          <p:sp>
            <p:nvSpPr>
              <p:cNvPr id="22536" name="Rectangle 5"/>
              <p:cNvSpPr>
                <a:spLocks noChangeArrowheads="1"/>
              </p:cNvSpPr>
              <p:nvPr/>
            </p:nvSpPr>
            <p:spPr bwMode="auto">
              <a:xfrm>
                <a:off x="1924" y="2116"/>
                <a:ext cx="2444" cy="559"/>
              </a:xfrm>
              <a:prstGeom prst="rect">
                <a:avLst/>
              </a:prstGeom>
              <a:solidFill>
                <a:srgbClr val="CECECE"/>
              </a:solidFill>
              <a:ln w="12700">
                <a:solidFill>
                  <a:srgbClr val="FFFFFF"/>
                </a:solidFill>
                <a:miter lim="800000"/>
                <a:headEnd/>
                <a:tailEnd/>
              </a:ln>
              <a:effectLst>
                <a:outerShdw dist="89803" dir="2700000" algn="ctr" rotWithShape="0">
                  <a:schemeClr val="bg2"/>
                </a:outerShdw>
              </a:effectLst>
            </p:spPr>
            <p:txBody>
              <a:bodyPr wrap="none" anchor="ctr"/>
              <a:lstStyle/>
              <a:p>
                <a:endParaRPr lang="pt-BR"/>
              </a:p>
            </p:txBody>
          </p:sp>
          <p:sp>
            <p:nvSpPr>
              <p:cNvPr id="22537" name="Rectangle 7"/>
              <p:cNvSpPr>
                <a:spLocks noChangeArrowheads="1"/>
              </p:cNvSpPr>
              <p:nvPr/>
            </p:nvSpPr>
            <p:spPr bwMode="auto">
              <a:xfrm>
                <a:off x="2136" y="1204"/>
                <a:ext cx="1968" cy="572"/>
              </a:xfrm>
              <a:prstGeom prst="rect">
                <a:avLst/>
              </a:prstGeom>
              <a:solidFill>
                <a:srgbClr val="FAFD00"/>
              </a:solidFill>
              <a:ln w="12700">
                <a:solidFill>
                  <a:srgbClr val="FFFFFF"/>
                </a:solidFill>
                <a:miter lim="800000"/>
                <a:headEnd/>
                <a:tailEnd/>
              </a:ln>
              <a:effectLst>
                <a:outerShdw dist="89803" dir="2700000" algn="ctr" rotWithShape="0">
                  <a:schemeClr val="bg2"/>
                </a:outerShdw>
              </a:effectLst>
            </p:spPr>
            <p:txBody>
              <a:bodyPr wrap="none" lIns="90488" tIns="44450" rIns="90488" bIns="44450" anchor="ctr"/>
              <a:lstStyle/>
              <a:p>
                <a:pPr algn="ctr"/>
                <a:r>
                  <a:rPr lang="pt-BR" sz="2400" i="1" u="none">
                    <a:solidFill>
                      <a:srgbClr val="000000"/>
                    </a:solidFill>
                    <a:latin typeface="Arial" pitchFamily="34" charset="0"/>
                  </a:rPr>
                  <a:t>Propósito</a:t>
                </a:r>
                <a:r>
                  <a:rPr lang="pt-BR" sz="1800" u="none">
                    <a:solidFill>
                      <a:srgbClr val="000000"/>
                    </a:solidFill>
                    <a:latin typeface="Arial" pitchFamily="34" charset="0"/>
                  </a:rPr>
                  <a:t> </a:t>
                </a:r>
              </a:p>
            </p:txBody>
          </p:sp>
          <p:sp>
            <p:nvSpPr>
              <p:cNvPr id="22538" name="Rectangle 8"/>
              <p:cNvSpPr>
                <a:spLocks noChangeArrowheads="1"/>
              </p:cNvSpPr>
              <p:nvPr/>
            </p:nvSpPr>
            <p:spPr bwMode="auto">
              <a:xfrm>
                <a:off x="3445" y="2897"/>
                <a:ext cx="2223" cy="655"/>
              </a:xfrm>
              <a:prstGeom prst="rect">
                <a:avLst/>
              </a:prstGeom>
              <a:solidFill>
                <a:srgbClr val="FAFD00"/>
              </a:solidFill>
              <a:ln w="12700">
                <a:solidFill>
                  <a:srgbClr val="FFFFFF"/>
                </a:solidFill>
                <a:miter lim="800000"/>
                <a:headEnd/>
                <a:tailEnd/>
              </a:ln>
              <a:effectLst>
                <a:outerShdw dist="89803" dir="2700000" algn="ctr" rotWithShape="0">
                  <a:schemeClr val="bg2"/>
                </a:outerShdw>
              </a:effectLst>
            </p:spPr>
            <p:txBody>
              <a:bodyPr wrap="none" anchor="ctr"/>
              <a:lstStyle/>
              <a:p>
                <a:endParaRPr lang="pt-BR"/>
              </a:p>
            </p:txBody>
          </p:sp>
          <p:sp>
            <p:nvSpPr>
              <p:cNvPr id="22539" name="Line 9"/>
              <p:cNvSpPr>
                <a:spLocks noChangeShapeType="1"/>
              </p:cNvSpPr>
              <p:nvPr/>
            </p:nvSpPr>
            <p:spPr bwMode="auto">
              <a:xfrm>
                <a:off x="3172" y="1826"/>
                <a:ext cx="0" cy="255"/>
              </a:xfrm>
              <a:prstGeom prst="line">
                <a:avLst/>
              </a:prstGeom>
              <a:noFill/>
              <a:ln w="12700">
                <a:solidFill>
                  <a:srgbClr val="FFFFFF"/>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22540" name="Line 10"/>
              <p:cNvSpPr>
                <a:spLocks noChangeShapeType="1"/>
              </p:cNvSpPr>
              <p:nvPr/>
            </p:nvSpPr>
            <p:spPr bwMode="auto">
              <a:xfrm>
                <a:off x="4379" y="2519"/>
                <a:ext cx="409" cy="352"/>
              </a:xfrm>
              <a:prstGeom prst="line">
                <a:avLst/>
              </a:prstGeom>
              <a:noFill/>
              <a:ln w="12700">
                <a:solidFill>
                  <a:srgbClr val="FFFFFF"/>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nvGrpSpPr>
            <p:cNvPr id="22533" name="Group 15"/>
            <p:cNvGrpSpPr>
              <a:grpSpLocks/>
            </p:cNvGrpSpPr>
            <p:nvPr/>
          </p:nvGrpSpPr>
          <p:grpSpPr bwMode="auto">
            <a:xfrm>
              <a:off x="845" y="2611"/>
              <a:ext cx="2171" cy="1085"/>
              <a:chOff x="845" y="2467"/>
              <a:chExt cx="2171" cy="1085"/>
            </a:xfrm>
          </p:grpSpPr>
          <p:sp>
            <p:nvSpPr>
              <p:cNvPr id="22534" name="Rectangle 6"/>
              <p:cNvSpPr>
                <a:spLocks noChangeArrowheads="1"/>
              </p:cNvSpPr>
              <p:nvPr/>
            </p:nvSpPr>
            <p:spPr bwMode="auto">
              <a:xfrm>
                <a:off x="845" y="2906"/>
                <a:ext cx="2171" cy="646"/>
              </a:xfrm>
              <a:prstGeom prst="rect">
                <a:avLst/>
              </a:prstGeom>
              <a:solidFill>
                <a:srgbClr val="B4D2F2"/>
              </a:solidFill>
              <a:ln w="12700">
                <a:solidFill>
                  <a:srgbClr val="FFFFFF"/>
                </a:solidFill>
                <a:miter lim="800000"/>
                <a:headEnd/>
                <a:tailEnd/>
              </a:ln>
              <a:effectLst>
                <a:outerShdw dist="89803" dir="2700000" algn="ctr" rotWithShape="0">
                  <a:schemeClr val="bg2"/>
                </a:outerShdw>
              </a:effectLst>
            </p:spPr>
            <p:txBody>
              <a:bodyPr wrap="none" lIns="90488" tIns="44450" rIns="90488" bIns="44450" anchor="ctr"/>
              <a:lstStyle/>
              <a:p>
                <a:pPr algn="ctr"/>
                <a:r>
                  <a:rPr lang="pt-BR" sz="3600" i="1" u="none">
                    <a:solidFill>
                      <a:schemeClr val="bg2"/>
                    </a:solidFill>
                    <a:latin typeface="Arial" pitchFamily="34" charset="0"/>
                  </a:rPr>
                  <a:t>Ambiente</a:t>
                </a:r>
                <a:endParaRPr lang="pt-BR" sz="1800" i="1" u="none">
                  <a:solidFill>
                    <a:schemeClr val="bg2"/>
                  </a:solidFill>
                  <a:latin typeface="Arial" pitchFamily="34" charset="0"/>
                </a:endParaRPr>
              </a:p>
              <a:p>
                <a:pPr algn="ctr"/>
                <a:r>
                  <a:rPr lang="pt-BR" sz="1800" i="1" u="none">
                    <a:solidFill>
                      <a:schemeClr val="bg2"/>
                    </a:solidFill>
                    <a:latin typeface="Arial" pitchFamily="34" charset="0"/>
                  </a:rPr>
                  <a:t>O  que nós </a:t>
                </a:r>
                <a:r>
                  <a:rPr lang="pt-BR" sz="1800" i="1">
                    <a:solidFill>
                      <a:schemeClr val="bg2"/>
                    </a:solidFill>
                    <a:latin typeface="Arial" pitchFamily="34" charset="0"/>
                  </a:rPr>
                  <a:t>podemos</a:t>
                </a:r>
                <a:r>
                  <a:rPr lang="pt-BR" sz="1800" i="1" u="none">
                    <a:solidFill>
                      <a:schemeClr val="bg2"/>
                    </a:solidFill>
                    <a:latin typeface="Arial" pitchFamily="34" charset="0"/>
                  </a:rPr>
                  <a:t>  fazer</a:t>
                </a:r>
                <a:r>
                  <a:rPr lang="pt-BR" sz="1800" u="none">
                    <a:solidFill>
                      <a:schemeClr val="bg2"/>
                    </a:solidFill>
                    <a:latin typeface="Arial" pitchFamily="34" charset="0"/>
                  </a:rPr>
                  <a:t>?</a:t>
                </a:r>
                <a:endParaRPr lang="pt-BR" sz="1800" u="none">
                  <a:solidFill>
                    <a:srgbClr val="FFFFFF"/>
                  </a:solidFill>
                  <a:latin typeface="Arial" pitchFamily="34" charset="0"/>
                </a:endParaRPr>
              </a:p>
            </p:txBody>
          </p:sp>
          <p:sp>
            <p:nvSpPr>
              <p:cNvPr id="22535" name="Line 11"/>
              <p:cNvSpPr>
                <a:spLocks noChangeShapeType="1"/>
              </p:cNvSpPr>
              <p:nvPr/>
            </p:nvSpPr>
            <p:spPr bwMode="auto">
              <a:xfrm flipV="1">
                <a:off x="1427" y="2467"/>
                <a:ext cx="487" cy="397"/>
              </a:xfrm>
              <a:prstGeom prst="line">
                <a:avLst/>
              </a:prstGeom>
              <a:noFill/>
              <a:ln w="12700">
                <a:solidFill>
                  <a:srgbClr val="FFFFFF"/>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spTree>
    <p:extLst>
      <p:ext uri="{BB962C8B-B14F-4D97-AF65-F5344CB8AC3E}">
        <p14:creationId xmlns:p14="http://schemas.microsoft.com/office/powerpoint/2010/main" xmlns="" val="3817062144"/>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bwMode="auto">
          <a:xfrm>
            <a:off x="1195754" y="228600"/>
            <a:ext cx="6682154"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A capacitação</a:t>
            </a:r>
            <a:r>
              <a:rPr lang="pt-BR" sz="4800" smtClean="0">
                <a:effectLst>
                  <a:outerShdw blurRad="38100" dist="38100" dir="2700000" algn="tl">
                    <a:srgbClr val="000000"/>
                  </a:outerShdw>
                </a:effectLst>
                <a:latin typeface="Times New Roman" pitchFamily="18" charset="0"/>
              </a:rPr>
              <a:t/>
            </a:r>
            <a:br>
              <a:rPr lang="pt-BR" sz="4800" smtClean="0">
                <a:effectLst>
                  <a:outerShdw blurRad="38100" dist="38100" dir="2700000" algn="tl">
                    <a:srgbClr val="000000"/>
                  </a:outerShdw>
                </a:effectLst>
                <a:latin typeface="Times New Roman" pitchFamily="18" charset="0"/>
              </a:rPr>
            </a:br>
            <a:r>
              <a:rPr lang="pt-BR" sz="4800" i="1" smtClean="0">
                <a:effectLst>
                  <a:outerShdw blurRad="38100" dist="38100" dir="2700000" algn="tl">
                    <a:srgbClr val="000000"/>
                  </a:outerShdw>
                </a:effectLst>
                <a:latin typeface="Times New Roman" pitchFamily="18" charset="0"/>
              </a:rPr>
              <a:t>‘O que nós sabemos fazer?’</a:t>
            </a:r>
            <a:r>
              <a:rPr lang="pt-BR" smtClean="0">
                <a:effectLst>
                  <a:outerShdw blurRad="38100" dist="38100" dir="2700000" algn="tl">
                    <a:srgbClr val="000000"/>
                  </a:outerShdw>
                </a:effectLst>
              </a:rPr>
              <a:t> </a:t>
            </a:r>
          </a:p>
        </p:txBody>
      </p:sp>
      <p:grpSp>
        <p:nvGrpSpPr>
          <p:cNvPr id="23555" name="Group 1041"/>
          <p:cNvGrpSpPr>
            <a:grpSpLocks/>
          </p:cNvGrpSpPr>
          <p:nvPr/>
        </p:nvGrpSpPr>
        <p:grpSpPr bwMode="auto">
          <a:xfrm>
            <a:off x="1162050" y="2139950"/>
            <a:ext cx="7143750" cy="3803650"/>
            <a:chOff x="793" y="1348"/>
            <a:chExt cx="4875" cy="2396"/>
          </a:xfrm>
        </p:grpSpPr>
        <p:grpSp>
          <p:nvGrpSpPr>
            <p:cNvPr id="23556" name="Group 1039"/>
            <p:cNvGrpSpPr>
              <a:grpSpLocks/>
            </p:cNvGrpSpPr>
            <p:nvPr/>
          </p:nvGrpSpPr>
          <p:grpSpPr bwMode="auto">
            <a:xfrm>
              <a:off x="3421" y="2690"/>
              <a:ext cx="2247" cy="1054"/>
              <a:chOff x="3421" y="2498"/>
              <a:chExt cx="2247" cy="1054"/>
            </a:xfrm>
          </p:grpSpPr>
          <p:sp>
            <p:nvSpPr>
              <p:cNvPr id="23563" name="Rectangle 1032"/>
              <p:cNvSpPr>
                <a:spLocks noChangeArrowheads="1"/>
              </p:cNvSpPr>
              <p:nvPr/>
            </p:nvSpPr>
            <p:spPr bwMode="auto">
              <a:xfrm>
                <a:off x="3421" y="2883"/>
                <a:ext cx="2247" cy="669"/>
              </a:xfrm>
              <a:prstGeom prst="rect">
                <a:avLst/>
              </a:prstGeom>
              <a:solidFill>
                <a:srgbClr val="7EB0E8"/>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3600" i="1" u="none">
                    <a:solidFill>
                      <a:srgbClr val="FFFFFF"/>
                    </a:solidFill>
                    <a:latin typeface="Arial" pitchFamily="34" charset="0"/>
                  </a:rPr>
                  <a:t>Capacitação</a:t>
                </a:r>
                <a:endParaRPr lang="pt-BR" sz="1800" i="1" u="none">
                  <a:solidFill>
                    <a:srgbClr val="FFFFFF"/>
                  </a:solidFill>
                  <a:latin typeface="Arial" pitchFamily="34" charset="0"/>
                </a:endParaRPr>
              </a:p>
              <a:p>
                <a:pPr algn="ctr"/>
                <a:r>
                  <a:rPr lang="pt-BR" sz="1800" i="1" u="none">
                    <a:solidFill>
                      <a:srgbClr val="FFFFFF"/>
                    </a:solidFill>
                    <a:latin typeface="Arial" pitchFamily="34" charset="0"/>
                  </a:rPr>
                  <a:t> O que nós  </a:t>
                </a:r>
                <a:r>
                  <a:rPr lang="pt-BR" sz="1800" i="1">
                    <a:solidFill>
                      <a:srgbClr val="FFFFFF"/>
                    </a:solidFill>
                    <a:latin typeface="Arial" pitchFamily="34" charset="0"/>
                  </a:rPr>
                  <a:t>sabemos</a:t>
                </a:r>
                <a:r>
                  <a:rPr lang="pt-BR" sz="1800" i="1" u="none">
                    <a:solidFill>
                      <a:srgbClr val="FFFFFF"/>
                    </a:solidFill>
                    <a:latin typeface="Arial" pitchFamily="34" charset="0"/>
                  </a:rPr>
                  <a:t>  fazer?</a:t>
                </a:r>
              </a:p>
            </p:txBody>
          </p:sp>
          <p:sp>
            <p:nvSpPr>
              <p:cNvPr id="23564" name="Line 1034"/>
              <p:cNvSpPr>
                <a:spLocks noChangeShapeType="1"/>
              </p:cNvSpPr>
              <p:nvPr/>
            </p:nvSpPr>
            <p:spPr bwMode="auto">
              <a:xfrm>
                <a:off x="4365" y="2498"/>
                <a:ext cx="414" cy="359"/>
              </a:xfrm>
              <a:prstGeom prst="line">
                <a:avLst/>
              </a:prstGeom>
              <a:noFill/>
              <a:ln w="127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nvGrpSpPr>
            <p:cNvPr id="23557" name="Group 1040"/>
            <p:cNvGrpSpPr>
              <a:grpSpLocks/>
            </p:cNvGrpSpPr>
            <p:nvPr/>
          </p:nvGrpSpPr>
          <p:grpSpPr bwMode="auto">
            <a:xfrm>
              <a:off x="793" y="1348"/>
              <a:ext cx="3561" cy="2396"/>
              <a:chOff x="793" y="1156"/>
              <a:chExt cx="3561" cy="2396"/>
            </a:xfrm>
          </p:grpSpPr>
          <p:sp>
            <p:nvSpPr>
              <p:cNvPr id="23558" name="Rectangle 1029"/>
              <p:cNvSpPr>
                <a:spLocks noChangeArrowheads="1"/>
              </p:cNvSpPr>
              <p:nvPr/>
            </p:nvSpPr>
            <p:spPr bwMode="auto">
              <a:xfrm>
                <a:off x="1884" y="2087"/>
                <a:ext cx="2470" cy="570"/>
              </a:xfrm>
              <a:prstGeom prst="rect">
                <a:avLst/>
              </a:prstGeom>
              <a:solidFill>
                <a:srgbClr val="CECECE"/>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anchor="ctr"/>
              <a:lstStyle/>
              <a:p>
                <a:endParaRPr lang="pt-BR"/>
              </a:p>
            </p:txBody>
          </p:sp>
          <p:sp>
            <p:nvSpPr>
              <p:cNvPr id="23559" name="Rectangle 1030"/>
              <p:cNvSpPr>
                <a:spLocks noChangeArrowheads="1"/>
              </p:cNvSpPr>
              <p:nvPr/>
            </p:nvSpPr>
            <p:spPr bwMode="auto">
              <a:xfrm>
                <a:off x="793" y="2893"/>
                <a:ext cx="2195" cy="659"/>
              </a:xfrm>
              <a:prstGeom prst="rect">
                <a:avLst/>
              </a:prstGeom>
              <a:solidFill>
                <a:srgbClr val="FAFD00"/>
              </a:solidFill>
              <a:ln>
                <a:noFill/>
              </a:ln>
              <a:effectLst>
                <a:outerShdw dist="89803" dir="27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1800" i="1" u="none">
                    <a:solidFill>
                      <a:srgbClr val="000000"/>
                    </a:solidFill>
                    <a:latin typeface="Arial" pitchFamily="34" charset="0"/>
                  </a:rPr>
                  <a:t>Ambiente</a:t>
                </a:r>
              </a:p>
            </p:txBody>
          </p:sp>
          <p:sp>
            <p:nvSpPr>
              <p:cNvPr id="23560" name="Rectangle 1031"/>
              <p:cNvSpPr>
                <a:spLocks noChangeArrowheads="1"/>
              </p:cNvSpPr>
              <p:nvPr/>
            </p:nvSpPr>
            <p:spPr bwMode="auto">
              <a:xfrm>
                <a:off x="2098" y="1156"/>
                <a:ext cx="1988" cy="583"/>
              </a:xfrm>
              <a:prstGeom prst="rect">
                <a:avLst/>
              </a:prstGeom>
              <a:solidFill>
                <a:srgbClr val="FAFD00"/>
              </a:solidFill>
              <a:ln w="12700">
                <a:solidFill>
                  <a:schemeClr val="tx1"/>
                </a:solidFill>
                <a:miter lim="800000"/>
                <a:headEnd/>
                <a:tailEnd/>
              </a:ln>
              <a:effectLst>
                <a:outerShdw dist="89803" dir="2700000" algn="ctr" rotWithShape="0">
                  <a:schemeClr val="bg2"/>
                </a:outerShdw>
              </a:effectLst>
            </p:spPr>
            <p:txBody>
              <a:bodyPr wrap="none" lIns="90488" tIns="44450" rIns="90488" bIns="44450" anchor="ctr"/>
              <a:lstStyle/>
              <a:p>
                <a:pPr algn="ctr"/>
                <a:r>
                  <a:rPr lang="pt-BR" sz="1800" i="1" u="none">
                    <a:solidFill>
                      <a:srgbClr val="000000"/>
                    </a:solidFill>
                    <a:latin typeface="Arial" pitchFamily="34" charset="0"/>
                  </a:rPr>
                  <a:t>Propósito</a:t>
                </a:r>
              </a:p>
            </p:txBody>
          </p:sp>
          <p:sp>
            <p:nvSpPr>
              <p:cNvPr id="23561" name="Line 1033"/>
              <p:cNvSpPr>
                <a:spLocks noChangeShapeType="1"/>
              </p:cNvSpPr>
              <p:nvPr/>
            </p:nvSpPr>
            <p:spPr bwMode="auto">
              <a:xfrm>
                <a:off x="3145" y="1790"/>
                <a:ext cx="0" cy="261"/>
              </a:xfrm>
              <a:prstGeom prst="line">
                <a:avLst/>
              </a:prstGeom>
              <a:noFill/>
              <a:ln w="127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23562" name="Line 1035"/>
              <p:cNvSpPr>
                <a:spLocks noChangeShapeType="1"/>
              </p:cNvSpPr>
              <p:nvPr/>
            </p:nvSpPr>
            <p:spPr bwMode="auto">
              <a:xfrm flipV="1">
                <a:off x="1381" y="2445"/>
                <a:ext cx="493" cy="405"/>
              </a:xfrm>
              <a:prstGeom prst="line">
                <a:avLst/>
              </a:prstGeom>
              <a:noFill/>
              <a:ln w="12700">
                <a:solidFill>
                  <a:srgbClr val="B3B9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spTree>
    <p:extLst>
      <p:ext uri="{BB962C8B-B14F-4D97-AF65-F5344CB8AC3E}">
        <p14:creationId xmlns:p14="http://schemas.microsoft.com/office/powerpoint/2010/main" xmlns="" val="893159155"/>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1430215" y="304800"/>
            <a:ext cx="6236677" cy="1143000"/>
          </a:xfrm>
          <a:effectLst>
            <a:outerShdw dist="107763" dir="2700000" algn="ctr" rotWithShape="0">
              <a:schemeClr val="bg2"/>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A estratégia</a:t>
            </a:r>
            <a:br>
              <a:rPr lang="pt-BR" sz="4800" i="1" smtClean="0">
                <a:effectLst>
                  <a:outerShdw blurRad="38100" dist="38100" dir="2700000" algn="tl">
                    <a:srgbClr val="000000"/>
                  </a:outerShdw>
                </a:effectLst>
                <a:latin typeface="Times New Roman" pitchFamily="18" charset="0"/>
              </a:rPr>
            </a:br>
            <a:r>
              <a:rPr lang="pt-BR" sz="4800" i="1" smtClean="0">
                <a:effectLst>
                  <a:outerShdw blurRad="38100" dist="38100" dir="2700000" algn="tl">
                    <a:srgbClr val="000000"/>
                  </a:outerShdw>
                </a:effectLst>
                <a:latin typeface="Times New Roman" pitchFamily="18" charset="0"/>
              </a:rPr>
              <a:t>‘O que nós vamos fazer?’</a:t>
            </a:r>
          </a:p>
        </p:txBody>
      </p:sp>
      <p:grpSp>
        <p:nvGrpSpPr>
          <p:cNvPr id="24579" name="Group 16"/>
          <p:cNvGrpSpPr>
            <a:grpSpLocks/>
          </p:cNvGrpSpPr>
          <p:nvPr/>
        </p:nvGrpSpPr>
        <p:grpSpPr bwMode="auto">
          <a:xfrm>
            <a:off x="1085850" y="2063750"/>
            <a:ext cx="7067550" cy="3956050"/>
            <a:chOff x="741" y="1300"/>
            <a:chExt cx="4823" cy="2492"/>
          </a:xfrm>
        </p:grpSpPr>
        <p:grpSp>
          <p:nvGrpSpPr>
            <p:cNvPr id="24580" name="Group 14"/>
            <p:cNvGrpSpPr>
              <a:grpSpLocks/>
            </p:cNvGrpSpPr>
            <p:nvPr/>
          </p:nvGrpSpPr>
          <p:grpSpPr bwMode="auto">
            <a:xfrm>
              <a:off x="741" y="1300"/>
              <a:ext cx="4823" cy="2492"/>
              <a:chOff x="684" y="1108"/>
              <a:chExt cx="4452" cy="2492"/>
            </a:xfrm>
          </p:grpSpPr>
          <p:sp>
            <p:nvSpPr>
              <p:cNvPr id="24586" name="Rectangle 6"/>
              <p:cNvSpPr>
                <a:spLocks noChangeArrowheads="1"/>
              </p:cNvSpPr>
              <p:nvPr/>
            </p:nvSpPr>
            <p:spPr bwMode="auto">
              <a:xfrm>
                <a:off x="684" y="2937"/>
                <a:ext cx="2004" cy="663"/>
              </a:xfrm>
              <a:prstGeom prst="rect">
                <a:avLst/>
              </a:prstGeom>
              <a:solidFill>
                <a:srgbClr val="FAFD00"/>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3600" i="1" u="none">
                    <a:solidFill>
                      <a:srgbClr val="000000"/>
                    </a:solidFill>
                    <a:latin typeface="Arial" pitchFamily="34" charset="0"/>
                  </a:rPr>
                  <a:t>Ambiente</a:t>
                </a:r>
              </a:p>
              <a:p>
                <a:pPr algn="ctr"/>
                <a:endParaRPr lang="pt-BR" sz="1800" u="none">
                  <a:solidFill>
                    <a:srgbClr val="000000"/>
                  </a:solidFill>
                  <a:latin typeface="Arial" pitchFamily="34" charset="0"/>
                </a:endParaRPr>
              </a:p>
            </p:txBody>
          </p:sp>
          <p:sp>
            <p:nvSpPr>
              <p:cNvPr id="24587" name="Rectangle 7"/>
              <p:cNvSpPr>
                <a:spLocks noChangeArrowheads="1"/>
              </p:cNvSpPr>
              <p:nvPr/>
            </p:nvSpPr>
            <p:spPr bwMode="auto">
              <a:xfrm>
                <a:off x="1876" y="1108"/>
                <a:ext cx="1816" cy="588"/>
              </a:xfrm>
              <a:prstGeom prst="rect">
                <a:avLst/>
              </a:prstGeom>
              <a:solidFill>
                <a:srgbClr val="FAFD00"/>
              </a:solidFill>
              <a:ln w="12700">
                <a:solidFill>
                  <a:schemeClr val="tx1"/>
                </a:solidFill>
                <a:miter lim="800000"/>
                <a:headEnd/>
                <a:tailEnd/>
              </a:ln>
              <a:effectLst>
                <a:outerShdw dist="107763" dir="18900000" algn="ctr" rotWithShape="0">
                  <a:schemeClr val="bg2"/>
                </a:outerShdw>
              </a:effectLst>
            </p:spPr>
            <p:txBody>
              <a:bodyPr wrap="none" lIns="90488" tIns="44450" rIns="90488" bIns="44450" anchor="ctr"/>
              <a:lstStyle/>
              <a:p>
                <a:pPr algn="ctr"/>
                <a:r>
                  <a:rPr lang="pt-BR" sz="3600" u="none">
                    <a:solidFill>
                      <a:srgbClr val="000000"/>
                    </a:solidFill>
                    <a:latin typeface="Arial" pitchFamily="34" charset="0"/>
                  </a:rPr>
                  <a:t>Propósito</a:t>
                </a:r>
              </a:p>
              <a:p>
                <a:pPr algn="ctr"/>
                <a:r>
                  <a:rPr lang="pt-BR" sz="1800" u="none">
                    <a:solidFill>
                      <a:srgbClr val="000000"/>
                    </a:solidFill>
                    <a:latin typeface="Arial" pitchFamily="34" charset="0"/>
                  </a:rPr>
                  <a:t> </a:t>
                </a:r>
              </a:p>
            </p:txBody>
          </p:sp>
          <p:sp>
            <p:nvSpPr>
              <p:cNvPr id="24588" name="Rectangle 8"/>
              <p:cNvSpPr>
                <a:spLocks noChangeArrowheads="1"/>
              </p:cNvSpPr>
              <p:nvPr/>
            </p:nvSpPr>
            <p:spPr bwMode="auto">
              <a:xfrm>
                <a:off x="3084" y="2927"/>
                <a:ext cx="2052" cy="673"/>
              </a:xfrm>
              <a:prstGeom prst="rect">
                <a:avLst/>
              </a:prstGeom>
              <a:solidFill>
                <a:srgbClr val="FAFD00"/>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3600" i="1" u="none">
                    <a:solidFill>
                      <a:srgbClr val="000000"/>
                    </a:solidFill>
                    <a:latin typeface="Arial" pitchFamily="34" charset="0"/>
                  </a:rPr>
                  <a:t>Capacitação</a:t>
                </a:r>
                <a:endParaRPr lang="pt-BR" sz="1800" i="1" u="none">
                  <a:solidFill>
                    <a:srgbClr val="000000"/>
                  </a:solidFill>
                  <a:latin typeface="Arial" pitchFamily="34" charset="0"/>
                </a:endParaRPr>
              </a:p>
            </p:txBody>
          </p:sp>
        </p:grpSp>
        <p:grpSp>
          <p:nvGrpSpPr>
            <p:cNvPr id="24581" name="Group 15"/>
            <p:cNvGrpSpPr>
              <a:grpSpLocks/>
            </p:cNvGrpSpPr>
            <p:nvPr/>
          </p:nvGrpSpPr>
          <p:grpSpPr bwMode="auto">
            <a:xfrm>
              <a:off x="1349" y="1896"/>
              <a:ext cx="3309" cy="1209"/>
              <a:chOff x="1245" y="1704"/>
              <a:chExt cx="3055" cy="1209"/>
            </a:xfrm>
          </p:grpSpPr>
          <p:sp>
            <p:nvSpPr>
              <p:cNvPr id="24582" name="Rectangle 5"/>
              <p:cNvSpPr>
                <a:spLocks noChangeArrowheads="1"/>
              </p:cNvSpPr>
              <p:nvPr/>
            </p:nvSpPr>
            <p:spPr bwMode="auto">
              <a:xfrm>
                <a:off x="1680" y="2125"/>
                <a:ext cx="2256" cy="574"/>
              </a:xfrm>
              <a:prstGeom prst="rect">
                <a:avLst/>
              </a:prstGeom>
              <a:solidFill>
                <a:srgbClr val="FF7979"/>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4000" u="none">
                    <a:solidFill>
                      <a:srgbClr val="FFFFFF"/>
                    </a:solidFill>
                    <a:latin typeface="Arial" pitchFamily="34" charset="0"/>
                  </a:rPr>
                  <a:t>Estratégia</a:t>
                </a:r>
                <a:endParaRPr lang="pt-BR" sz="1000" u="none">
                  <a:solidFill>
                    <a:srgbClr val="FFFFFF"/>
                  </a:solidFill>
                  <a:latin typeface="Arial" pitchFamily="34" charset="0"/>
                </a:endParaRPr>
              </a:p>
              <a:p>
                <a:pPr algn="ctr"/>
                <a:r>
                  <a:rPr lang="pt-BR" sz="2000" u="none">
                    <a:solidFill>
                      <a:srgbClr val="FFFFFF"/>
                    </a:solidFill>
                    <a:latin typeface="Arial" pitchFamily="34" charset="0"/>
                  </a:rPr>
                  <a:t>O que nós </a:t>
                </a:r>
                <a:r>
                  <a:rPr lang="pt-BR" sz="2000" i="1">
                    <a:solidFill>
                      <a:srgbClr val="FFFFFF"/>
                    </a:solidFill>
                    <a:latin typeface="Arial" pitchFamily="34" charset="0"/>
                  </a:rPr>
                  <a:t>vamos</a:t>
                </a:r>
                <a:r>
                  <a:rPr lang="pt-BR" sz="2000" u="none">
                    <a:solidFill>
                      <a:srgbClr val="FFFFFF"/>
                    </a:solidFill>
                    <a:latin typeface="Arial" pitchFamily="34" charset="0"/>
                  </a:rPr>
                  <a:t>  fazer???</a:t>
                </a:r>
              </a:p>
            </p:txBody>
          </p:sp>
          <p:sp>
            <p:nvSpPr>
              <p:cNvPr id="24583" name="Line 9"/>
              <p:cNvSpPr>
                <a:spLocks noChangeShapeType="1"/>
              </p:cNvSpPr>
              <p:nvPr/>
            </p:nvSpPr>
            <p:spPr bwMode="auto">
              <a:xfrm>
                <a:off x="2832" y="1704"/>
                <a:ext cx="0" cy="348"/>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4584" name="Line 10"/>
              <p:cNvSpPr>
                <a:spLocks noChangeShapeType="1"/>
              </p:cNvSpPr>
              <p:nvPr/>
            </p:nvSpPr>
            <p:spPr bwMode="auto">
              <a:xfrm>
                <a:off x="3970" y="2559"/>
                <a:ext cx="330" cy="321"/>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4585" name="Line 11"/>
              <p:cNvSpPr>
                <a:spLocks noChangeShapeType="1"/>
              </p:cNvSpPr>
              <p:nvPr/>
            </p:nvSpPr>
            <p:spPr bwMode="auto">
              <a:xfrm flipV="1">
                <a:off x="1245" y="2465"/>
                <a:ext cx="402" cy="448"/>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spTree>
    <p:extLst>
      <p:ext uri="{BB962C8B-B14F-4D97-AF65-F5344CB8AC3E}">
        <p14:creationId xmlns:p14="http://schemas.microsoft.com/office/powerpoint/2010/main" xmlns="" val="1087535043"/>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0-#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602" name="Group 21"/>
          <p:cNvGrpSpPr>
            <a:grpSpLocks/>
          </p:cNvGrpSpPr>
          <p:nvPr/>
        </p:nvGrpSpPr>
        <p:grpSpPr bwMode="auto">
          <a:xfrm>
            <a:off x="838200" y="2133600"/>
            <a:ext cx="7478216" cy="3657600"/>
            <a:chOff x="572" y="1344"/>
            <a:chExt cx="5512" cy="2304"/>
          </a:xfrm>
        </p:grpSpPr>
        <p:grpSp>
          <p:nvGrpSpPr>
            <p:cNvPr id="25604" name="Group 19"/>
            <p:cNvGrpSpPr>
              <a:grpSpLocks/>
            </p:cNvGrpSpPr>
            <p:nvPr/>
          </p:nvGrpSpPr>
          <p:grpSpPr bwMode="auto">
            <a:xfrm>
              <a:off x="572" y="1344"/>
              <a:ext cx="4004" cy="2304"/>
              <a:chOff x="528" y="1344"/>
              <a:chExt cx="3696" cy="2304"/>
            </a:xfrm>
          </p:grpSpPr>
          <p:sp>
            <p:nvSpPr>
              <p:cNvPr id="25608" name="Rectangle 6"/>
              <p:cNvSpPr>
                <a:spLocks noChangeArrowheads="1"/>
              </p:cNvSpPr>
              <p:nvPr/>
            </p:nvSpPr>
            <p:spPr bwMode="auto">
              <a:xfrm>
                <a:off x="528" y="3035"/>
                <a:ext cx="1664" cy="613"/>
              </a:xfrm>
              <a:prstGeom prst="rect">
                <a:avLst/>
              </a:prstGeom>
              <a:solidFill>
                <a:srgbClr val="FAFD00"/>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3600" i="1" u="none">
                    <a:solidFill>
                      <a:srgbClr val="000000"/>
                    </a:solidFill>
                    <a:latin typeface="Arial" pitchFamily="34" charset="0"/>
                  </a:rPr>
                  <a:t>Ambiente</a:t>
                </a:r>
                <a:endParaRPr lang="pt-BR" sz="1800" i="1" u="none">
                  <a:solidFill>
                    <a:srgbClr val="000000"/>
                  </a:solidFill>
                  <a:latin typeface="Arial" pitchFamily="34" charset="0"/>
                </a:endParaRPr>
              </a:p>
            </p:txBody>
          </p:sp>
          <p:sp>
            <p:nvSpPr>
              <p:cNvPr id="25609" name="Rectangle 7"/>
              <p:cNvSpPr>
                <a:spLocks noChangeArrowheads="1"/>
              </p:cNvSpPr>
              <p:nvPr/>
            </p:nvSpPr>
            <p:spPr bwMode="auto">
              <a:xfrm>
                <a:off x="1248" y="1344"/>
                <a:ext cx="2112" cy="528"/>
              </a:xfrm>
              <a:prstGeom prst="rect">
                <a:avLst/>
              </a:prstGeom>
              <a:solidFill>
                <a:srgbClr val="FAFD00"/>
              </a:solidFill>
              <a:ln w="12700">
                <a:solidFill>
                  <a:schemeClr val="tx1"/>
                </a:solidFill>
                <a:miter lim="800000"/>
                <a:headEnd/>
                <a:tailEnd/>
              </a:ln>
              <a:effectLst>
                <a:outerShdw dist="107763" dir="18900000" algn="ctr" rotWithShape="0">
                  <a:schemeClr val="bg2"/>
                </a:outerShdw>
              </a:effectLst>
            </p:spPr>
            <p:txBody>
              <a:bodyPr wrap="none" lIns="90488" tIns="44450" rIns="90488" bIns="44450" anchor="ctr"/>
              <a:lstStyle/>
              <a:p>
                <a:pPr algn="ctr"/>
                <a:r>
                  <a:rPr lang="pt-BR" sz="3600" i="1" u="none">
                    <a:solidFill>
                      <a:srgbClr val="000000"/>
                    </a:solidFill>
                    <a:latin typeface="Arial" pitchFamily="34" charset="0"/>
                  </a:rPr>
                  <a:t>Propósito</a:t>
                </a:r>
                <a:endParaRPr lang="pt-BR" sz="2400" i="1" u="none">
                  <a:solidFill>
                    <a:srgbClr val="000000"/>
                  </a:solidFill>
                  <a:latin typeface="Arial" pitchFamily="34" charset="0"/>
                </a:endParaRPr>
              </a:p>
            </p:txBody>
          </p:sp>
          <p:sp>
            <p:nvSpPr>
              <p:cNvPr id="25610" name="Rectangle 8"/>
              <p:cNvSpPr>
                <a:spLocks noChangeArrowheads="1"/>
              </p:cNvSpPr>
              <p:nvPr/>
            </p:nvSpPr>
            <p:spPr bwMode="auto">
              <a:xfrm>
                <a:off x="2520" y="3025"/>
                <a:ext cx="1704" cy="623"/>
              </a:xfrm>
              <a:prstGeom prst="rect">
                <a:avLst/>
              </a:prstGeom>
              <a:solidFill>
                <a:srgbClr val="FAFD00"/>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3600" i="1" u="none">
                    <a:solidFill>
                      <a:srgbClr val="000000"/>
                    </a:solidFill>
                    <a:latin typeface="Arial" pitchFamily="34" charset="0"/>
                  </a:rPr>
                  <a:t>Capacitação</a:t>
                </a:r>
                <a:endParaRPr lang="pt-BR" sz="1800" i="1" u="none">
                  <a:solidFill>
                    <a:srgbClr val="000000"/>
                  </a:solidFill>
                  <a:latin typeface="Arial" pitchFamily="34" charset="0"/>
                </a:endParaRPr>
              </a:p>
            </p:txBody>
          </p:sp>
          <p:sp>
            <p:nvSpPr>
              <p:cNvPr id="25611" name="Rectangle 5"/>
              <p:cNvSpPr>
                <a:spLocks noChangeArrowheads="1"/>
              </p:cNvSpPr>
              <p:nvPr/>
            </p:nvSpPr>
            <p:spPr bwMode="auto">
              <a:xfrm>
                <a:off x="1355" y="2284"/>
                <a:ext cx="1872" cy="531"/>
              </a:xfrm>
              <a:prstGeom prst="rect">
                <a:avLst/>
              </a:prstGeom>
              <a:solidFill>
                <a:srgbClr val="FF7979"/>
              </a:solidFill>
              <a:ln>
                <a:noFill/>
              </a:ln>
              <a:effectLst>
                <a:outerShdw dist="107763" dir="18900000" algn="ctr" rotWithShape="0">
                  <a:schemeClr val="bg2"/>
                </a:outerShdw>
              </a:effectLst>
              <a:extLst>
                <a:ext uri="{91240B29-F687-4F45-9708-019B960494DF}">
                  <a14:hiddenLine xmlns:a14="http://schemas.microsoft.com/office/drawing/2010/main" xmlns="" w="12700">
                    <a:solidFill>
                      <a:schemeClr val="tx1"/>
                    </a:solidFill>
                    <a:miter lim="800000"/>
                    <a:headEnd/>
                    <a:tailEnd/>
                  </a14:hiddenLine>
                </a:ext>
              </a:extLst>
            </p:spPr>
            <p:txBody>
              <a:bodyPr wrap="none" lIns="90488" tIns="44450" rIns="90488" bIns="44450" anchor="ctr"/>
              <a:lstStyle/>
              <a:p>
                <a:pPr algn="ctr"/>
                <a:r>
                  <a:rPr lang="pt-BR" sz="4000" i="1" u="none">
                    <a:solidFill>
                      <a:srgbClr val="FFFFFF"/>
                    </a:solidFill>
                    <a:latin typeface="Arial" pitchFamily="34" charset="0"/>
                  </a:rPr>
                  <a:t>Estratégia</a:t>
                </a:r>
                <a:endParaRPr lang="pt-BR" sz="1000" i="1" u="none">
                  <a:solidFill>
                    <a:srgbClr val="FFFFFF"/>
                  </a:solidFill>
                  <a:latin typeface="Arial" pitchFamily="34" charset="0"/>
                </a:endParaRPr>
              </a:p>
            </p:txBody>
          </p:sp>
          <p:sp>
            <p:nvSpPr>
              <p:cNvPr id="25612" name="Line 9"/>
              <p:cNvSpPr>
                <a:spLocks noChangeShapeType="1"/>
              </p:cNvSpPr>
              <p:nvPr/>
            </p:nvSpPr>
            <p:spPr bwMode="auto">
              <a:xfrm>
                <a:off x="2312" y="1895"/>
                <a:ext cx="0" cy="322"/>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5613" name="Line 10"/>
              <p:cNvSpPr>
                <a:spLocks noChangeShapeType="1"/>
              </p:cNvSpPr>
              <p:nvPr/>
            </p:nvSpPr>
            <p:spPr bwMode="auto">
              <a:xfrm>
                <a:off x="3256" y="2685"/>
                <a:ext cx="274" cy="298"/>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5614" name="Line 11"/>
              <p:cNvSpPr>
                <a:spLocks noChangeShapeType="1"/>
              </p:cNvSpPr>
              <p:nvPr/>
            </p:nvSpPr>
            <p:spPr bwMode="auto">
              <a:xfrm flipV="1">
                <a:off x="994" y="2599"/>
                <a:ext cx="334" cy="413"/>
              </a:xfrm>
              <a:prstGeom prst="line">
                <a:avLst/>
              </a:prstGeom>
              <a:noFill/>
              <a:ln w="50800">
                <a:solidFill>
                  <a:srgbClr val="CECECE"/>
                </a:solidFill>
                <a:round/>
                <a:headEnd type="triangle" w="med" len="med"/>
                <a:tailEnd type="triangle" w="med" len="med"/>
              </a:ln>
              <a:effectLst>
                <a:outerShdw dist="107763" dir="18900000" algn="ctr" rotWithShape="0">
                  <a:schemeClr val="bg2"/>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5605" name="Group 17"/>
            <p:cNvGrpSpPr>
              <a:grpSpLocks/>
            </p:cNvGrpSpPr>
            <p:nvPr/>
          </p:nvGrpSpPr>
          <p:grpSpPr bwMode="auto">
            <a:xfrm>
              <a:off x="3536" y="1488"/>
              <a:ext cx="2548" cy="960"/>
              <a:chOff x="3264" y="1488"/>
              <a:chExt cx="2352" cy="960"/>
            </a:xfrm>
          </p:grpSpPr>
          <p:sp>
            <p:nvSpPr>
              <p:cNvPr id="25606" name="Oval 12"/>
              <p:cNvSpPr>
                <a:spLocks noChangeArrowheads="1"/>
              </p:cNvSpPr>
              <p:nvPr/>
            </p:nvSpPr>
            <p:spPr bwMode="auto">
              <a:xfrm>
                <a:off x="3792" y="1488"/>
                <a:ext cx="1824" cy="816"/>
              </a:xfrm>
              <a:prstGeom prst="ellipse">
                <a:avLst/>
              </a:prstGeom>
              <a:solidFill>
                <a:srgbClr val="0E922A"/>
              </a:solidFill>
              <a:ln w="12700">
                <a:solidFill>
                  <a:schemeClr val="bg2"/>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pt-BR" sz="4000" i="1" u="none">
                    <a:solidFill>
                      <a:srgbClr val="FFFFFF"/>
                    </a:solidFill>
                  </a:rPr>
                  <a:t>O FUTURO</a:t>
                </a:r>
                <a:endParaRPr lang="pt-BR" sz="2400" u="none"/>
              </a:p>
            </p:txBody>
          </p:sp>
          <p:sp>
            <p:nvSpPr>
              <p:cNvPr id="25607" name="AutoShape 15"/>
              <p:cNvSpPr>
                <a:spLocks noChangeArrowheads="1"/>
              </p:cNvSpPr>
              <p:nvPr/>
            </p:nvSpPr>
            <p:spPr bwMode="auto">
              <a:xfrm rot="-1632343">
                <a:off x="3264" y="2112"/>
                <a:ext cx="672" cy="336"/>
              </a:xfrm>
              <a:prstGeom prst="rightArrow">
                <a:avLst>
                  <a:gd name="adj1" fmla="val 50000"/>
                  <a:gd name="adj2" fmla="val 50000"/>
                </a:avLst>
              </a:prstGeom>
              <a:solidFill>
                <a:srgbClr val="66FF99"/>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grpSp>
      <p:sp>
        <p:nvSpPr>
          <p:cNvPr id="90132" name="Rectangle 20"/>
          <p:cNvSpPr>
            <a:spLocks noGrp="1" noChangeArrowheads="1"/>
          </p:cNvSpPr>
          <p:nvPr>
            <p:ph type="title" idx="4294967295"/>
          </p:nvPr>
        </p:nvSpPr>
        <p:spPr bwMode="auto">
          <a:xfrm>
            <a:off x="773723" y="457200"/>
            <a:ext cx="7737231" cy="11430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defRPr/>
            </a:pPr>
            <a:r>
              <a:rPr lang="pt-BR" sz="4800" i="1" smtClean="0">
                <a:effectLst>
                  <a:outerShdw blurRad="38100" dist="38100" dir="2700000" algn="tl">
                    <a:srgbClr val="000000"/>
                  </a:outerShdw>
                </a:effectLst>
                <a:latin typeface="Times New Roman" pitchFamily="18" charset="0"/>
              </a:rPr>
              <a:t>A estratégia e o futuro</a:t>
            </a:r>
          </a:p>
        </p:txBody>
      </p:sp>
    </p:spTree>
    <p:extLst>
      <p:ext uri="{BB962C8B-B14F-4D97-AF65-F5344CB8AC3E}">
        <p14:creationId xmlns:p14="http://schemas.microsoft.com/office/powerpoint/2010/main" xmlns="" val="258030538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32"/>
                                        </p:tgtEl>
                                        <p:attrNameLst>
                                          <p:attrName>style.visibility</p:attrName>
                                        </p:attrNameLst>
                                      </p:cBhvr>
                                      <p:to>
                                        <p:strVal val="visible"/>
                                      </p:to>
                                    </p:set>
                                    <p:anim calcmode="lin" valueType="num">
                                      <p:cBhvr additive="base">
                                        <p:cTn id="7" dur="500" fill="hold"/>
                                        <p:tgtEl>
                                          <p:spTgt spid="90132"/>
                                        </p:tgtEl>
                                        <p:attrNameLst>
                                          <p:attrName>ppt_x</p:attrName>
                                        </p:attrNameLst>
                                      </p:cBhvr>
                                      <p:tavLst>
                                        <p:tav tm="0">
                                          <p:val>
                                            <p:strVal val="0-#ppt_w/2"/>
                                          </p:val>
                                        </p:tav>
                                        <p:tav tm="100000">
                                          <p:val>
                                            <p:strVal val="#ppt_x"/>
                                          </p:val>
                                        </p:tav>
                                      </p:tavLst>
                                    </p:anim>
                                    <p:anim calcmode="lin" valueType="num">
                                      <p:cBhvr additive="base">
                                        <p:cTn id="8" dur="500" fill="hold"/>
                                        <p:tgtEl>
                                          <p:spTgt spid="901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2"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703385" y="6096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4800" i="1" smtClean="0">
                <a:effectLst>
                  <a:outerShdw blurRad="38100" dist="38100" dir="2700000" algn="tl">
                    <a:srgbClr val="000000"/>
                  </a:outerShdw>
                </a:effectLst>
                <a:latin typeface="Times New Roman" pitchFamily="18" charset="0"/>
              </a:rPr>
              <a:t>5. Formulação das estratégias</a:t>
            </a:r>
          </a:p>
        </p:txBody>
      </p:sp>
      <p:sp>
        <p:nvSpPr>
          <p:cNvPr id="124931" name="Rectangle 3"/>
          <p:cNvSpPr>
            <a:spLocks noGrp="1" noChangeArrowheads="1"/>
          </p:cNvSpPr>
          <p:nvPr>
            <p:ph type="body" idx="1"/>
          </p:nvPr>
        </p:nvSpPr>
        <p:spPr bwMode="auto">
          <a:xfrm>
            <a:off x="703385" y="1981200"/>
            <a:ext cx="8088923" cy="2895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buClr>
                <a:srgbClr val="FFFF00"/>
              </a:buClr>
              <a:buSzPct val="130000"/>
              <a:buFont typeface="Wingdings" pitchFamily="2" charset="2"/>
              <a:buChar char="ü"/>
              <a:defRPr/>
            </a:pPr>
            <a:r>
              <a:rPr lang="pt-BR" sz="3200" i="1" smtClean="0"/>
              <a:t>Plano de capacitação</a:t>
            </a:r>
          </a:p>
          <a:p>
            <a:pPr>
              <a:buClr>
                <a:srgbClr val="FFFF00"/>
              </a:buClr>
              <a:buSzPct val="130000"/>
              <a:buFont typeface="Wingdings" pitchFamily="2" charset="2"/>
              <a:buChar char="ü"/>
              <a:defRPr/>
            </a:pPr>
            <a:r>
              <a:rPr lang="pt-BR" sz="3200" i="1" smtClean="0"/>
              <a:t>Plano de ação para mudanças no ambiente</a:t>
            </a:r>
          </a:p>
          <a:p>
            <a:pPr>
              <a:buClr>
                <a:srgbClr val="FFFF00"/>
              </a:buClr>
              <a:buSzPct val="130000"/>
              <a:buFont typeface="Wingdings" pitchFamily="2" charset="2"/>
              <a:buChar char="ü"/>
              <a:defRPr/>
            </a:pPr>
            <a:r>
              <a:rPr lang="pt-BR" sz="3200" i="1" smtClean="0"/>
              <a:t>Plano para revisão e adequação do propósito</a:t>
            </a:r>
          </a:p>
        </p:txBody>
      </p:sp>
    </p:spTree>
    <p:extLst>
      <p:ext uri="{BB962C8B-B14F-4D97-AF65-F5344CB8AC3E}">
        <p14:creationId xmlns:p14="http://schemas.microsoft.com/office/powerpoint/2010/main" xmlns="" val="215078561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500" fill="hold"/>
                                        <p:tgtEl>
                                          <p:spTgt spid="124930"/>
                                        </p:tgtEl>
                                        <p:attrNameLst>
                                          <p:attrName>ppt_x</p:attrName>
                                        </p:attrNameLst>
                                      </p:cBhvr>
                                      <p:tavLst>
                                        <p:tav tm="0">
                                          <p:val>
                                            <p:strVal val="0-#ppt_w/2"/>
                                          </p:val>
                                        </p:tav>
                                        <p:tav tm="100000">
                                          <p:val>
                                            <p:strVal val="#ppt_x"/>
                                          </p:val>
                                        </p:tav>
                                      </p:tavLst>
                                    </p:anim>
                                    <p:anim calcmode="lin" valueType="num">
                                      <p:cBhvr additive="base">
                                        <p:cTn id="8" dur="500" fill="hold"/>
                                        <p:tgtEl>
                                          <p:spTgt spid="1249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24931">
                                            <p:txEl>
                                              <p:pRg st="0" end="0"/>
                                            </p:txEl>
                                          </p:spTgt>
                                        </p:tgtEl>
                                        <p:attrNameLst>
                                          <p:attrName>style.visibility</p:attrName>
                                        </p:attrNameLst>
                                      </p:cBhvr>
                                      <p:to>
                                        <p:strVal val="visible"/>
                                      </p:to>
                                    </p:set>
                                    <p:anim to="" calcmode="lin" valueType="num">
                                      <p:cBhvr>
                                        <p:cTn id="13" dur="1" fill="hold"/>
                                        <p:tgtEl>
                                          <p:spTgt spid="12493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24931">
                                            <p:txEl>
                                              <p:pRg st="1" end="1"/>
                                            </p:txEl>
                                          </p:spTgt>
                                        </p:tgtEl>
                                        <p:attrNameLst>
                                          <p:attrName>style.visibility</p:attrName>
                                        </p:attrNameLst>
                                      </p:cBhvr>
                                      <p:to>
                                        <p:strVal val="visible"/>
                                      </p:to>
                                    </p:set>
                                    <p:anim to="" calcmode="lin" valueType="num">
                                      <p:cBhvr>
                                        <p:cTn id="18" dur="1" fill="hold"/>
                                        <p:tgtEl>
                                          <p:spTgt spid="124931">
                                            <p:txEl>
                                              <p:pRg st="1" end="1"/>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124931">
                                            <p:txEl>
                                              <p:pRg st="2" end="2"/>
                                            </p:txEl>
                                          </p:spTgt>
                                        </p:tgtEl>
                                        <p:attrNameLst>
                                          <p:attrName>style.visibility</p:attrName>
                                        </p:attrNameLst>
                                      </p:cBhvr>
                                      <p:to>
                                        <p:strVal val="visible"/>
                                      </p:to>
                                    </p:set>
                                    <p:anim to="" calcmode="lin" valueType="num">
                                      <p:cBhvr>
                                        <p:cTn id="23" dur="1" fill="hold"/>
                                        <p:tgtEl>
                                          <p:spTgt spid="12493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31"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a:xfrm>
            <a:off x="703385" y="4572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3600" i="1" smtClean="0">
                <a:effectLst>
                  <a:outerShdw blurRad="38100" dist="38100" dir="2700000" algn="tl">
                    <a:srgbClr val="000000"/>
                  </a:outerShdw>
                </a:effectLst>
                <a:latin typeface="Times New Roman" pitchFamily="18" charset="0"/>
              </a:rPr>
              <a:t>E se a capacitação for insuficiente para atender a uma estratégia proposta?</a:t>
            </a:r>
          </a:p>
        </p:txBody>
      </p:sp>
      <p:grpSp>
        <p:nvGrpSpPr>
          <p:cNvPr id="27651" name="Group 20"/>
          <p:cNvGrpSpPr>
            <a:grpSpLocks/>
          </p:cNvGrpSpPr>
          <p:nvPr/>
        </p:nvGrpSpPr>
        <p:grpSpPr bwMode="auto">
          <a:xfrm>
            <a:off x="1049217" y="2608264"/>
            <a:ext cx="7195192" cy="3716337"/>
            <a:chOff x="716" y="1643"/>
            <a:chExt cx="5188" cy="2341"/>
          </a:xfrm>
        </p:grpSpPr>
        <p:grpSp>
          <p:nvGrpSpPr>
            <p:cNvPr id="27652" name="Group 17"/>
            <p:cNvGrpSpPr>
              <a:grpSpLocks/>
            </p:cNvGrpSpPr>
            <p:nvPr/>
          </p:nvGrpSpPr>
          <p:grpSpPr bwMode="auto">
            <a:xfrm>
              <a:off x="2166" y="3099"/>
              <a:ext cx="1275" cy="885"/>
              <a:chOff x="2166" y="2800"/>
              <a:chExt cx="1275" cy="885"/>
            </a:xfrm>
          </p:grpSpPr>
          <p:sp>
            <p:nvSpPr>
              <p:cNvPr id="27664" name="Rectangle 7" descr="60%"/>
              <p:cNvSpPr>
                <a:spLocks noChangeArrowheads="1"/>
              </p:cNvSpPr>
              <p:nvPr/>
            </p:nvSpPr>
            <p:spPr bwMode="auto">
              <a:xfrm>
                <a:off x="2166" y="3207"/>
                <a:ext cx="1275" cy="478"/>
              </a:xfrm>
              <a:prstGeom prst="rect">
                <a:avLst/>
              </a:prstGeom>
              <a:pattFill prst="pct60">
                <a:fgClr>
                  <a:srgbClr val="C0C0C0"/>
                </a:fgClr>
                <a:bgClr>
                  <a:srgbClr val="FFFFFF"/>
                </a:bgClr>
              </a:patt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Capacitação</a:t>
                </a:r>
              </a:p>
              <a:p>
                <a:pPr algn="ctr"/>
                <a:r>
                  <a:rPr lang="pt-BR" sz="2200" i="1" u="none">
                    <a:solidFill>
                      <a:srgbClr val="000000"/>
                    </a:solidFill>
                    <a:latin typeface="Arial" pitchFamily="34" charset="0"/>
                  </a:rPr>
                  <a:t>Insuficiente</a:t>
                </a:r>
                <a:r>
                  <a:rPr lang="pt-BR" sz="2400" i="1" u="none">
                    <a:solidFill>
                      <a:srgbClr val="000000"/>
                    </a:solidFill>
                    <a:latin typeface="Arial" pitchFamily="34" charset="0"/>
                  </a:rPr>
                  <a:t>!</a:t>
                </a:r>
              </a:p>
            </p:txBody>
          </p:sp>
          <p:sp>
            <p:nvSpPr>
              <p:cNvPr id="27665" name="Line 10"/>
              <p:cNvSpPr>
                <a:spLocks noChangeShapeType="1"/>
              </p:cNvSpPr>
              <p:nvPr/>
            </p:nvSpPr>
            <p:spPr bwMode="auto">
              <a:xfrm>
                <a:off x="2655" y="2800"/>
                <a:ext cx="314" cy="379"/>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7653" name="Group 19"/>
            <p:cNvGrpSpPr>
              <a:grpSpLocks/>
            </p:cNvGrpSpPr>
            <p:nvPr/>
          </p:nvGrpSpPr>
          <p:grpSpPr bwMode="auto">
            <a:xfrm>
              <a:off x="716" y="1643"/>
              <a:ext cx="2149" cy="2341"/>
              <a:chOff x="716" y="1344"/>
              <a:chExt cx="2149" cy="2341"/>
            </a:xfrm>
          </p:grpSpPr>
          <p:sp>
            <p:nvSpPr>
              <p:cNvPr id="27659" name="Rectangle 5"/>
              <p:cNvSpPr>
                <a:spLocks noChangeArrowheads="1"/>
              </p:cNvSpPr>
              <p:nvPr/>
            </p:nvSpPr>
            <p:spPr bwMode="auto">
              <a:xfrm>
                <a:off x="716" y="3214"/>
                <a:ext cx="1211" cy="471"/>
              </a:xfrm>
              <a:prstGeom prst="rect">
                <a:avLst/>
              </a:prstGeom>
              <a:solidFill>
                <a:srgbClr val="FAFD00"/>
              </a:solid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Ambiente </a:t>
                </a:r>
              </a:p>
              <a:p>
                <a:pPr algn="ctr"/>
                <a:r>
                  <a:rPr lang="pt-BR" sz="2200" i="1" u="none">
                    <a:solidFill>
                      <a:srgbClr val="000000"/>
                    </a:solidFill>
                    <a:latin typeface="Arial" pitchFamily="34" charset="0"/>
                  </a:rPr>
                  <a:t>favorável</a:t>
                </a:r>
                <a:r>
                  <a:rPr lang="pt-BR" sz="2400" i="1" u="none">
                    <a:solidFill>
                      <a:srgbClr val="000000"/>
                    </a:solidFill>
                    <a:latin typeface="Arial" pitchFamily="34" charset="0"/>
                  </a:rPr>
                  <a:t>!</a:t>
                </a:r>
              </a:p>
            </p:txBody>
          </p:sp>
          <p:sp>
            <p:nvSpPr>
              <p:cNvPr id="27660" name="Rectangle 6"/>
              <p:cNvSpPr>
                <a:spLocks noChangeArrowheads="1"/>
              </p:cNvSpPr>
              <p:nvPr/>
            </p:nvSpPr>
            <p:spPr bwMode="auto">
              <a:xfrm>
                <a:off x="1188" y="1344"/>
                <a:ext cx="1677" cy="406"/>
              </a:xfrm>
              <a:prstGeom prst="rect">
                <a:avLst/>
              </a:prstGeom>
              <a:solidFill>
                <a:srgbClr val="FAFD00"/>
              </a:solidFill>
              <a:ln w="12700">
                <a:solidFill>
                  <a:srgbClr val="E0E0E0"/>
                </a:solidFill>
                <a:miter lim="800000"/>
                <a:headEnd/>
                <a:tailEnd/>
              </a:ln>
              <a:effectLst>
                <a:outerShdw dist="107763" dir="18900000" algn="ctr" rotWithShape="0">
                  <a:srgbClr val="000020"/>
                </a:outerShdw>
              </a:effectLst>
            </p:spPr>
            <p:txBody>
              <a:bodyPr wrap="none" lIns="90488" tIns="44450" rIns="90488" bIns="44450" anchor="ctr"/>
              <a:lstStyle/>
              <a:p>
                <a:pPr algn="ctr"/>
                <a:r>
                  <a:rPr lang="pt-BR" sz="2200" i="1" u="none" dirty="0">
                    <a:solidFill>
                      <a:srgbClr val="000000"/>
                    </a:solidFill>
                    <a:latin typeface="Arial" pitchFamily="34" charset="0"/>
                  </a:rPr>
                  <a:t>Propósito </a:t>
                </a:r>
              </a:p>
              <a:p>
                <a:pPr algn="ctr"/>
                <a:r>
                  <a:rPr lang="pt-BR" sz="2200" i="1" u="none" dirty="0">
                    <a:solidFill>
                      <a:srgbClr val="000000"/>
                    </a:solidFill>
                    <a:latin typeface="Arial" pitchFamily="34" charset="0"/>
                  </a:rPr>
                  <a:t>atendido</a:t>
                </a:r>
                <a:r>
                  <a:rPr lang="pt-BR" sz="2400" i="1" u="none" dirty="0">
                    <a:solidFill>
                      <a:srgbClr val="000000"/>
                    </a:solidFill>
                    <a:latin typeface="Arial" pitchFamily="34" charset="0"/>
                  </a:rPr>
                  <a:t>!</a:t>
                </a:r>
              </a:p>
            </p:txBody>
          </p:sp>
          <p:sp>
            <p:nvSpPr>
              <p:cNvPr id="27661" name="Rectangle 8"/>
              <p:cNvSpPr>
                <a:spLocks noChangeArrowheads="1"/>
              </p:cNvSpPr>
              <p:nvPr/>
            </p:nvSpPr>
            <p:spPr bwMode="auto">
              <a:xfrm>
                <a:off x="1318" y="2384"/>
                <a:ext cx="1363" cy="408"/>
              </a:xfrm>
              <a:prstGeom prst="rect">
                <a:avLst/>
              </a:prstGeom>
              <a:solidFill>
                <a:srgbClr val="FF7979"/>
              </a:solid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chemeClr val="bg2"/>
                    </a:solidFill>
                    <a:latin typeface="Arial" pitchFamily="34" charset="0"/>
                  </a:rPr>
                  <a:t>Estratégia?</a:t>
                </a:r>
              </a:p>
            </p:txBody>
          </p:sp>
          <p:sp>
            <p:nvSpPr>
              <p:cNvPr id="27662" name="Line 9"/>
              <p:cNvSpPr>
                <a:spLocks noChangeShapeType="1"/>
              </p:cNvSpPr>
              <p:nvPr/>
            </p:nvSpPr>
            <p:spPr bwMode="auto">
              <a:xfrm flipH="1">
                <a:off x="2014" y="1776"/>
                <a:ext cx="2" cy="557"/>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7663" name="Line 11"/>
              <p:cNvSpPr>
                <a:spLocks noChangeShapeType="1"/>
              </p:cNvSpPr>
              <p:nvPr/>
            </p:nvSpPr>
            <p:spPr bwMode="auto">
              <a:xfrm flipV="1">
                <a:off x="1030" y="2800"/>
                <a:ext cx="472" cy="379"/>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7654" name="Group 18"/>
            <p:cNvGrpSpPr>
              <a:grpSpLocks/>
            </p:cNvGrpSpPr>
            <p:nvPr/>
          </p:nvGrpSpPr>
          <p:grpSpPr bwMode="auto">
            <a:xfrm>
              <a:off x="2648" y="1835"/>
              <a:ext cx="3256" cy="1011"/>
              <a:chOff x="2648" y="1536"/>
              <a:chExt cx="3256" cy="1011"/>
            </a:xfrm>
          </p:grpSpPr>
          <p:sp>
            <p:nvSpPr>
              <p:cNvPr id="27655" name="Oval 12"/>
              <p:cNvSpPr>
                <a:spLocks noChangeArrowheads="1"/>
              </p:cNvSpPr>
              <p:nvPr/>
            </p:nvSpPr>
            <p:spPr bwMode="auto">
              <a:xfrm>
                <a:off x="4576" y="1536"/>
                <a:ext cx="1328" cy="627"/>
              </a:xfrm>
              <a:prstGeom prst="ellipse">
                <a:avLst/>
              </a:prstGeom>
              <a:solidFill>
                <a:srgbClr val="0E922A"/>
              </a:solidFill>
              <a:ln w="12700">
                <a:solidFill>
                  <a:srgbClr val="000020"/>
                </a:solidFill>
                <a:round/>
                <a:headEnd/>
                <a:tailEnd/>
              </a:ln>
              <a:effectLst>
                <a:outerShdw dist="107763" dir="18900000" algn="ctr" rotWithShape="0">
                  <a:srgbClr val="000000"/>
                </a:outerShdw>
              </a:effectLst>
            </p:spPr>
            <p:txBody>
              <a:bodyPr wrap="none" anchor="ctr"/>
              <a:lstStyle/>
              <a:p>
                <a:pPr algn="ctr"/>
                <a:r>
                  <a:rPr lang="pt-BR" i="1" u="none">
                    <a:solidFill>
                      <a:srgbClr val="FFFFFF"/>
                    </a:solidFill>
                  </a:rPr>
                  <a:t>O FUTURO</a:t>
                </a:r>
                <a:endParaRPr lang="pt-BR" i="1" u="none">
                  <a:solidFill>
                    <a:srgbClr val="E0E0E0"/>
                  </a:solidFill>
                </a:endParaRPr>
              </a:p>
            </p:txBody>
          </p:sp>
          <p:sp>
            <p:nvSpPr>
              <p:cNvPr id="27656" name="Text Box 13"/>
              <p:cNvSpPr txBox="1">
                <a:spLocks noChangeArrowheads="1"/>
              </p:cNvSpPr>
              <p:nvPr/>
            </p:nvSpPr>
            <p:spPr bwMode="auto">
              <a:xfrm>
                <a:off x="3022" y="2041"/>
                <a:ext cx="1250" cy="506"/>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lvl1pPr>
                  <a:defRPr sz="2800" b="1" u="sng">
                    <a:solidFill>
                      <a:schemeClr val="tx1"/>
                    </a:solidFill>
                    <a:latin typeface="Times New Roman" pitchFamily="18" charset="0"/>
                  </a:defRPr>
                </a:lvl1pPr>
                <a:lvl2pPr marL="742950" indent="-285750">
                  <a:defRPr sz="2800" b="1" u="sng">
                    <a:solidFill>
                      <a:schemeClr val="tx1"/>
                    </a:solidFill>
                    <a:latin typeface="Times New Roman" pitchFamily="18" charset="0"/>
                  </a:defRPr>
                </a:lvl2pPr>
                <a:lvl3pPr marL="1143000" indent="-228600">
                  <a:defRPr sz="2800" b="1" u="sng">
                    <a:solidFill>
                      <a:schemeClr val="tx1"/>
                    </a:solidFill>
                    <a:latin typeface="Times New Roman" pitchFamily="18" charset="0"/>
                  </a:defRPr>
                </a:lvl3pPr>
                <a:lvl4pPr marL="1600200" indent="-228600">
                  <a:defRPr sz="2800" b="1" u="sng">
                    <a:solidFill>
                      <a:schemeClr val="tx1"/>
                    </a:solidFill>
                    <a:latin typeface="Times New Roman" pitchFamily="18" charset="0"/>
                  </a:defRPr>
                </a:lvl4pPr>
                <a:lvl5pPr marL="2057400" indent="-228600">
                  <a:defRPr sz="2800" b="1" u="sng">
                    <a:solidFill>
                      <a:schemeClr val="tx1"/>
                    </a:solidFill>
                    <a:latin typeface="Times New Roman" pitchFamily="18" charset="0"/>
                  </a:defRPr>
                </a:lvl5pPr>
                <a:lvl6pPr marL="2514600" indent="-228600" eaLnBrk="0" fontAlgn="base" hangingPunct="0">
                  <a:spcBef>
                    <a:spcPct val="0"/>
                  </a:spcBef>
                  <a:spcAft>
                    <a:spcPct val="0"/>
                  </a:spcAft>
                  <a:defRPr sz="2800" b="1" u="sng">
                    <a:solidFill>
                      <a:schemeClr val="tx1"/>
                    </a:solidFill>
                    <a:latin typeface="Times New Roman" pitchFamily="18" charset="0"/>
                  </a:defRPr>
                </a:lvl6pPr>
                <a:lvl7pPr marL="2971800" indent="-228600" eaLnBrk="0" fontAlgn="base" hangingPunct="0">
                  <a:spcBef>
                    <a:spcPct val="0"/>
                  </a:spcBef>
                  <a:spcAft>
                    <a:spcPct val="0"/>
                  </a:spcAft>
                  <a:defRPr sz="2800" b="1" u="sng">
                    <a:solidFill>
                      <a:schemeClr val="tx1"/>
                    </a:solidFill>
                    <a:latin typeface="Times New Roman" pitchFamily="18" charset="0"/>
                  </a:defRPr>
                </a:lvl7pPr>
                <a:lvl8pPr marL="3429000" indent="-228600" eaLnBrk="0" fontAlgn="base" hangingPunct="0">
                  <a:spcBef>
                    <a:spcPct val="0"/>
                  </a:spcBef>
                  <a:spcAft>
                    <a:spcPct val="0"/>
                  </a:spcAft>
                  <a:defRPr sz="2800" b="1" u="sng">
                    <a:solidFill>
                      <a:schemeClr val="tx1"/>
                    </a:solidFill>
                    <a:latin typeface="Times New Roman" pitchFamily="18" charset="0"/>
                  </a:defRPr>
                </a:lvl8pPr>
                <a:lvl9pPr marL="3886200" indent="-228600" eaLnBrk="0" fontAlgn="base" hangingPunct="0">
                  <a:spcBef>
                    <a:spcPct val="0"/>
                  </a:spcBef>
                  <a:spcAft>
                    <a:spcPct val="0"/>
                  </a:spcAft>
                  <a:defRPr sz="2800" b="1" u="sng">
                    <a:solidFill>
                      <a:schemeClr val="tx1"/>
                    </a:solidFill>
                    <a:latin typeface="Times New Roman" pitchFamily="18" charset="0"/>
                  </a:defRPr>
                </a:lvl9pPr>
              </a:lstStyle>
              <a:p>
                <a:pPr algn="ctr"/>
                <a:r>
                  <a:rPr lang="pt-BR" sz="2000" i="1" u="none" dirty="0">
                    <a:solidFill>
                      <a:schemeClr val="bg2"/>
                    </a:solidFill>
                    <a:latin typeface="Arial" pitchFamily="34" charset="0"/>
                  </a:rPr>
                  <a:t>Plano de Capacitação</a:t>
                </a:r>
              </a:p>
            </p:txBody>
          </p:sp>
          <p:sp>
            <p:nvSpPr>
              <p:cNvPr id="27657" name="AutoShape 14"/>
              <p:cNvSpPr>
                <a:spLocks noChangeArrowheads="1"/>
              </p:cNvSpPr>
              <p:nvPr/>
            </p:nvSpPr>
            <p:spPr bwMode="auto">
              <a:xfrm rot="-914161">
                <a:off x="2648" y="2264"/>
                <a:ext cx="425" cy="279"/>
              </a:xfrm>
              <a:prstGeom prst="rightArrow">
                <a:avLst>
                  <a:gd name="adj1" fmla="val 50000"/>
                  <a:gd name="adj2" fmla="val 38082"/>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sp>
            <p:nvSpPr>
              <p:cNvPr id="27658" name="AutoShape 15"/>
              <p:cNvSpPr>
                <a:spLocks noChangeArrowheads="1"/>
              </p:cNvSpPr>
              <p:nvPr/>
            </p:nvSpPr>
            <p:spPr bwMode="auto">
              <a:xfrm rot="-1128596">
                <a:off x="4184" y="1968"/>
                <a:ext cx="472" cy="258"/>
              </a:xfrm>
              <a:prstGeom prst="rightArrow">
                <a:avLst>
                  <a:gd name="adj1" fmla="val 50000"/>
                  <a:gd name="adj2" fmla="val 45736"/>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grpSp>
      </p:grpSp>
    </p:spTree>
    <p:extLst>
      <p:ext uri="{BB962C8B-B14F-4D97-AF65-F5344CB8AC3E}">
        <p14:creationId xmlns:p14="http://schemas.microsoft.com/office/powerpoint/2010/main" xmlns="" val="1566563033"/>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 calcmode="lin" valueType="num">
                                      <p:cBhvr additive="base">
                                        <p:cTn id="7" dur="500" fill="hold"/>
                                        <p:tgtEl>
                                          <p:spTgt spid="129026"/>
                                        </p:tgtEl>
                                        <p:attrNameLst>
                                          <p:attrName>ppt_x</p:attrName>
                                        </p:attrNameLst>
                                      </p:cBhvr>
                                      <p:tavLst>
                                        <p:tav tm="0">
                                          <p:val>
                                            <p:strVal val="0-#ppt_w/2"/>
                                          </p:val>
                                        </p:tav>
                                        <p:tav tm="100000">
                                          <p:val>
                                            <p:strVal val="#ppt_x"/>
                                          </p:val>
                                        </p:tav>
                                      </p:tavLst>
                                    </p:anim>
                                    <p:anim calcmode="lin" valueType="num">
                                      <p:cBhvr additive="base">
                                        <p:cTn id="8" dur="500" fill="hold"/>
                                        <p:tgtEl>
                                          <p:spTgt spid="129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bwMode="auto">
          <a:xfrm>
            <a:off x="703385" y="3810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3600" i="1" smtClean="0">
                <a:effectLst>
                  <a:outerShdw blurRad="38100" dist="38100" dir="2700000" algn="tl">
                    <a:srgbClr val="000000"/>
                  </a:outerShdw>
                </a:effectLst>
                <a:latin typeface="Times New Roman" pitchFamily="18" charset="0"/>
              </a:rPr>
              <a:t>E se o ambiente for desfavorável a uma estratégia proposta?</a:t>
            </a:r>
          </a:p>
        </p:txBody>
      </p:sp>
      <p:grpSp>
        <p:nvGrpSpPr>
          <p:cNvPr id="28675" name="Group 20"/>
          <p:cNvGrpSpPr>
            <a:grpSpLocks/>
          </p:cNvGrpSpPr>
          <p:nvPr/>
        </p:nvGrpSpPr>
        <p:grpSpPr bwMode="auto">
          <a:xfrm>
            <a:off x="703385" y="1981200"/>
            <a:ext cx="7541023" cy="4076700"/>
            <a:chOff x="480" y="1248"/>
            <a:chExt cx="5424" cy="2568"/>
          </a:xfrm>
        </p:grpSpPr>
        <p:grpSp>
          <p:nvGrpSpPr>
            <p:cNvPr id="28676" name="Group 16"/>
            <p:cNvGrpSpPr>
              <a:grpSpLocks/>
            </p:cNvGrpSpPr>
            <p:nvPr/>
          </p:nvGrpSpPr>
          <p:grpSpPr bwMode="auto">
            <a:xfrm>
              <a:off x="981" y="1615"/>
              <a:ext cx="2241" cy="2201"/>
              <a:chOff x="981" y="1615"/>
              <a:chExt cx="2241" cy="2201"/>
            </a:xfrm>
          </p:grpSpPr>
          <p:sp>
            <p:nvSpPr>
              <p:cNvPr id="28685" name="Rectangle 6"/>
              <p:cNvSpPr>
                <a:spLocks noChangeArrowheads="1"/>
              </p:cNvSpPr>
              <p:nvPr/>
            </p:nvSpPr>
            <p:spPr bwMode="auto">
              <a:xfrm>
                <a:off x="981" y="1615"/>
                <a:ext cx="1731" cy="393"/>
              </a:xfrm>
              <a:prstGeom prst="rect">
                <a:avLst/>
              </a:prstGeom>
              <a:solidFill>
                <a:srgbClr val="FAFD00"/>
              </a:solidFill>
              <a:ln w="12700">
                <a:solidFill>
                  <a:srgbClr val="E0E0E0"/>
                </a:solidFill>
                <a:miter lim="800000"/>
                <a:headEnd/>
                <a:tailEnd/>
              </a:ln>
              <a:effectLst>
                <a:outerShdw dist="107763" dir="18900000" algn="ctr" rotWithShape="0">
                  <a:srgbClr val="000000"/>
                </a:outerShdw>
              </a:effectLst>
            </p:spPr>
            <p:txBody>
              <a:bodyPr wrap="none" lIns="90488" tIns="44450" rIns="90488" bIns="44450" anchor="ctr"/>
              <a:lstStyle/>
              <a:p>
                <a:pPr algn="ctr"/>
                <a:r>
                  <a:rPr lang="pt-BR" sz="2200" i="1" u="none">
                    <a:solidFill>
                      <a:srgbClr val="000000"/>
                    </a:solidFill>
                    <a:latin typeface="Arial" pitchFamily="34" charset="0"/>
                  </a:rPr>
                  <a:t>Propósito</a:t>
                </a:r>
              </a:p>
              <a:p>
                <a:pPr algn="ctr"/>
                <a:r>
                  <a:rPr lang="pt-BR" sz="2200" i="1" u="none">
                    <a:solidFill>
                      <a:srgbClr val="000000"/>
                    </a:solidFill>
                    <a:latin typeface="Arial" pitchFamily="34" charset="0"/>
                  </a:rPr>
                  <a:t>atendido!</a:t>
                </a:r>
              </a:p>
            </p:txBody>
          </p:sp>
          <p:sp>
            <p:nvSpPr>
              <p:cNvPr id="28686" name="Rectangle 7"/>
              <p:cNvSpPr>
                <a:spLocks noChangeArrowheads="1"/>
              </p:cNvSpPr>
              <p:nvPr/>
            </p:nvSpPr>
            <p:spPr bwMode="auto">
              <a:xfrm>
                <a:off x="2102" y="3353"/>
                <a:ext cx="1120" cy="463"/>
              </a:xfrm>
              <a:prstGeom prst="rect">
                <a:avLst/>
              </a:prstGeom>
              <a:solidFill>
                <a:srgbClr val="FAFD00"/>
              </a:solidFill>
              <a:ln>
                <a:noFill/>
              </a:ln>
              <a:effectLst>
                <a:outerShdw dist="107763" dir="18900000" algn="ctr" rotWithShape="0">
                  <a:srgbClr val="00000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Capacitação</a:t>
                </a:r>
              </a:p>
              <a:p>
                <a:pPr algn="ctr"/>
                <a:r>
                  <a:rPr lang="pt-BR" sz="2200" i="1" u="none">
                    <a:solidFill>
                      <a:srgbClr val="000000"/>
                    </a:solidFill>
                    <a:latin typeface="Arial" pitchFamily="34" charset="0"/>
                  </a:rPr>
                  <a:t>suficiente!</a:t>
                </a:r>
              </a:p>
            </p:txBody>
          </p:sp>
          <p:sp>
            <p:nvSpPr>
              <p:cNvPr id="28687" name="Rectangle 8"/>
              <p:cNvSpPr>
                <a:spLocks noChangeArrowheads="1"/>
              </p:cNvSpPr>
              <p:nvPr/>
            </p:nvSpPr>
            <p:spPr bwMode="auto">
              <a:xfrm>
                <a:off x="1219" y="2558"/>
                <a:ext cx="1230" cy="395"/>
              </a:xfrm>
              <a:prstGeom prst="rect">
                <a:avLst/>
              </a:prstGeom>
              <a:solidFill>
                <a:srgbClr val="FF7979"/>
              </a:solidFill>
              <a:ln>
                <a:noFill/>
              </a:ln>
              <a:effectLst>
                <a:outerShdw dist="107763" dir="18900000" algn="ctr" rotWithShape="0">
                  <a:srgbClr val="00000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u="none">
                    <a:solidFill>
                      <a:srgbClr val="FFFFFF"/>
                    </a:solidFill>
                    <a:latin typeface="Arial" pitchFamily="34" charset="0"/>
                  </a:rPr>
                  <a:t>Estratégia?</a:t>
                </a:r>
              </a:p>
            </p:txBody>
          </p:sp>
          <p:sp>
            <p:nvSpPr>
              <p:cNvPr id="28688" name="Line 9"/>
              <p:cNvSpPr>
                <a:spLocks noChangeShapeType="1"/>
              </p:cNvSpPr>
              <p:nvPr/>
            </p:nvSpPr>
            <p:spPr bwMode="auto">
              <a:xfrm>
                <a:off x="1847" y="1982"/>
                <a:ext cx="1" cy="526"/>
              </a:xfrm>
              <a:prstGeom prst="line">
                <a:avLst/>
              </a:prstGeom>
              <a:noFill/>
              <a:ln w="50800">
                <a:solidFill>
                  <a:srgbClr val="CECECE"/>
                </a:solidFill>
                <a:round/>
                <a:headEnd type="triangle" w="med" len="med"/>
                <a:tailEnd type="triangle" w="med" len="med"/>
              </a:ln>
              <a:effectLst>
                <a:outerShdw dist="107763" dir="18900000" algn="ctr" rotWithShape="0">
                  <a:srgbClr val="000000"/>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8689" name="Line 10"/>
              <p:cNvSpPr>
                <a:spLocks noChangeShapeType="1"/>
              </p:cNvSpPr>
              <p:nvPr/>
            </p:nvSpPr>
            <p:spPr bwMode="auto">
              <a:xfrm>
                <a:off x="2458" y="2838"/>
                <a:ext cx="254" cy="489"/>
              </a:xfrm>
              <a:prstGeom prst="line">
                <a:avLst/>
              </a:prstGeom>
              <a:noFill/>
              <a:ln w="50800">
                <a:solidFill>
                  <a:srgbClr val="CECECE"/>
                </a:solidFill>
                <a:round/>
                <a:headEnd type="triangle" w="med" len="med"/>
                <a:tailEnd type="triangle" w="med" len="med"/>
              </a:ln>
              <a:effectLst>
                <a:outerShdw dist="107763" dir="18900000" algn="ctr" rotWithShape="0">
                  <a:srgbClr val="00000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8677" name="Group 17"/>
            <p:cNvGrpSpPr>
              <a:grpSpLocks/>
            </p:cNvGrpSpPr>
            <p:nvPr/>
          </p:nvGrpSpPr>
          <p:grpSpPr bwMode="auto">
            <a:xfrm>
              <a:off x="480" y="2960"/>
              <a:ext cx="1238" cy="856"/>
              <a:chOff x="480" y="2960"/>
              <a:chExt cx="1238" cy="856"/>
            </a:xfrm>
          </p:grpSpPr>
          <p:sp>
            <p:nvSpPr>
              <p:cNvPr id="28683" name="Rectangle 5" descr="60%"/>
              <p:cNvSpPr>
                <a:spLocks noChangeArrowheads="1"/>
              </p:cNvSpPr>
              <p:nvPr/>
            </p:nvSpPr>
            <p:spPr bwMode="auto">
              <a:xfrm>
                <a:off x="480" y="3361"/>
                <a:ext cx="1238" cy="455"/>
              </a:xfrm>
              <a:prstGeom prst="rect">
                <a:avLst/>
              </a:prstGeom>
              <a:pattFill prst="pct60">
                <a:fgClr>
                  <a:srgbClr val="C0C0C0"/>
                </a:fgClr>
                <a:bgClr>
                  <a:srgbClr val="FFFFFF"/>
                </a:bgClr>
              </a:pattFill>
              <a:ln>
                <a:noFill/>
              </a:ln>
              <a:effectLst>
                <a:outerShdw dist="107763" dir="18900000" algn="ctr" rotWithShape="0">
                  <a:srgbClr val="00000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Ambiente </a:t>
                </a:r>
              </a:p>
              <a:p>
                <a:pPr algn="ctr"/>
                <a:r>
                  <a:rPr lang="pt-BR" sz="2200" i="1" u="none">
                    <a:solidFill>
                      <a:srgbClr val="000000"/>
                    </a:solidFill>
                    <a:latin typeface="Arial" pitchFamily="34" charset="0"/>
                  </a:rPr>
                  <a:t>desfavorável!</a:t>
                </a:r>
              </a:p>
            </p:txBody>
          </p:sp>
          <p:sp>
            <p:nvSpPr>
              <p:cNvPr id="28684" name="Line 11"/>
              <p:cNvSpPr>
                <a:spLocks noChangeShapeType="1"/>
              </p:cNvSpPr>
              <p:nvPr/>
            </p:nvSpPr>
            <p:spPr bwMode="auto">
              <a:xfrm flipV="1">
                <a:off x="1235" y="2960"/>
                <a:ext cx="306" cy="367"/>
              </a:xfrm>
              <a:prstGeom prst="line">
                <a:avLst/>
              </a:prstGeom>
              <a:noFill/>
              <a:ln w="50800">
                <a:solidFill>
                  <a:srgbClr val="CECECE"/>
                </a:solidFill>
                <a:round/>
                <a:headEnd type="triangle" w="med" len="med"/>
                <a:tailEnd type="triangle" w="med" len="med"/>
              </a:ln>
              <a:effectLst>
                <a:outerShdw dist="107763" dir="18900000" algn="ctr" rotWithShape="0">
                  <a:srgbClr val="00000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8678" name="Group 19"/>
            <p:cNvGrpSpPr>
              <a:grpSpLocks/>
            </p:cNvGrpSpPr>
            <p:nvPr/>
          </p:nvGrpSpPr>
          <p:grpSpPr bwMode="auto">
            <a:xfrm>
              <a:off x="2471" y="1248"/>
              <a:ext cx="3433" cy="1680"/>
              <a:chOff x="2471" y="1248"/>
              <a:chExt cx="3433" cy="1680"/>
            </a:xfrm>
          </p:grpSpPr>
          <p:sp>
            <p:nvSpPr>
              <p:cNvPr id="28679" name="Oval 12"/>
              <p:cNvSpPr>
                <a:spLocks noChangeArrowheads="1"/>
              </p:cNvSpPr>
              <p:nvPr/>
            </p:nvSpPr>
            <p:spPr bwMode="auto">
              <a:xfrm>
                <a:off x="4478" y="1248"/>
                <a:ext cx="1426" cy="489"/>
              </a:xfrm>
              <a:prstGeom prst="ellipse">
                <a:avLst/>
              </a:prstGeom>
              <a:solidFill>
                <a:srgbClr val="0E922A"/>
              </a:solidFill>
              <a:ln w="12700">
                <a:solidFill>
                  <a:srgbClr val="000020"/>
                </a:solidFill>
                <a:round/>
                <a:headEnd/>
                <a:tailEnd/>
              </a:ln>
              <a:effectLst>
                <a:outerShdw dist="107763" dir="18900000" algn="ctr" rotWithShape="0">
                  <a:srgbClr val="000000"/>
                </a:outerShdw>
              </a:effectLst>
            </p:spPr>
            <p:txBody>
              <a:bodyPr wrap="none" anchor="ctr"/>
              <a:lstStyle/>
              <a:p>
                <a:pPr algn="ctr"/>
                <a:r>
                  <a:rPr lang="pt-BR" i="1" u="none">
                    <a:solidFill>
                      <a:srgbClr val="FFFFFF"/>
                    </a:solidFill>
                    <a:latin typeface="Arial" pitchFamily="34" charset="0"/>
                  </a:rPr>
                  <a:t>O FUTURO</a:t>
                </a:r>
                <a:endParaRPr lang="pt-BR" u="none">
                  <a:solidFill>
                    <a:srgbClr val="E0E0E0"/>
                  </a:solidFill>
                  <a:latin typeface="Arial" pitchFamily="34" charset="0"/>
                </a:endParaRPr>
              </a:p>
            </p:txBody>
          </p:sp>
          <p:sp>
            <p:nvSpPr>
              <p:cNvPr id="28680" name="Text Box 13"/>
              <p:cNvSpPr txBox="1">
                <a:spLocks noChangeArrowheads="1"/>
              </p:cNvSpPr>
              <p:nvPr/>
            </p:nvSpPr>
            <p:spPr bwMode="auto">
              <a:xfrm>
                <a:off x="2916" y="1982"/>
                <a:ext cx="1452" cy="946"/>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lvl1pPr>
                  <a:defRPr sz="2800" b="1" u="sng">
                    <a:solidFill>
                      <a:schemeClr val="tx1"/>
                    </a:solidFill>
                    <a:latin typeface="Times New Roman" pitchFamily="18" charset="0"/>
                  </a:defRPr>
                </a:lvl1pPr>
                <a:lvl2pPr marL="742950" indent="-285750">
                  <a:defRPr sz="2800" b="1" u="sng">
                    <a:solidFill>
                      <a:schemeClr val="tx1"/>
                    </a:solidFill>
                    <a:latin typeface="Times New Roman" pitchFamily="18" charset="0"/>
                  </a:defRPr>
                </a:lvl2pPr>
                <a:lvl3pPr marL="1143000" indent="-228600">
                  <a:defRPr sz="2800" b="1" u="sng">
                    <a:solidFill>
                      <a:schemeClr val="tx1"/>
                    </a:solidFill>
                    <a:latin typeface="Times New Roman" pitchFamily="18" charset="0"/>
                  </a:defRPr>
                </a:lvl3pPr>
                <a:lvl4pPr marL="1600200" indent="-228600">
                  <a:defRPr sz="2800" b="1" u="sng">
                    <a:solidFill>
                      <a:schemeClr val="tx1"/>
                    </a:solidFill>
                    <a:latin typeface="Times New Roman" pitchFamily="18" charset="0"/>
                  </a:defRPr>
                </a:lvl4pPr>
                <a:lvl5pPr marL="2057400" indent="-228600">
                  <a:defRPr sz="2800" b="1" u="sng">
                    <a:solidFill>
                      <a:schemeClr val="tx1"/>
                    </a:solidFill>
                    <a:latin typeface="Times New Roman" pitchFamily="18" charset="0"/>
                  </a:defRPr>
                </a:lvl5pPr>
                <a:lvl6pPr marL="2514600" indent="-228600" eaLnBrk="0" fontAlgn="base" hangingPunct="0">
                  <a:spcBef>
                    <a:spcPct val="0"/>
                  </a:spcBef>
                  <a:spcAft>
                    <a:spcPct val="0"/>
                  </a:spcAft>
                  <a:defRPr sz="2800" b="1" u="sng">
                    <a:solidFill>
                      <a:schemeClr val="tx1"/>
                    </a:solidFill>
                    <a:latin typeface="Times New Roman" pitchFamily="18" charset="0"/>
                  </a:defRPr>
                </a:lvl6pPr>
                <a:lvl7pPr marL="2971800" indent="-228600" eaLnBrk="0" fontAlgn="base" hangingPunct="0">
                  <a:spcBef>
                    <a:spcPct val="0"/>
                  </a:spcBef>
                  <a:spcAft>
                    <a:spcPct val="0"/>
                  </a:spcAft>
                  <a:defRPr sz="2800" b="1" u="sng">
                    <a:solidFill>
                      <a:schemeClr val="tx1"/>
                    </a:solidFill>
                    <a:latin typeface="Times New Roman" pitchFamily="18" charset="0"/>
                  </a:defRPr>
                </a:lvl7pPr>
                <a:lvl8pPr marL="3429000" indent="-228600" eaLnBrk="0" fontAlgn="base" hangingPunct="0">
                  <a:spcBef>
                    <a:spcPct val="0"/>
                  </a:spcBef>
                  <a:spcAft>
                    <a:spcPct val="0"/>
                  </a:spcAft>
                  <a:defRPr sz="2800" b="1" u="sng">
                    <a:solidFill>
                      <a:schemeClr val="tx1"/>
                    </a:solidFill>
                    <a:latin typeface="Times New Roman" pitchFamily="18" charset="0"/>
                  </a:defRPr>
                </a:lvl8pPr>
                <a:lvl9pPr marL="3886200" indent="-228600" eaLnBrk="0" fontAlgn="base" hangingPunct="0">
                  <a:spcBef>
                    <a:spcPct val="0"/>
                  </a:spcBef>
                  <a:spcAft>
                    <a:spcPct val="0"/>
                  </a:spcAft>
                  <a:defRPr sz="2800" b="1" u="sng">
                    <a:solidFill>
                      <a:schemeClr val="tx1"/>
                    </a:solidFill>
                    <a:latin typeface="Times New Roman" pitchFamily="18" charset="0"/>
                  </a:defRPr>
                </a:lvl9pPr>
              </a:lstStyle>
              <a:p>
                <a:pPr algn="ctr"/>
                <a:r>
                  <a:rPr lang="pt-BR" sz="2000" i="1" u="none" dirty="0">
                    <a:solidFill>
                      <a:schemeClr val="bg2"/>
                    </a:solidFill>
                    <a:latin typeface="Arial" pitchFamily="34" charset="0"/>
                  </a:rPr>
                  <a:t>Plano de Ação para Mudanças no</a:t>
                </a:r>
              </a:p>
              <a:p>
                <a:pPr algn="ctr"/>
                <a:r>
                  <a:rPr lang="pt-BR" sz="2000" i="1" u="none" dirty="0">
                    <a:solidFill>
                      <a:schemeClr val="bg2"/>
                    </a:solidFill>
                    <a:latin typeface="Arial" pitchFamily="34" charset="0"/>
                  </a:rPr>
                  <a:t>Ambiente</a:t>
                </a:r>
                <a:endParaRPr lang="pt-BR" sz="2000" u="none" dirty="0">
                  <a:latin typeface="Arial" pitchFamily="34" charset="0"/>
                </a:endParaRPr>
              </a:p>
            </p:txBody>
          </p:sp>
          <p:sp>
            <p:nvSpPr>
              <p:cNvPr id="28681" name="AutoShape 14"/>
              <p:cNvSpPr>
                <a:spLocks noChangeArrowheads="1"/>
              </p:cNvSpPr>
              <p:nvPr/>
            </p:nvSpPr>
            <p:spPr bwMode="auto">
              <a:xfrm rot="-1632343">
                <a:off x="2471" y="2417"/>
                <a:ext cx="493" cy="249"/>
              </a:xfrm>
              <a:prstGeom prst="rightArrow">
                <a:avLst>
                  <a:gd name="adj1" fmla="val 50000"/>
                  <a:gd name="adj2" fmla="val 49498"/>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sp>
            <p:nvSpPr>
              <p:cNvPr id="28682" name="AutoShape 15"/>
              <p:cNvSpPr>
                <a:spLocks noChangeArrowheads="1"/>
              </p:cNvSpPr>
              <p:nvPr/>
            </p:nvSpPr>
            <p:spPr bwMode="auto">
              <a:xfrm rot="-1588259">
                <a:off x="4127" y="1724"/>
                <a:ext cx="624" cy="249"/>
              </a:xfrm>
              <a:prstGeom prst="rightArrow">
                <a:avLst>
                  <a:gd name="adj1" fmla="val 50000"/>
                  <a:gd name="adj2" fmla="val 62651"/>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grpSp>
      </p:grpSp>
    </p:spTree>
    <p:extLst>
      <p:ext uri="{BB962C8B-B14F-4D97-AF65-F5344CB8AC3E}">
        <p14:creationId xmlns:p14="http://schemas.microsoft.com/office/powerpoint/2010/main" xmlns="" val="259804049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additive="base">
                                        <p:cTn id="7" dur="500" fill="hold"/>
                                        <p:tgtEl>
                                          <p:spTgt spid="130050"/>
                                        </p:tgtEl>
                                        <p:attrNameLst>
                                          <p:attrName>ppt_x</p:attrName>
                                        </p:attrNameLst>
                                      </p:cBhvr>
                                      <p:tavLst>
                                        <p:tav tm="0">
                                          <p:val>
                                            <p:strVal val="0-#ppt_w/2"/>
                                          </p:val>
                                        </p:tav>
                                        <p:tav tm="100000">
                                          <p:val>
                                            <p:strVal val="#ppt_x"/>
                                          </p:val>
                                        </p:tav>
                                      </p:tavLst>
                                    </p:anim>
                                    <p:anim calcmode="lin" valueType="num">
                                      <p:cBhvr additive="base">
                                        <p:cTn id="8" dur="500" fill="hold"/>
                                        <p:tgtEl>
                                          <p:spTgt spid="130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i="1" dirty="0"/>
              <a:t>Atitude pragmática</a:t>
            </a:r>
            <a:endParaRPr lang="pt-BR" dirty="0"/>
          </a:p>
        </p:txBody>
      </p:sp>
      <p:sp>
        <p:nvSpPr>
          <p:cNvPr id="3" name="Espaço Reservado para Conteúdo 2"/>
          <p:cNvSpPr>
            <a:spLocks noGrp="1"/>
          </p:cNvSpPr>
          <p:nvPr>
            <p:ph idx="1"/>
          </p:nvPr>
        </p:nvSpPr>
        <p:spPr/>
        <p:txBody>
          <a:bodyPr/>
          <a:lstStyle/>
          <a:p>
            <a:endParaRPr lang="pt-BR" dirty="0"/>
          </a:p>
        </p:txBody>
      </p:sp>
      <p:grpSp>
        <p:nvGrpSpPr>
          <p:cNvPr id="4" name="Group 22"/>
          <p:cNvGrpSpPr>
            <a:grpSpLocks/>
          </p:cNvGrpSpPr>
          <p:nvPr/>
        </p:nvGrpSpPr>
        <p:grpSpPr bwMode="auto">
          <a:xfrm>
            <a:off x="3429000" y="1981200"/>
            <a:ext cx="2637627" cy="2705100"/>
            <a:chOff x="2160" y="960"/>
            <a:chExt cx="1776" cy="1704"/>
          </a:xfrm>
        </p:grpSpPr>
        <p:grpSp>
          <p:nvGrpSpPr>
            <p:cNvPr id="5" name="Group 19"/>
            <p:cNvGrpSpPr>
              <a:grpSpLocks/>
            </p:cNvGrpSpPr>
            <p:nvPr/>
          </p:nvGrpSpPr>
          <p:grpSpPr bwMode="auto">
            <a:xfrm>
              <a:off x="2160" y="960"/>
              <a:ext cx="1776" cy="380"/>
              <a:chOff x="2160" y="960"/>
              <a:chExt cx="1776" cy="380"/>
            </a:xfrm>
          </p:grpSpPr>
          <p:sp>
            <p:nvSpPr>
              <p:cNvPr id="11" name="Rectangle 2"/>
              <p:cNvSpPr>
                <a:spLocks noChangeArrowheads="1"/>
              </p:cNvSpPr>
              <p:nvPr/>
            </p:nvSpPr>
            <p:spPr bwMode="auto">
              <a:xfrm>
                <a:off x="2164" y="964"/>
                <a:ext cx="1576" cy="376"/>
              </a:xfrm>
              <a:prstGeom prst="rect">
                <a:avLst/>
              </a:prstGeom>
              <a:solidFill>
                <a:srgbClr val="DEFEFC"/>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2" name="Rectangle 8"/>
              <p:cNvSpPr>
                <a:spLocks noChangeArrowheads="1"/>
              </p:cNvSpPr>
              <p:nvPr/>
            </p:nvSpPr>
            <p:spPr bwMode="auto">
              <a:xfrm>
                <a:off x="2160" y="960"/>
                <a:ext cx="1776"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pt-BR" sz="3200">
                    <a:solidFill>
                      <a:schemeClr val="hlink"/>
                    </a:solidFill>
                    <a:effectLst>
                      <a:outerShdw blurRad="38100" dist="38100" dir="2700000" algn="tl">
                        <a:srgbClr val="000000"/>
                      </a:outerShdw>
                    </a:effectLst>
                  </a:rPr>
                  <a:t>PRESENTE</a:t>
                </a:r>
                <a:endParaRPr lang="pt-BR" sz="3200">
                  <a:solidFill>
                    <a:schemeClr val="accent2"/>
                  </a:solidFill>
                  <a:effectLst>
                    <a:outerShdw blurRad="38100" dist="38100" dir="2700000" algn="tl">
                      <a:srgbClr val="000000"/>
                    </a:outerShdw>
                  </a:effectLst>
                </a:endParaRPr>
              </a:p>
            </p:txBody>
          </p:sp>
        </p:grpSp>
        <p:grpSp>
          <p:nvGrpSpPr>
            <p:cNvPr id="6" name="Group 12"/>
            <p:cNvGrpSpPr>
              <a:grpSpLocks/>
            </p:cNvGrpSpPr>
            <p:nvPr/>
          </p:nvGrpSpPr>
          <p:grpSpPr bwMode="auto">
            <a:xfrm>
              <a:off x="2401" y="1465"/>
              <a:ext cx="1031" cy="1199"/>
              <a:chOff x="2401" y="1465"/>
              <a:chExt cx="1031" cy="1199"/>
            </a:xfrm>
          </p:grpSpPr>
          <p:sp>
            <p:nvSpPr>
              <p:cNvPr id="7" name="Arc 13"/>
              <p:cNvSpPr>
                <a:spLocks/>
              </p:cNvSpPr>
              <p:nvPr/>
            </p:nvSpPr>
            <p:spPr bwMode="auto">
              <a:xfrm>
                <a:off x="2401" y="1920"/>
                <a:ext cx="432" cy="72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76200" cap="rnd">
                <a:solidFill>
                  <a:srgbClr val="DDE5FF"/>
                </a:solidFill>
                <a:round/>
                <a:headEnd type="none" w="sm" len="sm"/>
                <a:tailEnd type="stealth" w="med" len="lg"/>
              </a:ln>
              <a:effectLst>
                <a:prstShdw prst="shdw17" dist="17961" dir="2700000">
                  <a:srgbClr val="DDE5FF">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8" name="Arc 14"/>
              <p:cNvSpPr>
                <a:spLocks/>
              </p:cNvSpPr>
              <p:nvPr/>
            </p:nvSpPr>
            <p:spPr bwMode="auto">
              <a:xfrm>
                <a:off x="2425" y="1465"/>
                <a:ext cx="576" cy="432"/>
              </a:xfrm>
              <a:custGeom>
                <a:avLst/>
                <a:gdLst>
                  <a:gd name="G0" fmla="+- 21600 0 0"/>
                  <a:gd name="G1" fmla="+- 21600 0 0"/>
                  <a:gd name="G2" fmla="+- 21600 0 0"/>
                  <a:gd name="T0" fmla="*/ 0 w 21600"/>
                  <a:gd name="T1" fmla="*/ 21600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5"/>
                      <a:pt x="9647" y="20"/>
                      <a:pt x="21562" y="0"/>
                    </a:cubicBezTo>
                  </a:path>
                  <a:path w="21600" h="21600" stroke="0" extrusionOk="0">
                    <a:moveTo>
                      <a:pt x="0" y="21600"/>
                    </a:moveTo>
                    <a:cubicBezTo>
                      <a:pt x="0" y="9685"/>
                      <a:pt x="9647" y="20"/>
                      <a:pt x="21562" y="0"/>
                    </a:cubicBezTo>
                    <a:lnTo>
                      <a:pt x="21600" y="21600"/>
                    </a:lnTo>
                    <a:close/>
                  </a:path>
                </a:pathLst>
              </a:custGeom>
              <a:noFill/>
              <a:ln w="76200" cap="rnd">
                <a:solidFill>
                  <a:srgbClr val="DDE5FF"/>
                </a:solidFill>
                <a:round/>
                <a:headEnd type="none" w="sm" len="sm"/>
                <a:tailEnd type="stealth" w="med" len="lg"/>
              </a:ln>
              <a:effectLst>
                <a:prstShdw prst="shdw17" dist="17961" dir="2700000">
                  <a:srgbClr val="DDE5FF">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9" name="Arc 15"/>
              <p:cNvSpPr>
                <a:spLocks/>
              </p:cNvSpPr>
              <p:nvPr/>
            </p:nvSpPr>
            <p:spPr bwMode="auto">
              <a:xfrm>
                <a:off x="3024" y="1489"/>
                <a:ext cx="384"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cap="rnd">
                <a:solidFill>
                  <a:srgbClr val="DDE5FF"/>
                </a:solidFill>
                <a:round/>
                <a:headEnd type="none" w="sm" len="sm"/>
                <a:tailEnd type="stealth" w="med" len="lg"/>
              </a:ln>
              <a:effectLst>
                <a:prstShdw prst="shdw17" dist="17961" dir="2700000">
                  <a:srgbClr val="DDE5FF">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10" name="Arc 16"/>
              <p:cNvSpPr>
                <a:spLocks/>
              </p:cNvSpPr>
              <p:nvPr/>
            </p:nvSpPr>
            <p:spPr bwMode="auto">
              <a:xfrm>
                <a:off x="2952" y="1944"/>
                <a:ext cx="480" cy="72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rgbClr val="DDE5FF"/>
                </a:solidFill>
                <a:round/>
                <a:headEnd type="none" w="sm" len="sm"/>
                <a:tailEnd type="stealth" w="med" len="lg"/>
              </a:ln>
              <a:effectLst>
                <a:prstShdw prst="shdw17" dist="17961" dir="2700000">
                  <a:srgbClr val="DDE5FF">
                    <a:gamma/>
                    <a:shade val="60000"/>
                    <a:invGamma/>
                  </a:srgb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grpSp>
      <p:grpSp>
        <p:nvGrpSpPr>
          <p:cNvPr id="13" name="Group 25"/>
          <p:cNvGrpSpPr>
            <a:grpSpLocks/>
          </p:cNvGrpSpPr>
          <p:nvPr/>
        </p:nvGrpSpPr>
        <p:grpSpPr bwMode="auto">
          <a:xfrm>
            <a:off x="685800" y="2422525"/>
            <a:ext cx="7342584" cy="3140075"/>
            <a:chOff x="432" y="1526"/>
            <a:chExt cx="4944" cy="1978"/>
          </a:xfrm>
        </p:grpSpPr>
        <p:grpSp>
          <p:nvGrpSpPr>
            <p:cNvPr id="14" name="Group 21"/>
            <p:cNvGrpSpPr>
              <a:grpSpLocks/>
            </p:cNvGrpSpPr>
            <p:nvPr/>
          </p:nvGrpSpPr>
          <p:grpSpPr bwMode="auto">
            <a:xfrm>
              <a:off x="566" y="1526"/>
              <a:ext cx="2268" cy="1404"/>
              <a:chOff x="566" y="1238"/>
              <a:chExt cx="2268" cy="1404"/>
            </a:xfrm>
          </p:grpSpPr>
          <p:sp>
            <p:nvSpPr>
              <p:cNvPr id="21" name="Rectangle 4"/>
              <p:cNvSpPr>
                <a:spLocks noChangeArrowheads="1"/>
              </p:cNvSpPr>
              <p:nvPr/>
            </p:nvSpPr>
            <p:spPr bwMode="auto">
              <a:xfrm>
                <a:off x="566" y="1238"/>
                <a:ext cx="1012"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a:solidFill>
                      <a:srgbClr val="FDC0E5"/>
                    </a:solidFill>
                    <a:effectLst>
                      <a:outerShdw blurRad="38100" dist="38100" dir="2700000" algn="tl">
                        <a:srgbClr val="000000"/>
                      </a:outerShdw>
                    </a:effectLst>
                  </a:rPr>
                  <a:t>PASSADO</a:t>
                </a:r>
              </a:p>
            </p:txBody>
          </p:sp>
          <p:grpSp>
            <p:nvGrpSpPr>
              <p:cNvPr id="22" name="Group 9"/>
              <p:cNvGrpSpPr>
                <a:grpSpLocks/>
              </p:cNvGrpSpPr>
              <p:nvPr/>
            </p:nvGrpSpPr>
            <p:grpSpPr bwMode="auto">
              <a:xfrm>
                <a:off x="625" y="1538"/>
                <a:ext cx="2209" cy="1104"/>
                <a:chOff x="625" y="1538"/>
                <a:chExt cx="2209" cy="1104"/>
              </a:xfrm>
            </p:grpSpPr>
            <p:sp>
              <p:nvSpPr>
                <p:cNvPr id="23" name="Arc 10"/>
                <p:cNvSpPr>
                  <a:spLocks/>
                </p:cNvSpPr>
                <p:nvPr/>
              </p:nvSpPr>
              <p:spPr bwMode="auto">
                <a:xfrm>
                  <a:off x="1630" y="1538"/>
                  <a:ext cx="1204" cy="1056"/>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12700" cap="rnd">
                  <a:solidFill>
                    <a:schemeClr val="hlink"/>
                  </a:solidFill>
                  <a:round/>
                  <a:headEnd type="none" w="sm" len="sm"/>
                  <a:tailEnd type="stealth" w="med" len="lg"/>
                </a:ln>
                <a:effectLst>
                  <a:prstShdw prst="shdw17" dist="17961" dir="2700000">
                    <a:schemeClr val="hlink">
                      <a:gamma/>
                      <a:shade val="60000"/>
                      <a:invGamma/>
                    </a:scheme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sp>
              <p:nvSpPr>
                <p:cNvPr id="24" name="Arc 11"/>
                <p:cNvSpPr>
                  <a:spLocks/>
                </p:cNvSpPr>
                <p:nvPr/>
              </p:nvSpPr>
              <p:spPr bwMode="auto">
                <a:xfrm>
                  <a:off x="625" y="1539"/>
                  <a:ext cx="1056" cy="110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12700" cap="rnd">
                  <a:solidFill>
                    <a:schemeClr val="hlink"/>
                  </a:solidFill>
                  <a:round/>
                  <a:headEnd type="none" w="sm" len="sm"/>
                  <a:tailEnd type="stealth" w="med" len="lg"/>
                </a:ln>
                <a:effectLst>
                  <a:prstShdw prst="shdw17" dist="17961" dir="2700000">
                    <a:schemeClr val="hlink">
                      <a:gamma/>
                      <a:shade val="60000"/>
                      <a:invGamma/>
                    </a:schemeClr>
                  </a:prstShdw>
                </a:effectLst>
                <a:extLst>
                  <a:ext uri="{909E8E84-426E-40DD-AFC4-6F175D3DCCD1}">
                    <a14:hiddenFill xmlns:a14="http://schemas.microsoft.com/office/drawing/2010/main" xmlns="">
                      <a:solidFill>
                        <a:schemeClr val="accent1"/>
                      </a:solidFill>
                    </a14:hiddenFill>
                  </a:ext>
                </a:extLst>
              </p:spPr>
              <p:txBody>
                <a:bodyPr wrap="none" anchor="ctr"/>
                <a:lstStyle/>
                <a:p>
                  <a:endParaRPr lang="pt-BR"/>
                </a:p>
              </p:txBody>
            </p:sp>
          </p:grpSp>
        </p:grpSp>
        <p:grpSp>
          <p:nvGrpSpPr>
            <p:cNvPr id="15" name="Group 20"/>
            <p:cNvGrpSpPr>
              <a:grpSpLocks/>
            </p:cNvGrpSpPr>
            <p:nvPr/>
          </p:nvGrpSpPr>
          <p:grpSpPr bwMode="auto">
            <a:xfrm>
              <a:off x="432" y="2928"/>
              <a:ext cx="4944" cy="576"/>
              <a:chOff x="432" y="2640"/>
              <a:chExt cx="4944" cy="576"/>
            </a:xfrm>
          </p:grpSpPr>
          <p:sp>
            <p:nvSpPr>
              <p:cNvPr id="16" name="Line 5"/>
              <p:cNvSpPr>
                <a:spLocks noChangeShapeType="1"/>
              </p:cNvSpPr>
              <p:nvPr/>
            </p:nvSpPr>
            <p:spPr bwMode="auto">
              <a:xfrm flipV="1">
                <a:off x="432" y="2640"/>
                <a:ext cx="4944" cy="48"/>
              </a:xfrm>
              <a:prstGeom prst="line">
                <a:avLst/>
              </a:prstGeom>
              <a:noFill/>
              <a:ln w="50800">
                <a:solidFill>
                  <a:schemeClr val="accent1"/>
                </a:solidFill>
                <a:round/>
                <a:headEnd type="none" w="sm" len="sm"/>
                <a:tailEnd type="stealth" w="med" len="lg"/>
              </a:ln>
              <a:effectLst>
                <a:prstShdw prst="shdw17" dist="17961" dir="2700000">
                  <a:schemeClr val="accent1">
                    <a:gamma/>
                    <a:shade val="60000"/>
                    <a:invGamma/>
                  </a:schemeClr>
                </a:prst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17" name="Line 6"/>
              <p:cNvSpPr>
                <a:spLocks noChangeShapeType="1"/>
              </p:cNvSpPr>
              <p:nvPr/>
            </p:nvSpPr>
            <p:spPr bwMode="auto">
              <a:xfrm>
                <a:off x="2928" y="2640"/>
                <a:ext cx="0" cy="2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8" name="Line 7"/>
              <p:cNvSpPr>
                <a:spLocks noChangeShapeType="1"/>
              </p:cNvSpPr>
              <p:nvPr/>
            </p:nvSpPr>
            <p:spPr bwMode="auto">
              <a:xfrm>
                <a:off x="624" y="2688"/>
                <a:ext cx="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19" name="Line 17"/>
              <p:cNvSpPr>
                <a:spLocks noChangeShapeType="1"/>
              </p:cNvSpPr>
              <p:nvPr/>
            </p:nvSpPr>
            <p:spPr bwMode="auto">
              <a:xfrm>
                <a:off x="5184" y="2688"/>
                <a:ext cx="0" cy="24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sp>
            <p:nvSpPr>
              <p:cNvPr id="20" name="Rectangle 18"/>
              <p:cNvSpPr>
                <a:spLocks noChangeArrowheads="1"/>
              </p:cNvSpPr>
              <p:nvPr/>
            </p:nvSpPr>
            <p:spPr bwMode="auto">
              <a:xfrm>
                <a:off x="2534" y="2889"/>
                <a:ext cx="726" cy="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2800">
                    <a:solidFill>
                      <a:schemeClr val="accent1"/>
                    </a:solidFill>
                    <a:effectLst>
                      <a:outerShdw blurRad="38100" dist="38100" dir="2700000" algn="tl">
                        <a:srgbClr val="000000"/>
                      </a:outerShdw>
                    </a:effectLst>
                    <a:latin typeface="Arial" charset="0"/>
                  </a:rPr>
                  <a:t>HOJE</a:t>
                </a:r>
              </a:p>
            </p:txBody>
          </p:sp>
        </p:grpSp>
      </p:grpSp>
    </p:spTree>
    <p:extLst>
      <p:ext uri="{BB962C8B-B14F-4D97-AF65-F5344CB8AC3E}">
        <p14:creationId xmlns:p14="http://schemas.microsoft.com/office/powerpoint/2010/main" xmlns="" val="33623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1026"/>
          <p:cNvSpPr>
            <a:spLocks noGrp="1" noChangeArrowheads="1"/>
          </p:cNvSpPr>
          <p:nvPr>
            <p:ph type="title"/>
          </p:nvPr>
        </p:nvSpPr>
        <p:spPr bwMode="auto">
          <a:xfrm>
            <a:off x="703385" y="381000"/>
            <a:ext cx="7737231"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3600" i="1" smtClean="0">
                <a:effectLst>
                  <a:outerShdw blurRad="38100" dist="38100" dir="2700000" algn="tl">
                    <a:srgbClr val="000000"/>
                  </a:outerShdw>
                </a:effectLst>
                <a:latin typeface="Times New Roman" pitchFamily="18" charset="0"/>
              </a:rPr>
              <a:t>E se a estratégia proposta conflitar com algum dos elementos do propósito?</a:t>
            </a:r>
          </a:p>
        </p:txBody>
      </p:sp>
      <p:grpSp>
        <p:nvGrpSpPr>
          <p:cNvPr id="29699" name="Group 1044"/>
          <p:cNvGrpSpPr>
            <a:grpSpLocks/>
          </p:cNvGrpSpPr>
          <p:nvPr/>
        </p:nvGrpSpPr>
        <p:grpSpPr bwMode="auto">
          <a:xfrm>
            <a:off x="703385" y="2057400"/>
            <a:ext cx="7252991" cy="4035896"/>
            <a:chOff x="480" y="1296"/>
            <a:chExt cx="5328" cy="2472"/>
          </a:xfrm>
        </p:grpSpPr>
        <p:grpSp>
          <p:nvGrpSpPr>
            <p:cNvPr id="29700" name="Group 1043"/>
            <p:cNvGrpSpPr>
              <a:grpSpLocks/>
            </p:cNvGrpSpPr>
            <p:nvPr/>
          </p:nvGrpSpPr>
          <p:grpSpPr bwMode="auto">
            <a:xfrm>
              <a:off x="1065" y="1889"/>
              <a:ext cx="1991" cy="943"/>
              <a:chOff x="1065" y="1889"/>
              <a:chExt cx="1991" cy="943"/>
            </a:xfrm>
          </p:grpSpPr>
          <p:sp>
            <p:nvSpPr>
              <p:cNvPr id="29712" name="Rectangle 1030" descr="60%"/>
              <p:cNvSpPr>
                <a:spLocks noChangeArrowheads="1"/>
              </p:cNvSpPr>
              <p:nvPr/>
            </p:nvSpPr>
            <p:spPr bwMode="auto">
              <a:xfrm>
                <a:off x="1065" y="1889"/>
                <a:ext cx="1991" cy="396"/>
              </a:xfrm>
              <a:prstGeom prst="rect">
                <a:avLst/>
              </a:prstGeom>
              <a:pattFill prst="pct60">
                <a:fgClr>
                  <a:srgbClr val="C0C0C0"/>
                </a:fgClr>
                <a:bgClr>
                  <a:srgbClr val="FFFFFF"/>
                </a:bgClr>
              </a:pattFill>
              <a:ln w="12700">
                <a:solidFill>
                  <a:srgbClr val="E0E0E0"/>
                </a:solidFill>
                <a:miter lim="800000"/>
                <a:headEnd/>
                <a:tailEnd/>
              </a:ln>
              <a:effectLst>
                <a:outerShdw dist="107763" dir="18900000" algn="ctr" rotWithShape="0">
                  <a:srgbClr val="000020"/>
                </a:outerShdw>
              </a:effectLst>
            </p:spPr>
            <p:txBody>
              <a:bodyPr wrap="none" lIns="90488" tIns="44450" rIns="90488" bIns="44450" anchor="ctr"/>
              <a:lstStyle/>
              <a:p>
                <a:pPr algn="ctr"/>
                <a:r>
                  <a:rPr lang="pt-BR" sz="2200" i="1" u="none">
                    <a:solidFill>
                      <a:srgbClr val="000000"/>
                    </a:solidFill>
                    <a:latin typeface="Arial" pitchFamily="34" charset="0"/>
                  </a:rPr>
                  <a:t>Propósito em conflito</a:t>
                </a:r>
              </a:p>
              <a:p>
                <a:pPr algn="ctr"/>
                <a:r>
                  <a:rPr lang="pt-BR" sz="2200" i="1" u="none">
                    <a:solidFill>
                      <a:srgbClr val="000000"/>
                    </a:solidFill>
                    <a:latin typeface="Arial" pitchFamily="34" charset="0"/>
                  </a:rPr>
                  <a:t> com estratégia!</a:t>
                </a:r>
              </a:p>
            </p:txBody>
          </p:sp>
          <p:sp>
            <p:nvSpPr>
              <p:cNvPr id="29713" name="Line 1033"/>
              <p:cNvSpPr>
                <a:spLocks noChangeShapeType="1"/>
              </p:cNvSpPr>
              <p:nvPr/>
            </p:nvSpPr>
            <p:spPr bwMode="auto">
              <a:xfrm>
                <a:off x="2016" y="2304"/>
                <a:ext cx="0" cy="528"/>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9701" name="Group 1041"/>
            <p:cNvGrpSpPr>
              <a:grpSpLocks/>
            </p:cNvGrpSpPr>
            <p:nvPr/>
          </p:nvGrpSpPr>
          <p:grpSpPr bwMode="auto">
            <a:xfrm>
              <a:off x="480" y="2881"/>
              <a:ext cx="3162" cy="887"/>
              <a:chOff x="480" y="2881"/>
              <a:chExt cx="3162" cy="887"/>
            </a:xfrm>
          </p:grpSpPr>
          <p:sp>
            <p:nvSpPr>
              <p:cNvPr id="29707" name="Rectangle 1029"/>
              <p:cNvSpPr>
                <a:spLocks noChangeArrowheads="1"/>
              </p:cNvSpPr>
              <p:nvPr/>
            </p:nvSpPr>
            <p:spPr bwMode="auto">
              <a:xfrm>
                <a:off x="480" y="3377"/>
                <a:ext cx="1276" cy="391"/>
              </a:xfrm>
              <a:prstGeom prst="rect">
                <a:avLst/>
              </a:prstGeom>
              <a:solidFill>
                <a:srgbClr val="FAFD00"/>
              </a:solid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Ambiente</a:t>
                </a:r>
              </a:p>
              <a:p>
                <a:pPr algn="ctr"/>
                <a:r>
                  <a:rPr lang="pt-BR" sz="2200" i="1" u="none">
                    <a:solidFill>
                      <a:srgbClr val="000000"/>
                    </a:solidFill>
                    <a:latin typeface="Arial" pitchFamily="34" charset="0"/>
                  </a:rPr>
                  <a:t>Favorável!</a:t>
                </a:r>
              </a:p>
            </p:txBody>
          </p:sp>
          <p:sp>
            <p:nvSpPr>
              <p:cNvPr id="29708" name="Rectangle 1031"/>
              <p:cNvSpPr>
                <a:spLocks noChangeArrowheads="1"/>
              </p:cNvSpPr>
              <p:nvPr/>
            </p:nvSpPr>
            <p:spPr bwMode="auto">
              <a:xfrm>
                <a:off x="2335" y="3372"/>
                <a:ext cx="1307" cy="396"/>
              </a:xfrm>
              <a:prstGeom prst="rect">
                <a:avLst/>
              </a:prstGeom>
              <a:solidFill>
                <a:srgbClr val="FAFD00"/>
              </a:solid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000000"/>
                    </a:solidFill>
                    <a:latin typeface="Arial" pitchFamily="34" charset="0"/>
                  </a:rPr>
                  <a:t>Capacitação</a:t>
                </a:r>
              </a:p>
              <a:p>
                <a:pPr algn="ctr"/>
                <a:r>
                  <a:rPr lang="pt-BR" sz="2200" i="1" u="none">
                    <a:solidFill>
                      <a:srgbClr val="000000"/>
                    </a:solidFill>
                    <a:latin typeface="Arial" pitchFamily="34" charset="0"/>
                  </a:rPr>
                  <a:t>Suficiente!</a:t>
                </a:r>
              </a:p>
            </p:txBody>
          </p:sp>
          <p:sp>
            <p:nvSpPr>
              <p:cNvPr id="29709" name="Rectangle 1032"/>
              <p:cNvSpPr>
                <a:spLocks noChangeArrowheads="1"/>
              </p:cNvSpPr>
              <p:nvPr/>
            </p:nvSpPr>
            <p:spPr bwMode="auto">
              <a:xfrm>
                <a:off x="1290" y="2881"/>
                <a:ext cx="1436" cy="281"/>
              </a:xfrm>
              <a:prstGeom prst="rect">
                <a:avLst/>
              </a:prstGeom>
              <a:solidFill>
                <a:srgbClr val="FF7979"/>
              </a:solidFill>
              <a:ln>
                <a:noFill/>
              </a:ln>
              <a:effectLst>
                <a:outerShdw dist="107763" dir="18900000" algn="ctr" rotWithShape="0">
                  <a:srgbClr val="000020"/>
                </a:outerShdw>
              </a:effectLst>
              <a:extLst>
                <a:ext uri="{91240B29-F687-4F45-9708-019B960494DF}">
                  <a14:hiddenLine xmlns:a14="http://schemas.microsoft.com/office/drawing/2010/main" xmlns="" w="12700">
                    <a:solidFill>
                      <a:srgbClr val="E0E0E0"/>
                    </a:solidFill>
                    <a:miter lim="800000"/>
                    <a:headEnd/>
                    <a:tailEnd/>
                  </a14:hiddenLine>
                </a:ext>
              </a:extLst>
            </p:spPr>
            <p:txBody>
              <a:bodyPr wrap="none" lIns="90488" tIns="44450" rIns="90488" bIns="44450" anchor="ctr"/>
              <a:lstStyle/>
              <a:p>
                <a:pPr algn="ctr"/>
                <a:r>
                  <a:rPr lang="pt-BR" sz="2200" i="1" u="none">
                    <a:solidFill>
                      <a:srgbClr val="FFFFFF"/>
                    </a:solidFill>
                    <a:latin typeface="Arial" pitchFamily="34" charset="0"/>
                  </a:rPr>
                  <a:t>Estratégias?</a:t>
                </a:r>
              </a:p>
            </p:txBody>
          </p:sp>
          <p:sp>
            <p:nvSpPr>
              <p:cNvPr id="29710" name="Line 1034"/>
              <p:cNvSpPr>
                <a:spLocks noChangeShapeType="1"/>
              </p:cNvSpPr>
              <p:nvPr/>
            </p:nvSpPr>
            <p:spPr bwMode="auto">
              <a:xfrm>
                <a:off x="2646" y="3076"/>
                <a:ext cx="410" cy="296"/>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29711" name="Line 1035"/>
              <p:cNvSpPr>
                <a:spLocks noChangeShapeType="1"/>
              </p:cNvSpPr>
              <p:nvPr/>
            </p:nvSpPr>
            <p:spPr bwMode="auto">
              <a:xfrm flipV="1">
                <a:off x="948" y="3076"/>
                <a:ext cx="469" cy="296"/>
              </a:xfrm>
              <a:prstGeom prst="line">
                <a:avLst/>
              </a:prstGeom>
              <a:noFill/>
              <a:ln w="50800">
                <a:solidFill>
                  <a:srgbClr val="CECECE"/>
                </a:solidFill>
                <a:round/>
                <a:headEnd type="triangle" w="med" len="med"/>
                <a:tailEnd type="triangle" w="med" len="med"/>
              </a:ln>
              <a:effectLst>
                <a:outerShdw dist="107763" dir="18900000" algn="ctr" rotWithShape="0">
                  <a:srgbClr val="000020"/>
                </a:outerShdw>
              </a:effectLst>
              <a:extLst>
                <a:ext uri="{909E8E84-426E-40DD-AFC4-6F175D3DCCD1}">
                  <a14:hiddenFill xmlns:a14="http://schemas.microsoft.com/office/drawing/2010/main" xmlns="">
                    <a:noFill/>
                  </a14:hiddenFill>
                </a:ext>
              </a:extLst>
            </p:spPr>
            <p:txBody>
              <a:bodyPr wrap="none" anchor="ctr"/>
              <a:lstStyle/>
              <a:p>
                <a:endParaRPr lang="pt-BR"/>
              </a:p>
            </p:txBody>
          </p:sp>
        </p:grpSp>
        <p:grpSp>
          <p:nvGrpSpPr>
            <p:cNvPr id="29702" name="Group 1042"/>
            <p:cNvGrpSpPr>
              <a:grpSpLocks/>
            </p:cNvGrpSpPr>
            <p:nvPr/>
          </p:nvGrpSpPr>
          <p:grpSpPr bwMode="auto">
            <a:xfrm>
              <a:off x="2743" y="1296"/>
              <a:ext cx="3065" cy="1488"/>
              <a:chOff x="2743" y="1296"/>
              <a:chExt cx="3065" cy="1488"/>
            </a:xfrm>
          </p:grpSpPr>
          <p:sp>
            <p:nvSpPr>
              <p:cNvPr id="29703" name="Oval 1036"/>
              <p:cNvSpPr>
                <a:spLocks noChangeArrowheads="1"/>
              </p:cNvSpPr>
              <p:nvPr/>
            </p:nvSpPr>
            <p:spPr bwMode="auto">
              <a:xfrm>
                <a:off x="4409" y="1296"/>
                <a:ext cx="1399" cy="432"/>
              </a:xfrm>
              <a:prstGeom prst="ellipse">
                <a:avLst/>
              </a:prstGeom>
              <a:solidFill>
                <a:srgbClr val="0E922A"/>
              </a:solidFill>
              <a:ln w="12700">
                <a:solidFill>
                  <a:srgbClr val="000020"/>
                </a:solidFill>
                <a:round/>
                <a:headEnd/>
                <a:tailEnd/>
              </a:ln>
              <a:effectLst>
                <a:outerShdw dist="107763" dir="18900000" algn="ctr" rotWithShape="0">
                  <a:srgbClr val="000000"/>
                </a:outerShdw>
              </a:effectLst>
            </p:spPr>
            <p:txBody>
              <a:bodyPr wrap="none" anchor="ctr"/>
              <a:lstStyle/>
              <a:p>
                <a:pPr algn="ctr"/>
                <a:r>
                  <a:rPr lang="pt-BR" sz="2400" i="1" u="none">
                    <a:solidFill>
                      <a:srgbClr val="FFFFFF"/>
                    </a:solidFill>
                  </a:rPr>
                  <a:t>O FUTURO</a:t>
                </a:r>
                <a:endParaRPr lang="pt-BR" sz="2400" u="none">
                  <a:solidFill>
                    <a:srgbClr val="E0E0E0"/>
                  </a:solidFill>
                </a:endParaRPr>
              </a:p>
            </p:txBody>
          </p:sp>
          <p:sp>
            <p:nvSpPr>
              <p:cNvPr id="29704" name="Text Box 1037"/>
              <p:cNvSpPr txBox="1">
                <a:spLocks noChangeArrowheads="1"/>
              </p:cNvSpPr>
              <p:nvPr/>
            </p:nvSpPr>
            <p:spPr bwMode="auto">
              <a:xfrm>
                <a:off x="3312" y="2112"/>
                <a:ext cx="1757" cy="67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lstStyle>
                <a:lvl1pPr>
                  <a:defRPr sz="2800" b="1" u="sng">
                    <a:solidFill>
                      <a:schemeClr val="tx1"/>
                    </a:solidFill>
                    <a:latin typeface="Times New Roman" pitchFamily="18" charset="0"/>
                  </a:defRPr>
                </a:lvl1pPr>
                <a:lvl2pPr marL="742950" indent="-285750">
                  <a:defRPr sz="2800" b="1" u="sng">
                    <a:solidFill>
                      <a:schemeClr val="tx1"/>
                    </a:solidFill>
                    <a:latin typeface="Times New Roman" pitchFamily="18" charset="0"/>
                  </a:defRPr>
                </a:lvl2pPr>
                <a:lvl3pPr marL="1143000" indent="-228600">
                  <a:defRPr sz="2800" b="1" u="sng">
                    <a:solidFill>
                      <a:schemeClr val="tx1"/>
                    </a:solidFill>
                    <a:latin typeface="Times New Roman" pitchFamily="18" charset="0"/>
                  </a:defRPr>
                </a:lvl3pPr>
                <a:lvl4pPr marL="1600200" indent="-228600">
                  <a:defRPr sz="2800" b="1" u="sng">
                    <a:solidFill>
                      <a:schemeClr val="tx1"/>
                    </a:solidFill>
                    <a:latin typeface="Times New Roman" pitchFamily="18" charset="0"/>
                  </a:defRPr>
                </a:lvl4pPr>
                <a:lvl5pPr marL="2057400" indent="-228600">
                  <a:defRPr sz="2800" b="1" u="sng">
                    <a:solidFill>
                      <a:schemeClr val="tx1"/>
                    </a:solidFill>
                    <a:latin typeface="Times New Roman" pitchFamily="18" charset="0"/>
                  </a:defRPr>
                </a:lvl5pPr>
                <a:lvl6pPr marL="2514600" indent="-228600" eaLnBrk="0" fontAlgn="base" hangingPunct="0">
                  <a:spcBef>
                    <a:spcPct val="0"/>
                  </a:spcBef>
                  <a:spcAft>
                    <a:spcPct val="0"/>
                  </a:spcAft>
                  <a:defRPr sz="2800" b="1" u="sng">
                    <a:solidFill>
                      <a:schemeClr val="tx1"/>
                    </a:solidFill>
                    <a:latin typeface="Times New Roman" pitchFamily="18" charset="0"/>
                  </a:defRPr>
                </a:lvl6pPr>
                <a:lvl7pPr marL="2971800" indent="-228600" eaLnBrk="0" fontAlgn="base" hangingPunct="0">
                  <a:spcBef>
                    <a:spcPct val="0"/>
                  </a:spcBef>
                  <a:spcAft>
                    <a:spcPct val="0"/>
                  </a:spcAft>
                  <a:defRPr sz="2800" b="1" u="sng">
                    <a:solidFill>
                      <a:schemeClr val="tx1"/>
                    </a:solidFill>
                    <a:latin typeface="Times New Roman" pitchFamily="18" charset="0"/>
                  </a:defRPr>
                </a:lvl7pPr>
                <a:lvl8pPr marL="3429000" indent="-228600" eaLnBrk="0" fontAlgn="base" hangingPunct="0">
                  <a:spcBef>
                    <a:spcPct val="0"/>
                  </a:spcBef>
                  <a:spcAft>
                    <a:spcPct val="0"/>
                  </a:spcAft>
                  <a:defRPr sz="2800" b="1" u="sng">
                    <a:solidFill>
                      <a:schemeClr val="tx1"/>
                    </a:solidFill>
                    <a:latin typeface="Times New Roman" pitchFamily="18" charset="0"/>
                  </a:defRPr>
                </a:lvl8pPr>
                <a:lvl9pPr marL="3886200" indent="-228600" eaLnBrk="0" fontAlgn="base" hangingPunct="0">
                  <a:spcBef>
                    <a:spcPct val="0"/>
                  </a:spcBef>
                  <a:spcAft>
                    <a:spcPct val="0"/>
                  </a:spcAft>
                  <a:defRPr sz="2800" b="1" u="sng">
                    <a:solidFill>
                      <a:schemeClr val="tx1"/>
                    </a:solidFill>
                    <a:latin typeface="Times New Roman" pitchFamily="18" charset="0"/>
                  </a:defRPr>
                </a:lvl9pPr>
              </a:lstStyle>
              <a:p>
                <a:pPr algn="ctr"/>
                <a:r>
                  <a:rPr lang="pt-BR" sz="2000" i="1" u="none" dirty="0">
                    <a:solidFill>
                      <a:schemeClr val="bg2"/>
                    </a:solidFill>
                    <a:latin typeface="Arial" pitchFamily="34" charset="0"/>
                  </a:rPr>
                  <a:t>Plano de Revisão e Adequação </a:t>
                </a:r>
                <a:r>
                  <a:rPr lang="pt-BR" sz="2000" i="1" u="none" dirty="0" smtClean="0">
                    <a:solidFill>
                      <a:schemeClr val="bg2"/>
                    </a:solidFill>
                    <a:latin typeface="Arial" pitchFamily="34" charset="0"/>
                  </a:rPr>
                  <a:t>do Propósito</a:t>
                </a:r>
                <a:endParaRPr lang="pt-BR" sz="2000" i="1" u="none" dirty="0">
                  <a:solidFill>
                    <a:schemeClr val="bg2"/>
                  </a:solidFill>
                  <a:latin typeface="Arial" pitchFamily="34" charset="0"/>
                </a:endParaRPr>
              </a:p>
            </p:txBody>
          </p:sp>
          <p:sp>
            <p:nvSpPr>
              <p:cNvPr id="29705" name="AutoShape 1038"/>
              <p:cNvSpPr>
                <a:spLocks noChangeArrowheads="1"/>
              </p:cNvSpPr>
              <p:nvPr/>
            </p:nvSpPr>
            <p:spPr bwMode="auto">
              <a:xfrm rot="-2056206">
                <a:off x="4052" y="1790"/>
                <a:ext cx="875" cy="198"/>
              </a:xfrm>
              <a:prstGeom prst="rightArrow">
                <a:avLst>
                  <a:gd name="adj1" fmla="val 50000"/>
                  <a:gd name="adj2" fmla="val 110480"/>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sp>
            <p:nvSpPr>
              <p:cNvPr id="29706" name="AutoShape 1039"/>
              <p:cNvSpPr>
                <a:spLocks noChangeArrowheads="1"/>
              </p:cNvSpPr>
              <p:nvPr/>
            </p:nvSpPr>
            <p:spPr bwMode="auto">
              <a:xfrm rot="-1632343">
                <a:off x="2743" y="2581"/>
                <a:ext cx="653" cy="189"/>
              </a:xfrm>
              <a:prstGeom prst="rightArrow">
                <a:avLst>
                  <a:gd name="adj1" fmla="val 50000"/>
                  <a:gd name="adj2" fmla="val 86376"/>
                </a:avLst>
              </a:prstGeom>
              <a:solidFill>
                <a:srgbClr val="66FF99"/>
              </a:solidFill>
              <a:ln w="12700">
                <a:solidFill>
                  <a:srgbClr val="E0E0E0"/>
                </a:solidFill>
                <a:miter lim="800000"/>
                <a:headEnd/>
                <a:tailEnd/>
              </a:ln>
              <a:effectLst>
                <a:outerShdw dist="107763" dir="18900000" algn="ctr" rotWithShape="0">
                  <a:srgbClr val="000000"/>
                </a:outerShdw>
              </a:effectLst>
            </p:spPr>
            <p:txBody>
              <a:bodyPr wrap="none" anchor="ctr"/>
              <a:lstStyle/>
              <a:p>
                <a:endParaRPr lang="pt-BR"/>
              </a:p>
            </p:txBody>
          </p:sp>
        </p:grpSp>
      </p:grpSp>
    </p:spTree>
    <p:extLst>
      <p:ext uri="{BB962C8B-B14F-4D97-AF65-F5344CB8AC3E}">
        <p14:creationId xmlns:p14="http://schemas.microsoft.com/office/powerpoint/2010/main" xmlns="" val="36896046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4"/>
                                        </p:tgtEl>
                                        <p:attrNameLst>
                                          <p:attrName>style.visibility</p:attrName>
                                        </p:attrNameLst>
                                      </p:cBhvr>
                                      <p:to>
                                        <p:strVal val="visible"/>
                                      </p:to>
                                    </p:set>
                                    <p:anim calcmode="lin" valueType="num">
                                      <p:cBhvr additive="base">
                                        <p:cTn id="7" dur="500" fill="hold"/>
                                        <p:tgtEl>
                                          <p:spTgt spid="131074"/>
                                        </p:tgtEl>
                                        <p:attrNameLst>
                                          <p:attrName>ppt_x</p:attrName>
                                        </p:attrNameLst>
                                      </p:cBhvr>
                                      <p:tavLst>
                                        <p:tav tm="0">
                                          <p:val>
                                            <p:strVal val="0-#ppt_w/2"/>
                                          </p:val>
                                        </p:tav>
                                        <p:tav tm="100000">
                                          <p:val>
                                            <p:strVal val="#ppt_x"/>
                                          </p:val>
                                        </p:tav>
                                      </p:tavLst>
                                    </p:anim>
                                    <p:anim calcmode="lin" valueType="num">
                                      <p:cBhvr additive="base">
                                        <p:cTn id="8" dur="500" fill="hold"/>
                                        <p:tgtEl>
                                          <p:spTgt spid="131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20" name="Rectangle 5124"/>
          <p:cNvSpPr>
            <a:spLocks noGrp="1" noChangeArrowheads="1"/>
          </p:cNvSpPr>
          <p:nvPr>
            <p:ph type="ctrTitle"/>
          </p:nvPr>
        </p:nvSpPr>
        <p:spPr bwMode="auto">
          <a:xfrm>
            <a:off x="703385" y="381000"/>
            <a:ext cx="7737231" cy="762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defRPr/>
            </a:pPr>
            <a:r>
              <a:rPr lang="pt-BR" sz="4800" i="1" dirty="0" smtClean="0">
                <a:solidFill>
                  <a:srgbClr val="FF0000"/>
                </a:solidFill>
                <a:effectLst>
                  <a:outerShdw blurRad="38100" dist="38100" dir="2700000" algn="tl">
                    <a:srgbClr val="000000"/>
                  </a:outerShdw>
                </a:effectLst>
                <a:latin typeface="Times New Roman" pitchFamily="18" charset="0"/>
              </a:rPr>
              <a:t>Os riscos da não-mudança!!!</a:t>
            </a:r>
          </a:p>
        </p:txBody>
      </p:sp>
      <p:sp>
        <p:nvSpPr>
          <p:cNvPr id="137221" name="Rectangle 5125"/>
          <p:cNvSpPr>
            <a:spLocks noGrp="1" noChangeArrowheads="1"/>
          </p:cNvSpPr>
          <p:nvPr>
            <p:ph type="subTitle" idx="1"/>
          </p:nvPr>
        </p:nvSpPr>
        <p:spPr bwMode="auto">
          <a:xfrm>
            <a:off x="703385" y="1484784"/>
            <a:ext cx="7737231" cy="196024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a:bodyPr>
          <a:lstStyle/>
          <a:p>
            <a:pPr>
              <a:defRPr/>
            </a:pPr>
            <a:r>
              <a:rPr lang="pt-BR" i="1" dirty="0" smtClean="0">
                <a:solidFill>
                  <a:schemeClr val="tx2"/>
                </a:solidFill>
              </a:rPr>
              <a:t>Ou </a:t>
            </a:r>
            <a:r>
              <a:rPr lang="pt-BR" i="1" u="sng" dirty="0" smtClean="0">
                <a:solidFill>
                  <a:schemeClr val="tx2"/>
                </a:solidFill>
              </a:rPr>
              <a:t>você</a:t>
            </a:r>
            <a:r>
              <a:rPr lang="pt-BR" i="1" dirty="0" smtClean="0">
                <a:solidFill>
                  <a:schemeClr val="tx2"/>
                </a:solidFill>
              </a:rPr>
              <a:t> escolhe a data, lugar, forma, destino caminhos para a mudança...</a:t>
            </a:r>
            <a:endParaRPr lang="pt-BR" sz="1050" i="1" dirty="0" smtClean="0">
              <a:solidFill>
                <a:schemeClr val="tx2"/>
              </a:solidFill>
            </a:endParaRPr>
          </a:p>
          <a:p>
            <a:pPr algn="ctr">
              <a:defRPr/>
            </a:pPr>
            <a:r>
              <a:rPr lang="pt-BR" i="1" dirty="0" smtClean="0">
                <a:solidFill>
                  <a:srgbClr val="FF0000"/>
                </a:solidFill>
              </a:rPr>
              <a:t>Ou você vai acabar ‘sendo mudado’ contra sua vontade quando ‘decidirem’ a data, lugar, forma, destino e caminhos que muito provavelmente não são os que melhor lhe convêm!</a:t>
            </a:r>
            <a:r>
              <a:rPr lang="pt-BR" sz="1800" i="1" dirty="0" smtClean="0">
                <a:solidFill>
                  <a:srgbClr val="FF6699"/>
                </a:solidFill>
              </a:rPr>
              <a:t/>
            </a:r>
            <a:br>
              <a:rPr lang="pt-BR" sz="1800" i="1" dirty="0" smtClean="0">
                <a:solidFill>
                  <a:srgbClr val="FF6699"/>
                </a:solidFill>
              </a:rPr>
            </a:br>
            <a:r>
              <a:rPr lang="pt-BR" sz="3600" i="1" dirty="0" smtClean="0"/>
              <a:t>Portanto...</a:t>
            </a:r>
          </a:p>
        </p:txBody>
      </p:sp>
      <p:pic>
        <p:nvPicPr>
          <p:cNvPr id="2" name="Image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23728" y="3406064"/>
            <a:ext cx="4608512" cy="3451936"/>
          </a:xfrm>
          <a:prstGeom prst="rect">
            <a:avLst/>
          </a:prstGeom>
        </p:spPr>
      </p:pic>
    </p:spTree>
    <p:extLst>
      <p:ext uri="{BB962C8B-B14F-4D97-AF65-F5344CB8AC3E}">
        <p14:creationId xmlns:p14="http://schemas.microsoft.com/office/powerpoint/2010/main" xmlns="" val="813427420"/>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 calcmode="lin" valueType="num">
                                      <p:cBhvr additive="base">
                                        <p:cTn id="7" dur="500" fill="hold"/>
                                        <p:tgtEl>
                                          <p:spTgt spid="137220"/>
                                        </p:tgtEl>
                                        <p:attrNameLst>
                                          <p:attrName>ppt_x</p:attrName>
                                        </p:attrNameLst>
                                      </p:cBhvr>
                                      <p:tavLst>
                                        <p:tav tm="0">
                                          <p:val>
                                            <p:strVal val="0-#ppt_w/2"/>
                                          </p:val>
                                        </p:tav>
                                        <p:tav tm="100000">
                                          <p:val>
                                            <p:strVal val="#ppt_x"/>
                                          </p:val>
                                        </p:tav>
                                      </p:tavLst>
                                    </p:anim>
                                    <p:anim calcmode="lin" valueType="num">
                                      <p:cBhvr additive="base">
                                        <p:cTn id="8" dur="500" fill="hold"/>
                                        <p:tgtEl>
                                          <p:spTgt spid="13722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137221">
                                            <p:txEl>
                                              <p:pRg st="0" end="0"/>
                                            </p:txEl>
                                          </p:spTgt>
                                        </p:tgtEl>
                                        <p:attrNameLst>
                                          <p:attrName>style.visibility</p:attrName>
                                        </p:attrNameLst>
                                      </p:cBhvr>
                                      <p:to>
                                        <p:strVal val="visible"/>
                                      </p:to>
                                    </p:set>
                                    <p:anim to="" calcmode="lin" valueType="num">
                                      <p:cBhvr>
                                        <p:cTn id="13" dur="1" fill="hold"/>
                                        <p:tgtEl>
                                          <p:spTgt spid="137221">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grpId="0" nodeType="clickEffect">
                                  <p:stCondLst>
                                    <p:cond delay="0"/>
                                  </p:stCondLst>
                                  <p:childTnLst>
                                    <p:set>
                                      <p:cBhvr>
                                        <p:cTn id="17" dur="1" fill="hold">
                                          <p:stCondLst>
                                            <p:cond delay="499"/>
                                          </p:stCondLst>
                                        </p:cTn>
                                        <p:tgtEl>
                                          <p:spTgt spid="137221">
                                            <p:txEl>
                                              <p:pRg st="1" end="1"/>
                                            </p:txEl>
                                          </p:spTgt>
                                        </p:tgtEl>
                                        <p:attrNameLst>
                                          <p:attrName>style.visibility</p:attrName>
                                        </p:attrNameLst>
                                      </p:cBhvr>
                                      <p:to>
                                        <p:strVal val="visible"/>
                                      </p:to>
                                    </p:set>
                                    <p:anim to="" calcmode="lin" valueType="num">
                                      <p:cBhvr>
                                        <p:cTn id="18" dur="1" fill="hold"/>
                                        <p:tgtEl>
                                          <p:spTgt spid="13722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utoUpdateAnimBg="0"/>
      <p:bldP spid="137221"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Gestão estratégica</a:t>
            </a:r>
            <a:endParaRPr lang="pt-BR" dirty="0"/>
          </a:p>
        </p:txBody>
      </p:sp>
      <p:sp>
        <p:nvSpPr>
          <p:cNvPr id="3" name="Espaço Reservado para Conteúdo 2"/>
          <p:cNvSpPr>
            <a:spLocks noGrp="1"/>
          </p:cNvSpPr>
          <p:nvPr>
            <p:ph idx="1"/>
          </p:nvPr>
        </p:nvSpPr>
        <p:spPr/>
        <p:txBody>
          <a:bodyPr/>
          <a:lstStyle/>
          <a:p>
            <a:r>
              <a:rPr lang="pt-BR" dirty="0"/>
              <a:t>A formulação de estratégias se dá por meio de um plano de capacitação (superação dos nossos pontos fracos), um plano de ação para mudanças no ambiente, visando torná-lo favorável, e de plano para revisão e adequação do propósito</a:t>
            </a:r>
            <a:r>
              <a:rPr lang="pt-BR" dirty="0" smtClean="0"/>
              <a:t>.</a:t>
            </a:r>
          </a:p>
          <a:p>
            <a:r>
              <a:rPr lang="pt-BR" dirty="0" smtClean="0"/>
              <a:t>Primeiro passo: avaliação/diagnóstico.</a:t>
            </a:r>
            <a:endParaRPr lang="pt-BR" dirty="0"/>
          </a:p>
        </p:txBody>
      </p:sp>
      <p:pic>
        <p:nvPicPr>
          <p:cNvPr id="4" name="Picture 574" descr="C:\Editorial\Manual\Eliezer\fig1-t04.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3789040"/>
            <a:ext cx="2447925" cy="24098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75128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Diagnóstico estratégico (1)</a:t>
            </a:r>
            <a:endParaRPr lang="pt-BR" dirty="0"/>
          </a:p>
        </p:txBody>
      </p:sp>
      <p:sp>
        <p:nvSpPr>
          <p:cNvPr id="3" name="Espaço Reservado para Conteúdo 2"/>
          <p:cNvSpPr>
            <a:spLocks noGrp="1"/>
          </p:cNvSpPr>
          <p:nvPr>
            <p:ph idx="1"/>
          </p:nvPr>
        </p:nvSpPr>
        <p:spPr/>
        <p:txBody>
          <a:bodyPr/>
          <a:lstStyle/>
          <a:p>
            <a:pPr lvl="0"/>
            <a:r>
              <a:rPr lang="pt-BR" dirty="0"/>
              <a:t>Como está a competitividade da organização?</a:t>
            </a:r>
          </a:p>
          <a:p>
            <a:pPr lvl="0"/>
            <a:r>
              <a:rPr lang="pt-BR" dirty="0"/>
              <a:t>E o portfólio de serviços ou produtos?</a:t>
            </a:r>
          </a:p>
          <a:p>
            <a:pPr lvl="0"/>
            <a:r>
              <a:rPr lang="pt-BR" dirty="0"/>
              <a:t>Como estão a flexibilidade e o grau de vulnerabilidade?</a:t>
            </a:r>
          </a:p>
          <a:p>
            <a:pPr lvl="0"/>
            <a:r>
              <a:rPr lang="pt-BR" dirty="0"/>
              <a:t>E a capacitação para construir as transformações necessárias? </a:t>
            </a:r>
          </a:p>
          <a:p>
            <a:pPr lvl="0"/>
            <a:r>
              <a:rPr lang="pt-BR" dirty="0"/>
              <a:t>Os recursos estratégicos estão assegurados em quantidade e na qualidade necessárias?</a:t>
            </a:r>
          </a:p>
          <a:p>
            <a:pPr lvl="0"/>
            <a:r>
              <a:rPr lang="pt-BR" dirty="0"/>
              <a:t>Como estão os processos de desenvolvimento e de inovação?</a:t>
            </a:r>
          </a:p>
          <a:p>
            <a:pPr lvl="0"/>
            <a:r>
              <a:rPr lang="pt-BR" dirty="0"/>
              <a:t>Como está a estrutura de poder e de liderança?</a:t>
            </a:r>
          </a:p>
          <a:p>
            <a:pPr lvl="0"/>
            <a:r>
              <a:rPr lang="pt-BR" dirty="0"/>
              <a:t>Como estão sendo acompanhados e tratados os temas e problemas estratégicos?</a:t>
            </a:r>
          </a:p>
          <a:p>
            <a:pPr lvl="0"/>
            <a:r>
              <a:rPr lang="pt-BR" dirty="0"/>
              <a:t>Existe um processo sistemático efetivo para projetar e construir o futuro da organização? </a:t>
            </a:r>
          </a:p>
          <a:p>
            <a:endParaRPr lang="pt-BR" dirty="0"/>
          </a:p>
        </p:txBody>
      </p:sp>
    </p:spTree>
    <p:extLst>
      <p:ext uri="{BB962C8B-B14F-4D97-AF65-F5344CB8AC3E}">
        <p14:creationId xmlns:p14="http://schemas.microsoft.com/office/powerpoint/2010/main" xmlns="" val="277733372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Diagnóstico estratégico</a:t>
            </a:r>
            <a:br>
              <a:rPr lang="pt-BR" dirty="0" smtClean="0"/>
            </a:br>
            <a:r>
              <a:rPr lang="pt-BR" dirty="0" smtClean="0"/>
              <a:t>O líder </a:t>
            </a:r>
            <a:r>
              <a:rPr lang="pt-BR" sz="3200" dirty="0" smtClean="0"/>
              <a:t>(1)</a:t>
            </a:r>
            <a:endParaRPr lang="pt-BR" dirty="0"/>
          </a:p>
        </p:txBody>
      </p:sp>
      <p:sp>
        <p:nvSpPr>
          <p:cNvPr id="3" name="Espaço Reservado para Conteúdo 2"/>
          <p:cNvSpPr>
            <a:spLocks noGrp="1"/>
          </p:cNvSpPr>
          <p:nvPr>
            <p:ph idx="1"/>
          </p:nvPr>
        </p:nvSpPr>
        <p:spPr/>
        <p:txBody>
          <a:bodyPr>
            <a:normAutofit fontScale="85000" lnSpcReduction="20000"/>
          </a:bodyPr>
          <a:lstStyle/>
          <a:p>
            <a:pPr lvl="0"/>
            <a:r>
              <a:rPr lang="pt-BR" dirty="0"/>
              <a:t>O líder dedica um alto grau de atenção ao ambiente futuro e ao futuro da instituição? </a:t>
            </a:r>
          </a:p>
          <a:p>
            <a:pPr lvl="0"/>
            <a:r>
              <a:rPr lang="pt-BR" dirty="0"/>
              <a:t>Tem muita sensibilidade e percepção de oportunidades e riscos? </a:t>
            </a:r>
          </a:p>
          <a:p>
            <a:pPr lvl="0"/>
            <a:r>
              <a:rPr lang="pt-BR" dirty="0"/>
              <a:t>Tem sensibilidade, percepção, conhecimento e preocupação com eventuais lacunas da organização? </a:t>
            </a:r>
          </a:p>
          <a:p>
            <a:pPr lvl="0"/>
            <a:r>
              <a:rPr lang="pt-BR" dirty="0"/>
              <a:t>Dedica atenção às grandes mudanças estratégicas que podem afetar positiva ou negativamente os negócios ou atividades da organização?</a:t>
            </a:r>
          </a:p>
          <a:p>
            <a:pPr lvl="0"/>
            <a:r>
              <a:rPr lang="pt-BR" dirty="0"/>
              <a:t>Existem obstáculos institucionais, regulamentares, estatutários que podem bloquear o pensamento e as ações estratégicas? </a:t>
            </a:r>
          </a:p>
          <a:p>
            <a:pPr lvl="0"/>
            <a:r>
              <a:rPr lang="pt-BR" dirty="0"/>
              <a:t>Existem obstáculos culturais, “verdades absolutas” e paradigmas enraizados que bloqueiam a percepção de oportunidades imperdíveis ou ameaças graves? </a:t>
            </a:r>
          </a:p>
          <a:p>
            <a:pPr lvl="0"/>
            <a:r>
              <a:rPr lang="pt-BR" dirty="0"/>
              <a:t>A organização está sempre disposta a questionar e a rever as suas “verdades” atuais e as do passado?</a:t>
            </a:r>
          </a:p>
          <a:p>
            <a:pPr lvl="0"/>
            <a:r>
              <a:rPr lang="pt-BR" dirty="0"/>
              <a:t>A organização consegue tomar iniciativas, rapidamente e eficazmente em situações de emergência?</a:t>
            </a:r>
          </a:p>
          <a:p>
            <a:pPr lvl="0"/>
            <a:r>
              <a:rPr lang="pt-BR" dirty="0"/>
              <a:t>A organização tem uma cultura gerencial de persistência na busca incessante de objetivos e metas de longo prazo? </a:t>
            </a:r>
          </a:p>
          <a:p>
            <a:endParaRPr lang="pt-BR" dirty="0"/>
          </a:p>
        </p:txBody>
      </p:sp>
    </p:spTree>
    <p:extLst>
      <p:ext uri="{BB962C8B-B14F-4D97-AF65-F5344CB8AC3E}">
        <p14:creationId xmlns:p14="http://schemas.microsoft.com/office/powerpoint/2010/main" xmlns="" val="339589325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Diagnóstico estratégico</a:t>
            </a:r>
            <a:br>
              <a:rPr lang="pt-BR" dirty="0"/>
            </a:br>
            <a:r>
              <a:rPr lang="pt-BR" dirty="0"/>
              <a:t>O líder </a:t>
            </a:r>
            <a:r>
              <a:rPr lang="pt-BR" sz="3200" dirty="0" smtClean="0"/>
              <a:t>(2)</a:t>
            </a:r>
            <a:endParaRPr lang="pt-BR" dirty="0"/>
          </a:p>
        </p:txBody>
      </p:sp>
      <p:sp>
        <p:nvSpPr>
          <p:cNvPr id="3" name="Espaço Reservado para Conteúdo 2"/>
          <p:cNvSpPr>
            <a:spLocks noGrp="1"/>
          </p:cNvSpPr>
          <p:nvPr>
            <p:ph idx="1"/>
          </p:nvPr>
        </p:nvSpPr>
        <p:spPr/>
        <p:txBody>
          <a:bodyPr>
            <a:normAutofit fontScale="85000" lnSpcReduction="20000"/>
          </a:bodyPr>
          <a:lstStyle/>
          <a:p>
            <a:pPr lvl="0"/>
            <a:r>
              <a:rPr lang="pt-BR" dirty="0"/>
              <a:t>Ela evita iniciativas erráticas e “espasmódicas” para mudar as prioridades a cada semana ou a cada mês?</a:t>
            </a:r>
          </a:p>
          <a:p>
            <a:pPr lvl="0"/>
            <a:r>
              <a:rPr lang="pt-BR" dirty="0"/>
              <a:t>A organização evita reforçar ou difundir uma “cultura de sucesso garantido no passado”?</a:t>
            </a:r>
          </a:p>
          <a:p>
            <a:pPr lvl="0"/>
            <a:r>
              <a:rPr lang="pt-BR" dirty="0"/>
              <a:t>As comunicações internas na organização fluem rapidamente na horizontal, na vertical e na diagonal?</a:t>
            </a:r>
          </a:p>
          <a:p>
            <a:pPr lvl="0"/>
            <a:r>
              <a:rPr lang="pt-BR" dirty="0"/>
              <a:t>São usados múltiplos e variados mecanismos, meios e formas de comunicação na organização?</a:t>
            </a:r>
          </a:p>
          <a:p>
            <a:pPr lvl="0"/>
            <a:r>
              <a:rPr lang="pt-BR" dirty="0"/>
              <a:t>Existem cultura organizacional e práticas de medições e de análises baseadas em dados e fatos? </a:t>
            </a:r>
          </a:p>
          <a:p>
            <a:pPr lvl="0"/>
            <a:r>
              <a:rPr lang="pt-BR" dirty="0"/>
              <a:t>Existe comunicação sistemática confiável e coleta de informações para análise das decisões estratégicas?</a:t>
            </a:r>
          </a:p>
          <a:p>
            <a:pPr lvl="0"/>
            <a:r>
              <a:rPr lang="pt-BR" dirty="0"/>
              <a:t>Existe coleta sistemática de informações sobre a implantação da gestão estratégica na instituição?</a:t>
            </a:r>
          </a:p>
          <a:p>
            <a:pPr lvl="0"/>
            <a:r>
              <a:rPr lang="pt-BR" dirty="0"/>
              <a:t>O sistema de reconhecimento e de recompensa aos colaboradores é congruente e reforça as estratégias e os alegados princípios e valores?</a:t>
            </a:r>
          </a:p>
          <a:p>
            <a:pPr lvl="0"/>
            <a:r>
              <a:rPr lang="pt-BR" dirty="0"/>
              <a:t>As necessidades dos clientes ou do público alvo são prioritárias e rapidamente identificadas e processadas?</a:t>
            </a:r>
          </a:p>
          <a:p>
            <a:endParaRPr lang="pt-BR" dirty="0"/>
          </a:p>
        </p:txBody>
      </p:sp>
    </p:spTree>
    <p:extLst>
      <p:ext uri="{BB962C8B-B14F-4D97-AF65-F5344CB8AC3E}">
        <p14:creationId xmlns:p14="http://schemas.microsoft.com/office/powerpoint/2010/main" xmlns="" val="17380313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Conceito de gestão estratégica</a:t>
            </a:r>
            <a:endParaRPr lang="pt-BR" dirty="0"/>
          </a:p>
        </p:txBody>
      </p:sp>
      <p:sp>
        <p:nvSpPr>
          <p:cNvPr id="3" name="Espaço Reservado para Conteúdo 2"/>
          <p:cNvSpPr>
            <a:spLocks noGrp="1"/>
          </p:cNvSpPr>
          <p:nvPr>
            <p:ph idx="1"/>
          </p:nvPr>
        </p:nvSpPr>
        <p:spPr>
          <a:xfrm>
            <a:off x="3131840" y="1600200"/>
            <a:ext cx="4945360" cy="4800600"/>
          </a:xfrm>
        </p:spPr>
        <p:txBody>
          <a:bodyPr>
            <a:normAutofit lnSpcReduction="10000"/>
          </a:bodyPr>
          <a:lstStyle/>
          <a:p>
            <a:r>
              <a:rPr lang="pt-BR" dirty="0" smtClean="0"/>
              <a:t>Processo </a:t>
            </a:r>
            <a:r>
              <a:rPr lang="pt-BR" dirty="0"/>
              <a:t>sistemático planejado, gerenciado, executado e acompanhado sob a liderança da mais alta administração da entidade envolvendo e comprometendo todos os colaboradores da organização. </a:t>
            </a:r>
            <a:endParaRPr lang="pt-BR" dirty="0" smtClean="0"/>
          </a:p>
          <a:p>
            <a:r>
              <a:rPr lang="pt-BR" dirty="0" smtClean="0"/>
              <a:t>Ela </a:t>
            </a:r>
            <a:r>
              <a:rPr lang="pt-BR" dirty="0"/>
              <a:t>tem por finalidade assegurar o crescimento, a continuidade e a sobrevivência da entidade por meio da contínua adequação de sua estratégia, capacitação e </a:t>
            </a:r>
            <a:r>
              <a:rPr lang="pt-BR" dirty="0" smtClean="0"/>
              <a:t>estrutura, </a:t>
            </a:r>
            <a:r>
              <a:rPr lang="pt-BR" dirty="0"/>
              <a:t>possibilitando-lhe enfrentar e antecipar-se às mudanças observadas ou previsíveis no ambiente externo.</a:t>
            </a:r>
          </a:p>
          <a:p>
            <a:endParaRPr lang="pt-BR" dirty="0"/>
          </a:p>
        </p:txBody>
      </p:sp>
      <p:pic>
        <p:nvPicPr>
          <p:cNvPr id="6" name="Picture 5" descr="C:\Editorial\Manual\Eliezer\fig7-t04.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1700808"/>
            <a:ext cx="2999806" cy="36724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9318808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Processo </a:t>
            </a:r>
            <a:r>
              <a:rPr lang="pt-BR" b="1" dirty="0" smtClean="0"/>
              <a:t>criativo</a:t>
            </a:r>
            <a:endParaRPr lang="pt-BR" dirty="0"/>
          </a:p>
        </p:txBody>
      </p:sp>
      <p:sp>
        <p:nvSpPr>
          <p:cNvPr id="3" name="Espaço Reservado para Conteúdo 2"/>
          <p:cNvSpPr>
            <a:spLocks noGrp="1"/>
          </p:cNvSpPr>
          <p:nvPr>
            <p:ph idx="1"/>
          </p:nvPr>
        </p:nvSpPr>
        <p:spPr/>
        <p:txBody>
          <a:bodyPr/>
          <a:lstStyle/>
          <a:p>
            <a:r>
              <a:rPr lang="pt-BR" dirty="0"/>
              <a:t>Nenhuma metodologia substitui a intuição e o tino para negócios de um empreendedor. Mas, para cada caso de sucesso conhecido há dezenas de outros casos de insucesso. Para os casos normais, uma metodologia de gestão estratégica contribui para garantir que todos os dados foram coletados e analisados, que as alternativas foram corretamente avaliadas e que as estratégias adotadas foram implantadas e acompanhadas efetivamente. </a:t>
            </a:r>
          </a:p>
          <a:p>
            <a:r>
              <a:rPr lang="pt-BR" dirty="0"/>
              <a:t>Como a intuição e a criatividade são fundamentais quando se fala em estratégia, antes de partirmos para o planejamento no campo da política, vamos nos deter um pouco em como aguçar nossa percepção para uma melhor avaliação e, consequente, planejamento.</a:t>
            </a:r>
          </a:p>
          <a:p>
            <a:endParaRPr lang="pt-BR" dirty="0"/>
          </a:p>
        </p:txBody>
      </p:sp>
    </p:spTree>
    <p:extLst>
      <p:ext uri="{BB962C8B-B14F-4D97-AF65-F5344CB8AC3E}">
        <p14:creationId xmlns:p14="http://schemas.microsoft.com/office/powerpoint/2010/main" xmlns="" val="156516037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47664" y="980728"/>
            <a:ext cx="5328592" cy="4939811"/>
          </a:xfrm>
          <a:prstGeom prst="rect">
            <a:avLst/>
          </a:prstGeom>
        </p:spPr>
      </p:pic>
    </p:spTree>
    <p:extLst>
      <p:ext uri="{BB962C8B-B14F-4D97-AF65-F5344CB8AC3E}">
        <p14:creationId xmlns:p14="http://schemas.microsoft.com/office/powerpoint/2010/main" xmlns="" val="262909944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effectLst/>
              </a:rPr>
              <a:t>Conceito de criatividade</a:t>
            </a:r>
            <a:endParaRPr lang="pt-BR" dirty="0"/>
          </a:p>
        </p:txBody>
      </p:sp>
      <p:sp>
        <p:nvSpPr>
          <p:cNvPr id="3" name="Espaço Reservado para Conteúdo 2"/>
          <p:cNvSpPr>
            <a:spLocks noGrp="1"/>
          </p:cNvSpPr>
          <p:nvPr>
            <p:ph idx="1"/>
          </p:nvPr>
        </p:nvSpPr>
        <p:spPr>
          <a:xfrm>
            <a:off x="457200" y="1600200"/>
            <a:ext cx="5482952" cy="4800600"/>
          </a:xfrm>
        </p:spPr>
        <p:txBody>
          <a:bodyPr>
            <a:normAutofit lnSpcReduction="10000"/>
          </a:bodyPr>
          <a:lstStyle/>
          <a:p>
            <a:r>
              <a:rPr lang="pt-BR" dirty="0"/>
              <a:t>Criatividade é a capacidade de as pessoas gerarem novos projetos, produtos ou ideias que, até o momento da geração, eram completamente desconhecidos do criador. </a:t>
            </a:r>
            <a:endParaRPr lang="pt-BR" dirty="0" smtClean="0"/>
          </a:p>
          <a:p>
            <a:r>
              <a:rPr lang="pt-BR" dirty="0"/>
              <a:t>E</a:t>
            </a:r>
            <a:r>
              <a:rPr lang="pt-BR" dirty="0" smtClean="0"/>
              <a:t>ssas </a:t>
            </a:r>
            <a:r>
              <a:rPr lang="pt-BR" dirty="0"/>
              <a:t>ideias podem ser resultado de pensamento imaginativo ou de uma combinação de pensamento e formação de novos padrões ou pode advir das experiências de um grupo. </a:t>
            </a:r>
            <a:endParaRPr lang="pt-BR" dirty="0" smtClean="0"/>
          </a:p>
          <a:p>
            <a:r>
              <a:rPr lang="pt-BR" dirty="0" smtClean="0"/>
              <a:t>O </a:t>
            </a:r>
            <a:r>
              <a:rPr lang="pt-BR" dirty="0"/>
              <a:t>resultado é mais do que a soma do que já se conhece. </a:t>
            </a:r>
            <a:endParaRPr lang="pt-BR" dirty="0" smtClean="0"/>
          </a:p>
          <a:p>
            <a:r>
              <a:rPr lang="pt-BR" dirty="0" smtClean="0"/>
              <a:t>O </a:t>
            </a:r>
            <a:r>
              <a:rPr lang="pt-BR" dirty="0"/>
              <a:t>produto ou resultado criativo deve ser útil e possível de ser implantado, não pode existir só na imaginação.</a:t>
            </a:r>
          </a:p>
          <a:p>
            <a:endParaRPr lang="pt-BR" b="1" dirty="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18750" y="1988840"/>
            <a:ext cx="3232391" cy="3023400"/>
          </a:xfrm>
          <a:prstGeom prst="rect">
            <a:avLst/>
          </a:prstGeom>
        </p:spPr>
      </p:pic>
    </p:spTree>
    <p:extLst>
      <p:ext uri="{BB962C8B-B14F-4D97-AF65-F5344CB8AC3E}">
        <p14:creationId xmlns:p14="http://schemas.microsoft.com/office/powerpoint/2010/main" xmlns="" val="2496095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827584" y="1052736"/>
            <a:ext cx="6840760" cy="1837426"/>
          </a:xfrm>
          <a:prstGeom prst="rect">
            <a:avLst/>
          </a:prstGeom>
        </p:spPr>
        <p:txBody>
          <a:bodyPr wrap="square">
            <a:spAutoFit/>
          </a:bodyPr>
          <a:lstStyle/>
          <a:p>
            <a:pPr algn="ctr">
              <a:lnSpc>
                <a:spcPct val="90000"/>
              </a:lnSpc>
              <a:buFontTx/>
              <a:buNone/>
            </a:pPr>
            <a:r>
              <a:rPr lang="pt-BR" sz="2800" i="1" dirty="0">
                <a:solidFill>
                  <a:schemeClr val="tx2">
                    <a:lumMod val="75000"/>
                  </a:schemeClr>
                </a:solidFill>
              </a:rPr>
              <a:t>“Meu </a:t>
            </a:r>
            <a:r>
              <a:rPr lang="pt-BR" sz="2800" i="1" dirty="0" smtClean="0">
                <a:solidFill>
                  <a:schemeClr val="tx2">
                    <a:lumMod val="75000"/>
                  </a:schemeClr>
                </a:solidFill>
              </a:rPr>
              <a:t>interesse  </a:t>
            </a:r>
            <a:r>
              <a:rPr lang="pt-BR" sz="2800" i="1" dirty="0">
                <a:solidFill>
                  <a:schemeClr val="tx2">
                    <a:lumMod val="75000"/>
                  </a:schemeClr>
                </a:solidFill>
              </a:rPr>
              <a:t>está no futuro</a:t>
            </a:r>
          </a:p>
          <a:p>
            <a:pPr algn="ctr">
              <a:lnSpc>
                <a:spcPct val="90000"/>
              </a:lnSpc>
              <a:buFontTx/>
              <a:buNone/>
            </a:pPr>
            <a:r>
              <a:rPr lang="pt-BR" sz="2800" i="1" dirty="0">
                <a:solidFill>
                  <a:schemeClr val="tx2">
                    <a:lumMod val="75000"/>
                  </a:schemeClr>
                </a:solidFill>
              </a:rPr>
              <a:t> porque é </a:t>
            </a:r>
            <a:r>
              <a:rPr lang="pt-BR" sz="2800" i="1" dirty="0" smtClean="0">
                <a:solidFill>
                  <a:schemeClr val="tx2">
                    <a:lumMod val="75000"/>
                  </a:schemeClr>
                </a:solidFill>
              </a:rPr>
              <a:t>lá  </a:t>
            </a:r>
            <a:r>
              <a:rPr lang="pt-BR" sz="2800" i="1" dirty="0">
                <a:solidFill>
                  <a:schemeClr val="tx2">
                    <a:lumMod val="75000"/>
                  </a:schemeClr>
                </a:solidFill>
              </a:rPr>
              <a:t>que vou passar</a:t>
            </a:r>
          </a:p>
          <a:p>
            <a:pPr algn="ctr">
              <a:lnSpc>
                <a:spcPct val="90000"/>
              </a:lnSpc>
              <a:buFontTx/>
              <a:buNone/>
            </a:pPr>
            <a:r>
              <a:rPr lang="pt-BR" sz="2800" i="1" dirty="0">
                <a:solidFill>
                  <a:schemeClr val="tx2">
                    <a:lumMod val="75000"/>
                  </a:schemeClr>
                </a:solidFill>
              </a:rPr>
              <a:t> o resto da minha vida”</a:t>
            </a:r>
          </a:p>
          <a:p>
            <a:pPr algn="ctr">
              <a:lnSpc>
                <a:spcPct val="90000"/>
              </a:lnSpc>
              <a:buFontTx/>
              <a:buNone/>
            </a:pPr>
            <a:endParaRPr lang="pt-BR" sz="2800" dirty="0">
              <a:solidFill>
                <a:schemeClr val="tx2">
                  <a:lumMod val="75000"/>
                </a:schemeClr>
              </a:solidFill>
            </a:endParaRPr>
          </a:p>
          <a:p>
            <a:pPr algn="ctr">
              <a:lnSpc>
                <a:spcPct val="90000"/>
              </a:lnSpc>
              <a:buFontTx/>
              <a:buNone/>
            </a:pPr>
            <a:r>
              <a:rPr lang="pt-BR" sz="1400" i="1" dirty="0"/>
              <a:t>Charles </a:t>
            </a:r>
            <a:r>
              <a:rPr lang="pt-BR" sz="1400" i="1" dirty="0" err="1"/>
              <a:t>Kettering</a:t>
            </a:r>
            <a:endParaRPr lang="pt-BR" sz="2800" i="1" dirty="0"/>
          </a:p>
        </p:txBody>
      </p:sp>
      <p:grpSp>
        <p:nvGrpSpPr>
          <p:cNvPr id="16" name="Group 7"/>
          <p:cNvGrpSpPr>
            <a:grpSpLocks/>
          </p:cNvGrpSpPr>
          <p:nvPr/>
        </p:nvGrpSpPr>
        <p:grpSpPr bwMode="auto">
          <a:xfrm>
            <a:off x="2514600" y="3239541"/>
            <a:ext cx="4260850" cy="2925763"/>
            <a:chOff x="576" y="1872"/>
            <a:chExt cx="2684" cy="1843"/>
          </a:xfrm>
        </p:grpSpPr>
        <p:sp>
          <p:nvSpPr>
            <p:cNvPr id="17" name="Oval 2"/>
            <p:cNvSpPr>
              <a:spLocks noChangeArrowheads="1"/>
            </p:cNvSpPr>
            <p:nvPr/>
          </p:nvSpPr>
          <p:spPr bwMode="auto">
            <a:xfrm>
              <a:off x="2500" y="3028"/>
              <a:ext cx="760" cy="424"/>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aphicFrame>
          <p:nvGraphicFramePr>
            <p:cNvPr id="18" name="Object 4"/>
            <p:cNvGraphicFramePr>
              <a:graphicFrameLocks/>
            </p:cNvGraphicFramePr>
            <p:nvPr/>
          </p:nvGraphicFramePr>
          <p:xfrm>
            <a:off x="576" y="1872"/>
            <a:ext cx="1712" cy="1843"/>
          </p:xfrm>
          <a:graphic>
            <a:graphicData uri="http://schemas.openxmlformats.org/presentationml/2006/ole">
              <p:oleObj spid="_x0000_s5138" name="Microsoft ClipArt Gallery" r:id="rId3" imgW="3025775" imgH="3252788" progId="">
                <p:embed/>
              </p:oleObj>
            </a:graphicData>
          </a:graphic>
        </p:graphicFrame>
        <p:sp>
          <p:nvSpPr>
            <p:cNvPr id="19" name="Rectangle 5"/>
            <p:cNvSpPr>
              <a:spLocks noChangeArrowheads="1"/>
            </p:cNvSpPr>
            <p:nvPr/>
          </p:nvSpPr>
          <p:spPr bwMode="auto">
            <a:xfrm>
              <a:off x="2534" y="3043"/>
              <a:ext cx="701"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pt-BR" sz="4000" i="1">
                  <a:solidFill>
                    <a:schemeClr val="bg1"/>
                  </a:solidFill>
                  <a:effectLst>
                    <a:outerShdw blurRad="38100" dist="38100" dir="2700000" algn="tl">
                      <a:srgbClr val="000000"/>
                    </a:outerShdw>
                  </a:effectLst>
                  <a:latin typeface="Arial" charset="0"/>
                </a:rPr>
                <a:t>???</a:t>
              </a:r>
            </a:p>
          </p:txBody>
        </p:sp>
        <p:sp>
          <p:nvSpPr>
            <p:cNvPr id="20" name="Line 6"/>
            <p:cNvSpPr>
              <a:spLocks noChangeShapeType="1"/>
            </p:cNvSpPr>
            <p:nvPr/>
          </p:nvSpPr>
          <p:spPr bwMode="auto">
            <a:xfrm>
              <a:off x="2208" y="2496"/>
              <a:ext cx="528" cy="528"/>
            </a:xfrm>
            <a:prstGeom prst="line">
              <a:avLst/>
            </a:prstGeom>
            <a:noFill/>
            <a:ln w="50800">
              <a:solidFill>
                <a:schemeClr val="tx1"/>
              </a:solidFill>
              <a:prstDash val="dash"/>
              <a:round/>
              <a:headEnd type="none" w="sm" len="sm"/>
              <a:tailEnd type="stealth"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pt-BR"/>
            </a:p>
          </p:txBody>
        </p:sp>
      </p:grpSp>
    </p:spTree>
    <p:extLst>
      <p:ext uri="{BB962C8B-B14F-4D97-AF65-F5344CB8AC3E}">
        <p14:creationId xmlns:p14="http://schemas.microsoft.com/office/powerpoint/2010/main" xmlns="" val="34772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Pensamento criativo</a:t>
            </a:r>
            <a:endParaRPr lang="pt-BR" dirty="0"/>
          </a:p>
        </p:txBody>
      </p:sp>
      <p:sp>
        <p:nvSpPr>
          <p:cNvPr id="3" name="Espaço Reservado para Conteúdo 2"/>
          <p:cNvSpPr>
            <a:spLocks noGrp="1"/>
          </p:cNvSpPr>
          <p:nvPr>
            <p:ph idx="1"/>
          </p:nvPr>
        </p:nvSpPr>
        <p:spPr/>
        <p:txBody>
          <a:bodyPr>
            <a:normAutofit/>
          </a:bodyPr>
          <a:lstStyle/>
          <a:p>
            <a:r>
              <a:rPr lang="pt-BR" dirty="0"/>
              <a:t>O pensamento criativo é o processo que pode levar indivíduos e equipes a resultados mais criativos. </a:t>
            </a:r>
            <a:endParaRPr lang="pt-BR" dirty="0" smtClean="0"/>
          </a:p>
          <a:p>
            <a:r>
              <a:rPr lang="pt-BR" dirty="0" smtClean="0"/>
              <a:t>As </a:t>
            </a:r>
            <a:r>
              <a:rPr lang="pt-BR" dirty="0"/>
              <a:t>organizações precisam do pensamento criativo para solucionar com êxito problemas incomuns e que requerem soluções diferentes das usadas no passado.</a:t>
            </a:r>
          </a:p>
          <a:p>
            <a:r>
              <a:rPr lang="pt-BR" dirty="0"/>
              <a:t>Para o pensamento criativo não existem “o líquido e o certo” sobre um problema. </a:t>
            </a:r>
            <a:endParaRPr lang="pt-BR" dirty="0" smtClean="0"/>
          </a:p>
          <a:p>
            <a:r>
              <a:rPr lang="pt-BR" dirty="0" smtClean="0"/>
              <a:t>Envolve</a:t>
            </a:r>
            <a:r>
              <a:rPr lang="pt-BR" dirty="0"/>
              <a:t>, portanto, experimentação, hipóteses, especulação, ensaio e erro. Toda criação nasce de um “problema”. </a:t>
            </a:r>
          </a:p>
        </p:txBody>
      </p:sp>
    </p:spTree>
    <p:extLst>
      <p:ext uri="{BB962C8B-B14F-4D97-AF65-F5344CB8AC3E}">
        <p14:creationId xmlns:p14="http://schemas.microsoft.com/office/powerpoint/2010/main" xmlns="" val="62403856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“Receita”</a:t>
            </a:r>
            <a:endParaRPr lang="pt-BR" dirty="0"/>
          </a:p>
        </p:txBody>
      </p:sp>
      <p:sp>
        <p:nvSpPr>
          <p:cNvPr id="3" name="Espaço Reservado para Conteúdo 2"/>
          <p:cNvSpPr>
            <a:spLocks noGrp="1"/>
          </p:cNvSpPr>
          <p:nvPr>
            <p:ph idx="1"/>
          </p:nvPr>
        </p:nvSpPr>
        <p:spPr/>
        <p:txBody>
          <a:bodyPr>
            <a:normAutofit/>
          </a:bodyPr>
          <a:lstStyle/>
          <a:p>
            <a:pPr lvl="0"/>
            <a:r>
              <a:rPr lang="pt-BR" i="1" dirty="0">
                <a:solidFill>
                  <a:srgbClr val="FF0000"/>
                </a:solidFill>
              </a:rPr>
              <a:t>Análise</a:t>
            </a:r>
            <a:r>
              <a:rPr lang="pt-BR" dirty="0"/>
              <a:t>: é preciso verificar todas as facetas do problema, “apaixonar-se” por ele e pesquisar tudo o que estiver relacionado a ele.</a:t>
            </a:r>
          </a:p>
          <a:p>
            <a:pPr lvl="0"/>
            <a:r>
              <a:rPr lang="pt-BR" i="1" dirty="0">
                <a:solidFill>
                  <a:srgbClr val="FF0000"/>
                </a:solidFill>
              </a:rPr>
              <a:t>Esquentamento</a:t>
            </a:r>
            <a:r>
              <a:rPr lang="pt-BR" dirty="0"/>
              <a:t>: é pôr a cabeça para funcionar; pensar, pensar e pensar no problema e nas possíveis formas de solução.</a:t>
            </a:r>
          </a:p>
          <a:p>
            <a:pPr lvl="0"/>
            <a:r>
              <a:rPr lang="pt-BR" i="1" dirty="0">
                <a:solidFill>
                  <a:srgbClr val="FF0000"/>
                </a:solidFill>
              </a:rPr>
              <a:t>Incubação</a:t>
            </a:r>
            <a:r>
              <a:rPr lang="pt-BR" dirty="0"/>
              <a:t>: daí é preciso dar um tempo e fazer outra coisa. O cérebro, por si só, vai fazendo conexões e trabalhando silenciosamente enquanto nos divertimos ou fazemos coisas que não têm nada a ver com a questão. </a:t>
            </a:r>
          </a:p>
          <a:p>
            <a:pPr lvl="0"/>
            <a:r>
              <a:rPr lang="pt-BR" i="1" dirty="0">
                <a:solidFill>
                  <a:srgbClr val="FF0000"/>
                </a:solidFill>
              </a:rPr>
              <a:t>Iluminação</a:t>
            </a:r>
            <a:r>
              <a:rPr lang="pt-BR" dirty="0"/>
              <a:t>: de repente, a “ideia luminosa” surge.</a:t>
            </a:r>
          </a:p>
          <a:p>
            <a:endParaRPr lang="pt-BR" dirty="0"/>
          </a:p>
        </p:txBody>
      </p:sp>
    </p:spTree>
    <p:extLst>
      <p:ext uri="{BB962C8B-B14F-4D97-AF65-F5344CB8AC3E}">
        <p14:creationId xmlns:p14="http://schemas.microsoft.com/office/powerpoint/2010/main" xmlns="" val="306872238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28625" y="428625"/>
            <a:ext cx="8229600" cy="1371600"/>
          </a:xfrm>
        </p:spPr>
        <p:txBody>
          <a:bodyPr/>
          <a:lstStyle/>
          <a:p>
            <a:pPr eaLnBrk="1" hangingPunct="1"/>
            <a:r>
              <a:rPr lang="pt-BR" smtClean="0"/>
              <a:t>Mitos a serem combatidos</a:t>
            </a:r>
            <a:br>
              <a:rPr lang="pt-BR" smtClean="0"/>
            </a:br>
            <a:r>
              <a:rPr lang="pt-BR" sz="3600" smtClean="0"/>
              <a:t>(de acordo com Roger Von Oech)</a:t>
            </a:r>
            <a:endParaRPr lang="pt-BR" smtClean="0"/>
          </a:p>
        </p:txBody>
      </p:sp>
      <p:sp>
        <p:nvSpPr>
          <p:cNvPr id="8195" name="Rectangle 3"/>
          <p:cNvSpPr>
            <a:spLocks noGrp="1" noChangeArrowheads="1"/>
          </p:cNvSpPr>
          <p:nvPr>
            <p:ph idx="1"/>
          </p:nvPr>
        </p:nvSpPr>
        <p:spPr>
          <a:xfrm>
            <a:off x="457200" y="1988840"/>
            <a:ext cx="7931224" cy="4320520"/>
          </a:xfrm>
        </p:spPr>
        <p:txBody>
          <a:bodyPr/>
          <a:lstStyle/>
          <a:p>
            <a:pPr marL="514350" indent="-514350" eaLnBrk="1" hangingPunct="1">
              <a:buFont typeface="+mj-lt"/>
              <a:buAutoNum type="arabicPeriod"/>
              <a:defRPr/>
            </a:pPr>
            <a:r>
              <a:rPr lang="pt-BR" sz="2800" b="1" dirty="0" smtClean="0"/>
              <a:t>A resposta certa</a:t>
            </a:r>
          </a:p>
          <a:p>
            <a:pPr marL="914400" lvl="1" indent="-514350" eaLnBrk="1" hangingPunct="1">
              <a:defRPr/>
            </a:pPr>
            <a:r>
              <a:rPr lang="pt-BR" sz="2000" dirty="0" smtClean="0"/>
              <a:t>Não existe uma só</a:t>
            </a:r>
          </a:p>
          <a:p>
            <a:pPr marL="914400" lvl="1" indent="-514350" eaLnBrk="1" hangingPunct="1">
              <a:defRPr/>
            </a:pPr>
            <a:r>
              <a:rPr lang="pt-BR" sz="2000" dirty="0" smtClean="0"/>
              <a:t>Sistema educacional busca resposta única</a:t>
            </a:r>
          </a:p>
          <a:p>
            <a:pPr marL="914400" lvl="1" indent="-514350" eaLnBrk="1" hangingPunct="1">
              <a:defRPr/>
            </a:pPr>
            <a:r>
              <a:rPr lang="pt-BR" sz="2000" dirty="0" smtClean="0"/>
              <a:t>Dica</a:t>
            </a:r>
            <a:r>
              <a:rPr lang="pt-BR" sz="2000" b="1" dirty="0" smtClean="0">
                <a:solidFill>
                  <a:schemeClr val="tx2">
                    <a:lumMod val="75000"/>
                  </a:schemeClr>
                </a:solidFill>
              </a:rPr>
              <a:t>: busque a ‘segunda’ resposta correta (formule novas perguntas)</a:t>
            </a:r>
          </a:p>
          <a:p>
            <a:pPr marL="514350" indent="-514350" eaLnBrk="1" hangingPunct="1">
              <a:buFont typeface="+mj-lt"/>
              <a:buAutoNum type="arabicPeriod"/>
              <a:defRPr/>
            </a:pPr>
            <a:r>
              <a:rPr lang="pt-BR" sz="2800" b="1" dirty="0" smtClean="0"/>
              <a:t>Isso não tem lógica</a:t>
            </a:r>
          </a:p>
          <a:p>
            <a:pPr marL="914400" lvl="1" indent="-514350" eaLnBrk="1" hangingPunct="1">
              <a:defRPr/>
            </a:pPr>
            <a:r>
              <a:rPr lang="pt-BR" sz="2000" dirty="0" smtClean="0"/>
              <a:t>A lógica (pensamento consistente e não contraditório) é adequada na fase prática do processo criativo (avaliação das ideias). Mas atrapalha quando se está à procura de </a:t>
            </a:r>
            <a:r>
              <a:rPr lang="pt-BR" sz="2000" dirty="0" err="1" smtClean="0"/>
              <a:t>ideias</a:t>
            </a:r>
            <a:r>
              <a:rPr lang="pt-BR" sz="2000" dirty="0" smtClean="0"/>
              <a:t>.</a:t>
            </a:r>
          </a:p>
          <a:p>
            <a:pPr marL="914400" lvl="1" indent="-514350" eaLnBrk="1" hangingPunct="1">
              <a:defRPr/>
            </a:pPr>
            <a:r>
              <a:rPr lang="pt-BR" sz="2000" dirty="0" smtClean="0"/>
              <a:t>Na fase germinativa, use pensamento difuso e metafórico</a:t>
            </a:r>
          </a:p>
        </p:txBody>
      </p:sp>
    </p:spTree>
    <p:extLst>
      <p:ext uri="{BB962C8B-B14F-4D97-AF65-F5344CB8AC3E}">
        <p14:creationId xmlns:p14="http://schemas.microsoft.com/office/powerpoint/2010/main" xmlns="" val="203728212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625" y="428625"/>
            <a:ext cx="8229600" cy="1371600"/>
          </a:xfrm>
        </p:spPr>
        <p:txBody>
          <a:bodyPr/>
          <a:lstStyle/>
          <a:p>
            <a:pPr eaLnBrk="1" hangingPunct="1"/>
            <a:r>
              <a:rPr lang="pt-BR" smtClean="0"/>
              <a:t>Mitos a serem combatidos</a:t>
            </a:r>
            <a:br>
              <a:rPr lang="pt-BR" smtClean="0"/>
            </a:br>
            <a:r>
              <a:rPr lang="pt-BR" sz="3600" smtClean="0"/>
              <a:t>(de acordo com Roger Von Oech)</a:t>
            </a:r>
            <a:endParaRPr lang="pt-BR" smtClean="0"/>
          </a:p>
        </p:txBody>
      </p:sp>
      <p:sp>
        <p:nvSpPr>
          <p:cNvPr id="11267" name="Rectangle 3"/>
          <p:cNvSpPr>
            <a:spLocks noGrp="1" noChangeArrowheads="1"/>
          </p:cNvSpPr>
          <p:nvPr>
            <p:ph idx="1"/>
          </p:nvPr>
        </p:nvSpPr>
        <p:spPr>
          <a:xfrm>
            <a:off x="457200" y="1988840"/>
            <a:ext cx="7715200" cy="4320520"/>
          </a:xfrm>
        </p:spPr>
        <p:txBody>
          <a:bodyPr/>
          <a:lstStyle/>
          <a:p>
            <a:pPr marL="514350" indent="-514350" eaLnBrk="1" hangingPunct="1">
              <a:buFont typeface="Arial" charset="0"/>
              <a:buAutoNum type="arabicPeriod" startAt="3"/>
            </a:pPr>
            <a:r>
              <a:rPr lang="pt-BR" sz="2800" b="1" dirty="0" smtClean="0"/>
              <a:t>Siga as normas</a:t>
            </a:r>
          </a:p>
          <a:p>
            <a:pPr marL="914400" lvl="1" indent="-514350" eaLnBrk="1" hangingPunct="1"/>
            <a:r>
              <a:rPr lang="pt-BR" sz="2000" dirty="0" smtClean="0"/>
              <a:t>Tendência às regras</a:t>
            </a:r>
          </a:p>
          <a:p>
            <a:pPr marL="1314450" lvl="2" indent="-514350" eaLnBrk="1" hangingPunct="1"/>
            <a:r>
              <a:rPr lang="pt-BR" sz="1600" dirty="0" smtClean="0"/>
              <a:t>Análise da sequência: 1, 4, 9, 16, 25, 36, 49</a:t>
            </a:r>
          </a:p>
          <a:p>
            <a:pPr marL="1314450" lvl="2" indent="-514350" eaLnBrk="1" hangingPunct="1"/>
            <a:r>
              <a:rPr lang="pt-BR" sz="1600" dirty="0" smtClean="0"/>
              <a:t>Constelação no céu </a:t>
            </a:r>
          </a:p>
          <a:p>
            <a:pPr marL="914400" lvl="1" indent="-514350" eaLnBrk="1" hangingPunct="1"/>
            <a:r>
              <a:rPr lang="pt-BR" sz="2000" dirty="0" smtClean="0"/>
              <a:t>Dica: desafiar regras – “Todo ato de criação é, antes de tudo, um ato de destruição” (Picasso)</a:t>
            </a:r>
          </a:p>
          <a:p>
            <a:pPr marL="914400" lvl="1" indent="-514350" eaLnBrk="1" hangingPunct="1"/>
            <a:r>
              <a:rPr lang="pt-BR" sz="2000" dirty="0" smtClean="0"/>
              <a:t>O inovador sempre questiona as normas</a:t>
            </a:r>
          </a:p>
        </p:txBody>
      </p:sp>
    </p:spTree>
    <p:extLst>
      <p:ext uri="{BB962C8B-B14F-4D97-AF65-F5344CB8AC3E}">
        <p14:creationId xmlns:p14="http://schemas.microsoft.com/office/powerpoint/2010/main" xmlns="" val="354827896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8625" y="428625"/>
            <a:ext cx="8229600" cy="1371600"/>
          </a:xfrm>
        </p:spPr>
        <p:txBody>
          <a:bodyPr/>
          <a:lstStyle/>
          <a:p>
            <a:pPr eaLnBrk="1" hangingPunct="1"/>
            <a:r>
              <a:rPr lang="pt-BR" smtClean="0"/>
              <a:t>Mitos a serem combatidos</a:t>
            </a:r>
            <a:br>
              <a:rPr lang="pt-BR" smtClean="0"/>
            </a:br>
            <a:r>
              <a:rPr lang="pt-BR" sz="3600" smtClean="0"/>
              <a:t>(de acordo com Roger Von Oech)</a:t>
            </a:r>
            <a:endParaRPr lang="pt-BR" smtClean="0"/>
          </a:p>
        </p:txBody>
      </p:sp>
      <p:sp>
        <p:nvSpPr>
          <p:cNvPr id="8195" name="Rectangle 3"/>
          <p:cNvSpPr>
            <a:spLocks noGrp="1" noChangeArrowheads="1"/>
          </p:cNvSpPr>
          <p:nvPr>
            <p:ph idx="1"/>
          </p:nvPr>
        </p:nvSpPr>
        <p:spPr>
          <a:xfrm>
            <a:off x="457200" y="1988840"/>
            <a:ext cx="7620000" cy="4411960"/>
          </a:xfrm>
        </p:spPr>
        <p:txBody>
          <a:bodyPr/>
          <a:lstStyle/>
          <a:p>
            <a:pPr marL="514350" indent="-514350" eaLnBrk="1" hangingPunct="1">
              <a:buFont typeface="+mj-lt"/>
              <a:buAutoNum type="arabicPeriod" startAt="4"/>
              <a:defRPr/>
            </a:pPr>
            <a:r>
              <a:rPr lang="pt-BR" sz="2800" b="1" dirty="0" smtClean="0"/>
              <a:t>Seja prático / hábito</a:t>
            </a:r>
          </a:p>
          <a:p>
            <a:pPr marL="914400" lvl="1" indent="-514350" eaLnBrk="1" hangingPunct="1">
              <a:defRPr/>
            </a:pPr>
            <a:r>
              <a:rPr lang="pt-BR" sz="2000" dirty="0" smtClean="0"/>
              <a:t>Exercício: e se?</a:t>
            </a:r>
          </a:p>
          <a:p>
            <a:pPr marL="914400" lvl="1" indent="-514350" eaLnBrk="1" hangingPunct="1">
              <a:defRPr/>
            </a:pPr>
            <a:r>
              <a:rPr lang="pt-BR" sz="2000" dirty="0" smtClean="0"/>
              <a:t>Dica: </a:t>
            </a:r>
            <a:r>
              <a:rPr lang="pt-BR" sz="2000" b="1" dirty="0" smtClean="0">
                <a:solidFill>
                  <a:schemeClr val="tx2">
                    <a:lumMod val="75000"/>
                  </a:schemeClr>
                </a:solidFill>
              </a:rPr>
              <a:t>evite avaliar antes da hora para não interromper a criação</a:t>
            </a:r>
            <a:r>
              <a:rPr lang="pt-BR" sz="2000" dirty="0" smtClean="0"/>
              <a:t>.</a:t>
            </a:r>
          </a:p>
          <a:p>
            <a:pPr marL="514350" indent="-514350" eaLnBrk="1" hangingPunct="1">
              <a:buFont typeface="+mj-lt"/>
              <a:buAutoNum type="arabicPeriod" startAt="4"/>
              <a:defRPr/>
            </a:pPr>
            <a:r>
              <a:rPr lang="pt-BR" sz="2800" b="1" dirty="0" smtClean="0"/>
              <a:t>Evite </a:t>
            </a:r>
            <a:r>
              <a:rPr lang="pt-BR" sz="2800" b="1" dirty="0" err="1" smtClean="0"/>
              <a:t>ambiguidades</a:t>
            </a:r>
            <a:endParaRPr lang="pt-BR" sz="2800" b="1" dirty="0" smtClean="0"/>
          </a:p>
          <a:p>
            <a:pPr marL="914400" lvl="1" indent="-514350" eaLnBrk="1" hangingPunct="1">
              <a:defRPr/>
            </a:pPr>
            <a:r>
              <a:rPr lang="pt-BR" sz="2000" dirty="0" smtClean="0"/>
              <a:t>Exercício: Corte 9 letras de forma que fique uma palavra sem alterar a ordem das letras:</a:t>
            </a:r>
            <a:br>
              <a:rPr lang="pt-BR" sz="2000" dirty="0" smtClean="0"/>
            </a:br>
            <a:r>
              <a:rPr lang="pt-BR" sz="2000" dirty="0" smtClean="0"/>
              <a:t>B  S  A  E  N  I  S  L  A  E  N  T  R  A  </a:t>
            </a:r>
            <a:r>
              <a:rPr lang="pt-BR" sz="2000" dirty="0" err="1" smtClean="0"/>
              <a:t>A</a:t>
            </a:r>
            <a:r>
              <a:rPr lang="pt-BR" sz="2000" dirty="0" smtClean="0"/>
              <a:t>  S</a:t>
            </a:r>
          </a:p>
          <a:p>
            <a:pPr marL="914400" lvl="1" indent="-514350" eaLnBrk="1" hangingPunct="1">
              <a:defRPr/>
            </a:pPr>
            <a:r>
              <a:rPr lang="pt-BR" sz="2000" b="1" dirty="0" smtClean="0">
                <a:solidFill>
                  <a:schemeClr val="tx2">
                    <a:lumMod val="75000"/>
                  </a:schemeClr>
                </a:solidFill>
              </a:rPr>
              <a:t>Procure olhar as coisas de forma ambígua</a:t>
            </a:r>
            <a:endParaRPr lang="pt-BR" sz="3200" b="1" dirty="0" smtClean="0">
              <a:solidFill>
                <a:schemeClr val="tx2">
                  <a:lumMod val="75000"/>
                </a:schemeClr>
              </a:solidFill>
            </a:endParaRPr>
          </a:p>
          <a:p>
            <a:pPr eaLnBrk="1" hangingPunct="1">
              <a:defRPr/>
            </a:pPr>
            <a:endParaRPr lang="pt-BR" dirty="0" smtClean="0"/>
          </a:p>
        </p:txBody>
      </p:sp>
    </p:spTree>
    <p:extLst>
      <p:ext uri="{BB962C8B-B14F-4D97-AF65-F5344CB8AC3E}">
        <p14:creationId xmlns:p14="http://schemas.microsoft.com/office/powerpoint/2010/main" xmlns="" val="1540116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28625" y="428625"/>
            <a:ext cx="8229600" cy="1371600"/>
          </a:xfrm>
        </p:spPr>
        <p:txBody>
          <a:bodyPr/>
          <a:lstStyle/>
          <a:p>
            <a:pPr eaLnBrk="1" hangingPunct="1"/>
            <a:r>
              <a:rPr lang="pt-BR" smtClean="0"/>
              <a:t>Mitos a serem combatidos</a:t>
            </a:r>
            <a:br>
              <a:rPr lang="pt-BR" smtClean="0"/>
            </a:br>
            <a:r>
              <a:rPr lang="pt-BR" sz="3600" smtClean="0"/>
              <a:t>(de acordo com Roger Von Oech)</a:t>
            </a:r>
            <a:endParaRPr lang="pt-BR" smtClean="0"/>
          </a:p>
        </p:txBody>
      </p:sp>
      <p:sp>
        <p:nvSpPr>
          <p:cNvPr id="8195" name="Rectangle 3"/>
          <p:cNvSpPr>
            <a:spLocks noGrp="1" noChangeArrowheads="1"/>
          </p:cNvSpPr>
          <p:nvPr>
            <p:ph idx="1"/>
          </p:nvPr>
        </p:nvSpPr>
        <p:spPr>
          <a:xfrm>
            <a:off x="457200" y="1916832"/>
            <a:ext cx="7620000" cy="4483968"/>
          </a:xfrm>
        </p:spPr>
        <p:txBody>
          <a:bodyPr>
            <a:normAutofit fontScale="92500"/>
          </a:bodyPr>
          <a:lstStyle/>
          <a:p>
            <a:pPr marL="514350" indent="-514350" eaLnBrk="1" hangingPunct="1">
              <a:buFont typeface="+mj-lt"/>
              <a:buAutoNum type="arabicPeriod" startAt="6"/>
              <a:defRPr/>
            </a:pPr>
            <a:r>
              <a:rPr lang="pt-BR" sz="2800" b="1" dirty="0" smtClean="0"/>
              <a:t>É proibido errar</a:t>
            </a:r>
          </a:p>
          <a:p>
            <a:pPr marL="914400" lvl="1" indent="-514350" eaLnBrk="1" hangingPunct="1">
              <a:defRPr/>
            </a:pPr>
            <a:r>
              <a:rPr lang="pt-BR" sz="2000" dirty="0" smtClean="0"/>
              <a:t>Corra riscos!</a:t>
            </a:r>
          </a:p>
          <a:p>
            <a:pPr marL="914400" lvl="1" indent="-514350" eaLnBrk="1" hangingPunct="1">
              <a:defRPr/>
            </a:pPr>
            <a:r>
              <a:rPr lang="pt-BR" sz="2000" dirty="0" smtClean="0"/>
              <a:t>Colombo, as Índias e as Américas</a:t>
            </a:r>
          </a:p>
          <a:p>
            <a:pPr marL="914400" lvl="1" indent="-514350" eaLnBrk="1" hangingPunct="1">
              <a:defRPr/>
            </a:pPr>
            <a:r>
              <a:rPr lang="pt-BR" sz="2000" dirty="0" smtClean="0"/>
              <a:t>Thomas Edson: 1.800 maneiras de não construir uma lâmpada</a:t>
            </a:r>
          </a:p>
          <a:p>
            <a:pPr marL="914400" lvl="1" indent="-514350" eaLnBrk="1" hangingPunct="1">
              <a:defRPr/>
            </a:pPr>
            <a:r>
              <a:rPr lang="pt-BR" sz="2000" b="1" dirty="0" smtClean="0">
                <a:solidFill>
                  <a:schemeClr val="tx2">
                    <a:lumMod val="75000"/>
                  </a:schemeClr>
                </a:solidFill>
              </a:rPr>
              <a:t>Erros ajudam a mudar de rumo</a:t>
            </a:r>
          </a:p>
          <a:p>
            <a:pPr marL="514350" indent="-514350" eaLnBrk="1" hangingPunct="1">
              <a:buFont typeface="+mj-lt"/>
              <a:buAutoNum type="arabicPeriod" startAt="6"/>
              <a:defRPr/>
            </a:pPr>
            <a:r>
              <a:rPr lang="pt-BR" sz="2800" b="1" dirty="0" smtClean="0"/>
              <a:t>Brincar é falta de seriedade</a:t>
            </a:r>
          </a:p>
          <a:p>
            <a:pPr marL="914400" lvl="1" indent="-514350" eaLnBrk="1" hangingPunct="1">
              <a:defRPr/>
            </a:pPr>
            <a:r>
              <a:rPr lang="pt-BR" sz="2000" dirty="0" smtClean="0"/>
              <a:t>As crianças e o processo de aprendizagem</a:t>
            </a:r>
          </a:p>
          <a:p>
            <a:pPr marL="914400" lvl="1" indent="-514350" eaLnBrk="1" hangingPunct="1">
              <a:defRPr/>
            </a:pPr>
            <a:r>
              <a:rPr lang="pt-BR" sz="2000" dirty="0" smtClean="0"/>
              <a:t>Chatice x alegria</a:t>
            </a:r>
          </a:p>
          <a:p>
            <a:pPr marL="914400" lvl="1" indent="-514350" eaLnBrk="1" hangingPunct="1">
              <a:defRPr/>
            </a:pPr>
            <a:r>
              <a:rPr lang="pt-BR" sz="2000" dirty="0" smtClean="0"/>
              <a:t>“Se a necessidade é a mãe da invenção, o divertimento é o pai”</a:t>
            </a:r>
          </a:p>
          <a:p>
            <a:pPr marL="914400" lvl="1" indent="-514350" eaLnBrk="1" hangingPunct="1">
              <a:defRPr/>
            </a:pPr>
            <a:r>
              <a:rPr lang="pt-BR" sz="2000" b="1" dirty="0" smtClean="0">
                <a:solidFill>
                  <a:schemeClr val="tx2">
                    <a:lumMod val="75000"/>
                  </a:schemeClr>
                </a:solidFill>
              </a:rPr>
              <a:t>Brinque com o problema</a:t>
            </a:r>
          </a:p>
          <a:p>
            <a:pPr marL="914400" lvl="1" indent="-514350" eaLnBrk="1" hangingPunct="1">
              <a:defRPr/>
            </a:pPr>
            <a:r>
              <a:rPr lang="pt-BR" sz="2000" dirty="0" smtClean="0"/>
              <a:t>Se não tiver problema para resolver, aproveite o tempo para brincar e ter novas </a:t>
            </a:r>
            <a:r>
              <a:rPr lang="pt-BR" sz="2000" dirty="0" err="1" smtClean="0"/>
              <a:t>ideias</a:t>
            </a:r>
            <a:r>
              <a:rPr lang="pt-BR" sz="2000" dirty="0" smtClean="0"/>
              <a:t>.</a:t>
            </a:r>
            <a:endParaRPr lang="pt-BR" sz="3200" dirty="0" smtClean="0"/>
          </a:p>
          <a:p>
            <a:pPr eaLnBrk="1" hangingPunct="1">
              <a:defRPr/>
            </a:pPr>
            <a:endParaRPr lang="pt-BR" dirty="0" smtClean="0"/>
          </a:p>
        </p:txBody>
      </p:sp>
    </p:spTree>
    <p:extLst>
      <p:ext uri="{BB962C8B-B14F-4D97-AF65-F5344CB8AC3E}">
        <p14:creationId xmlns:p14="http://schemas.microsoft.com/office/powerpoint/2010/main" xmlns="" val="68542552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28625" y="428625"/>
            <a:ext cx="8229600" cy="1371600"/>
          </a:xfrm>
        </p:spPr>
        <p:txBody>
          <a:bodyPr/>
          <a:lstStyle/>
          <a:p>
            <a:pPr eaLnBrk="1" hangingPunct="1"/>
            <a:r>
              <a:rPr lang="pt-BR" smtClean="0"/>
              <a:t>Mitos a serem combatidos</a:t>
            </a:r>
            <a:br>
              <a:rPr lang="pt-BR" smtClean="0"/>
            </a:br>
            <a:r>
              <a:rPr lang="pt-BR" sz="3600" smtClean="0"/>
              <a:t>(de acordo com Roger Von Oech)</a:t>
            </a:r>
            <a:endParaRPr lang="pt-BR" smtClean="0"/>
          </a:p>
        </p:txBody>
      </p:sp>
      <p:sp>
        <p:nvSpPr>
          <p:cNvPr id="8195" name="Rectangle 3"/>
          <p:cNvSpPr>
            <a:spLocks noGrp="1" noChangeArrowheads="1"/>
          </p:cNvSpPr>
          <p:nvPr>
            <p:ph idx="1"/>
          </p:nvPr>
        </p:nvSpPr>
        <p:spPr>
          <a:xfrm>
            <a:off x="457200" y="1916832"/>
            <a:ext cx="7620000" cy="4483968"/>
          </a:xfrm>
        </p:spPr>
        <p:txBody>
          <a:bodyPr>
            <a:normAutofit/>
          </a:bodyPr>
          <a:lstStyle/>
          <a:p>
            <a:pPr marL="514350" indent="-514350" eaLnBrk="1" hangingPunct="1">
              <a:buFont typeface="+mj-lt"/>
              <a:buAutoNum type="arabicPeriod" startAt="8"/>
              <a:defRPr/>
            </a:pPr>
            <a:r>
              <a:rPr lang="pt-BR" sz="2800" b="1" dirty="0" smtClean="0"/>
              <a:t>Isso não é da minha área</a:t>
            </a:r>
          </a:p>
          <a:p>
            <a:pPr marL="914400" lvl="1" indent="-514350" eaLnBrk="1" hangingPunct="1">
              <a:defRPr/>
            </a:pPr>
            <a:r>
              <a:rPr lang="pt-BR" sz="2000" dirty="0" smtClean="0"/>
              <a:t>Aproveite o conhecimento de uma situação para transferir a outras.</a:t>
            </a:r>
          </a:p>
          <a:p>
            <a:pPr marL="914400" lvl="1" indent="-514350" eaLnBrk="1" hangingPunct="1">
              <a:defRPr/>
            </a:pPr>
            <a:r>
              <a:rPr lang="pt-BR" sz="2000" dirty="0" smtClean="0"/>
              <a:t>O médico especialista e a limitação no diagnóstico.</a:t>
            </a:r>
          </a:p>
          <a:p>
            <a:pPr marL="514350" indent="-514350" eaLnBrk="1" hangingPunct="1">
              <a:buFont typeface="+mj-lt"/>
              <a:buAutoNum type="arabicPeriod" startAt="8"/>
              <a:defRPr/>
            </a:pPr>
            <a:r>
              <a:rPr lang="pt-BR" sz="2800" b="1" dirty="0" smtClean="0"/>
              <a:t>Não seja bobo</a:t>
            </a:r>
          </a:p>
          <a:p>
            <a:pPr marL="914400" lvl="1" indent="-514350" eaLnBrk="1" hangingPunct="1">
              <a:defRPr/>
            </a:pPr>
            <a:r>
              <a:rPr lang="pt-BR" sz="2000" dirty="0" smtClean="0"/>
              <a:t>Medo (programa Câmara Indiscreta):</a:t>
            </a:r>
          </a:p>
          <a:p>
            <a:pPr marL="1314450" lvl="2" indent="-514350" eaLnBrk="1" hangingPunct="1">
              <a:defRPr/>
            </a:pPr>
            <a:r>
              <a:rPr lang="pt-BR" sz="1600" dirty="0" smtClean="0"/>
              <a:t>Teste 1: sala de espera do médico com pessoas em roupas de baixo</a:t>
            </a:r>
          </a:p>
          <a:p>
            <a:pPr marL="1314450" lvl="2" indent="-514350" eaLnBrk="1" hangingPunct="1">
              <a:defRPr/>
            </a:pPr>
            <a:r>
              <a:rPr lang="pt-BR" sz="1600" dirty="0" smtClean="0"/>
              <a:t>Teste 2: elevador e as pessoas viradas para o fundo</a:t>
            </a:r>
          </a:p>
          <a:p>
            <a:pPr marL="914400" lvl="1" indent="-514350" eaLnBrk="1" hangingPunct="1">
              <a:defRPr/>
            </a:pPr>
            <a:r>
              <a:rPr lang="pt-BR" sz="2000" dirty="0" smtClean="0"/>
              <a:t>Função do bobo da corte: alertar o rei</a:t>
            </a:r>
          </a:p>
          <a:p>
            <a:pPr marL="914400" lvl="1" indent="-514350" eaLnBrk="1" hangingPunct="1">
              <a:defRPr/>
            </a:pPr>
            <a:r>
              <a:rPr lang="pt-BR" sz="2000" dirty="0" smtClean="0"/>
              <a:t>Dica: </a:t>
            </a:r>
            <a:r>
              <a:rPr lang="pt-BR" sz="2000" b="1" dirty="0" smtClean="0">
                <a:solidFill>
                  <a:schemeClr val="tx2">
                    <a:lumMod val="75000"/>
                  </a:schemeClr>
                </a:solidFill>
              </a:rPr>
              <a:t>desligue seu detector de tolices – brinque de bobo e veja as ideias loucas que você pode criar</a:t>
            </a:r>
          </a:p>
          <a:p>
            <a:pPr marL="914400" lvl="1" indent="-514350" eaLnBrk="1" hangingPunct="1">
              <a:defRPr/>
            </a:pPr>
            <a:endParaRPr lang="pt-BR" sz="2000" dirty="0" smtClean="0"/>
          </a:p>
          <a:p>
            <a:pPr marL="1314450" lvl="2" indent="-514350" eaLnBrk="1" hangingPunct="1">
              <a:defRPr/>
            </a:pPr>
            <a:endParaRPr lang="pt-BR" dirty="0" smtClean="0"/>
          </a:p>
          <a:p>
            <a:pPr eaLnBrk="1" hangingPunct="1">
              <a:defRPr/>
            </a:pPr>
            <a:endParaRPr lang="pt-BR" dirty="0" smtClean="0"/>
          </a:p>
        </p:txBody>
      </p:sp>
    </p:spTree>
    <p:extLst>
      <p:ext uri="{BB962C8B-B14F-4D97-AF65-F5344CB8AC3E}">
        <p14:creationId xmlns:p14="http://schemas.microsoft.com/office/powerpoint/2010/main" xmlns="" val="10138032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28625" y="428625"/>
            <a:ext cx="8229600" cy="1371600"/>
          </a:xfrm>
        </p:spPr>
        <p:txBody>
          <a:bodyPr/>
          <a:lstStyle/>
          <a:p>
            <a:pPr eaLnBrk="1" hangingPunct="1"/>
            <a:r>
              <a:rPr lang="pt-BR" dirty="0" smtClean="0"/>
              <a:t>Mitos a serem combatidos</a:t>
            </a:r>
            <a:br>
              <a:rPr lang="pt-BR" dirty="0" smtClean="0"/>
            </a:br>
            <a:r>
              <a:rPr lang="pt-BR" sz="3600" dirty="0" smtClean="0"/>
              <a:t>(de acordo com Roger Von </a:t>
            </a:r>
            <a:r>
              <a:rPr lang="pt-BR" sz="3600" dirty="0" err="1" smtClean="0"/>
              <a:t>Oech</a:t>
            </a:r>
            <a:r>
              <a:rPr lang="pt-BR" sz="3600" dirty="0" smtClean="0"/>
              <a:t>)</a:t>
            </a:r>
            <a:endParaRPr lang="pt-BR" dirty="0" smtClean="0"/>
          </a:p>
        </p:txBody>
      </p:sp>
      <p:sp>
        <p:nvSpPr>
          <p:cNvPr id="8195" name="Rectangle 3"/>
          <p:cNvSpPr>
            <a:spLocks noGrp="1" noChangeArrowheads="1"/>
          </p:cNvSpPr>
          <p:nvPr>
            <p:ph idx="1"/>
          </p:nvPr>
        </p:nvSpPr>
        <p:spPr>
          <a:xfrm>
            <a:off x="457200" y="1988840"/>
            <a:ext cx="7620000" cy="2232248"/>
          </a:xfrm>
        </p:spPr>
        <p:txBody>
          <a:bodyPr>
            <a:normAutofit/>
          </a:bodyPr>
          <a:lstStyle/>
          <a:p>
            <a:pPr marL="514350" indent="-514350" eaLnBrk="1" hangingPunct="1">
              <a:buFont typeface="+mj-lt"/>
              <a:buAutoNum type="arabicPeriod" startAt="10"/>
              <a:defRPr/>
            </a:pPr>
            <a:r>
              <a:rPr lang="pt-BR" sz="2800" b="1" dirty="0" smtClean="0"/>
              <a:t>Eu não sou criativo</a:t>
            </a:r>
          </a:p>
          <a:p>
            <a:pPr marL="914400" lvl="1" indent="-514350" eaLnBrk="1" hangingPunct="1">
              <a:defRPr/>
            </a:pPr>
            <a:r>
              <a:rPr lang="pt-BR" sz="2000" dirty="0" smtClean="0"/>
              <a:t>Você é criativo? Os criativos se acham criativos e os  menos criativos não se acham</a:t>
            </a:r>
          </a:p>
          <a:p>
            <a:pPr marL="914400" lvl="1" indent="-514350" eaLnBrk="1" hangingPunct="1">
              <a:defRPr/>
            </a:pPr>
            <a:r>
              <a:rPr lang="pt-BR" sz="2000" dirty="0" smtClean="0"/>
              <a:t>Os primeiros prestam atenção à suas menores </a:t>
            </a:r>
            <a:r>
              <a:rPr lang="pt-BR" sz="2000" dirty="0" err="1" smtClean="0"/>
              <a:t>ideias</a:t>
            </a:r>
            <a:endParaRPr lang="pt-BR" sz="2000" dirty="0" smtClean="0"/>
          </a:p>
          <a:p>
            <a:pPr marL="914400" lvl="1" indent="-514350" eaLnBrk="1" hangingPunct="1">
              <a:defRPr/>
            </a:pPr>
            <a:r>
              <a:rPr lang="pt-BR" sz="2000" dirty="0" smtClean="0"/>
              <a:t>A parábola das duas rãs que caem no tacho de creme de leite.</a:t>
            </a:r>
          </a:p>
          <a:p>
            <a:pPr marL="914400" lvl="1" indent="-514350" eaLnBrk="1" hangingPunct="1">
              <a:buFont typeface="Wingdings" pitchFamily="2" charset="2"/>
              <a:buNone/>
              <a:defRPr/>
            </a:pPr>
            <a:endParaRPr lang="pt-BR" sz="2000" dirty="0" smtClean="0"/>
          </a:p>
          <a:p>
            <a:pPr marL="114300" indent="0" eaLnBrk="1" hangingPunct="1">
              <a:buNone/>
              <a:defRPr/>
            </a:pPr>
            <a:endParaRPr lang="pt-BR" dirty="0" smtClean="0"/>
          </a:p>
        </p:txBody>
      </p:sp>
      <p:pic>
        <p:nvPicPr>
          <p:cNvPr id="2" name="Imagem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764" y="4015883"/>
            <a:ext cx="4560235" cy="2842118"/>
          </a:xfrm>
          <a:prstGeom prst="rect">
            <a:avLst/>
          </a:prstGeom>
        </p:spPr>
      </p:pic>
      <p:sp>
        <p:nvSpPr>
          <p:cNvPr id="3" name="Retângulo 2"/>
          <p:cNvSpPr/>
          <p:nvPr/>
        </p:nvSpPr>
        <p:spPr>
          <a:xfrm>
            <a:off x="4571999" y="4797152"/>
            <a:ext cx="3312369" cy="1754326"/>
          </a:xfrm>
          <a:prstGeom prst="rect">
            <a:avLst/>
          </a:prstGeom>
        </p:spPr>
        <p:txBody>
          <a:bodyPr wrap="square">
            <a:spAutoFit/>
          </a:bodyPr>
          <a:lstStyle/>
          <a:p>
            <a:pPr marL="914400" lvl="1" indent="-514350">
              <a:defRPr/>
            </a:pPr>
            <a:r>
              <a:rPr lang="pt-BR" sz="3600" b="1" dirty="0">
                <a:solidFill>
                  <a:srgbClr val="FF0000"/>
                </a:solidFill>
              </a:rPr>
              <a:t>ACREDITE </a:t>
            </a:r>
            <a:r>
              <a:rPr lang="pt-BR" sz="3600" b="1" dirty="0" smtClean="0">
                <a:solidFill>
                  <a:srgbClr val="FF0000"/>
                </a:solidFill>
              </a:rPr>
              <a:t>NO</a:t>
            </a:r>
          </a:p>
          <a:p>
            <a:pPr marL="914400" lvl="1" indent="-514350">
              <a:defRPr/>
            </a:pPr>
            <a:r>
              <a:rPr lang="pt-BR" sz="3600" b="1" dirty="0" smtClean="0">
                <a:solidFill>
                  <a:srgbClr val="FF0000"/>
                </a:solidFill>
              </a:rPr>
              <a:t>VALOR </a:t>
            </a:r>
            <a:r>
              <a:rPr lang="pt-BR" sz="3600" b="1" dirty="0">
                <a:solidFill>
                  <a:srgbClr val="FF0000"/>
                </a:solidFill>
              </a:rPr>
              <a:t>DE </a:t>
            </a:r>
            <a:endParaRPr lang="pt-BR" sz="3600" b="1" dirty="0" smtClean="0">
              <a:solidFill>
                <a:srgbClr val="FF0000"/>
              </a:solidFill>
            </a:endParaRPr>
          </a:p>
          <a:p>
            <a:pPr marL="914400" lvl="1" indent="-514350">
              <a:defRPr/>
            </a:pPr>
            <a:r>
              <a:rPr lang="pt-BR" sz="3600" b="1" dirty="0">
                <a:solidFill>
                  <a:srgbClr val="FF0000"/>
                </a:solidFill>
              </a:rPr>
              <a:t>S</a:t>
            </a:r>
            <a:r>
              <a:rPr lang="pt-BR" sz="3600" b="1" dirty="0" smtClean="0">
                <a:solidFill>
                  <a:srgbClr val="FF0000"/>
                </a:solidFill>
              </a:rPr>
              <a:t>UAS </a:t>
            </a:r>
            <a:r>
              <a:rPr lang="pt-BR" sz="3600" b="1" dirty="0">
                <a:solidFill>
                  <a:srgbClr val="FF0000"/>
                </a:solidFill>
              </a:rPr>
              <a:t>IDEIAS</a:t>
            </a:r>
          </a:p>
        </p:txBody>
      </p:sp>
    </p:spTree>
    <p:extLst>
      <p:ext uri="{BB962C8B-B14F-4D97-AF65-F5344CB8AC3E}">
        <p14:creationId xmlns:p14="http://schemas.microsoft.com/office/powerpoint/2010/main" xmlns="" val="20964097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effectLst/>
              </a:rPr>
              <a:t>Fatores-chave de sucesso para o pensamento </a:t>
            </a:r>
            <a:r>
              <a:rPr lang="pt-BR" dirty="0" smtClean="0">
                <a:effectLst/>
              </a:rPr>
              <a:t>criativo</a:t>
            </a:r>
            <a:endParaRPr lang="pt-BR" dirty="0"/>
          </a:p>
        </p:txBody>
      </p:sp>
      <p:sp>
        <p:nvSpPr>
          <p:cNvPr id="3" name="Espaço Reservado para Conteúdo 2"/>
          <p:cNvSpPr>
            <a:spLocks noGrp="1"/>
          </p:cNvSpPr>
          <p:nvPr>
            <p:ph idx="1"/>
          </p:nvPr>
        </p:nvSpPr>
        <p:spPr/>
        <p:txBody>
          <a:bodyPr>
            <a:normAutofit/>
          </a:bodyPr>
          <a:lstStyle/>
          <a:p>
            <a:pPr lvl="0"/>
            <a:r>
              <a:rPr lang="pt-BR" b="1" i="1" dirty="0"/>
              <a:t>Clima de liberdade e </a:t>
            </a:r>
            <a:r>
              <a:rPr lang="pt-BR" b="1" i="1" dirty="0" smtClean="0"/>
              <a:t>abertura</a:t>
            </a:r>
            <a:endParaRPr lang="pt-BR" dirty="0"/>
          </a:p>
          <a:p>
            <a:pPr lvl="0"/>
            <a:r>
              <a:rPr lang="pt-BR" b="1" i="1" dirty="0" smtClean="0"/>
              <a:t>Trabalho </a:t>
            </a:r>
            <a:r>
              <a:rPr lang="pt-BR" b="1" i="1" dirty="0"/>
              <a:t>de </a:t>
            </a:r>
            <a:r>
              <a:rPr lang="pt-BR" b="1" i="1" dirty="0" smtClean="0"/>
              <a:t>equipe</a:t>
            </a:r>
            <a:endParaRPr lang="pt-BR" b="1" i="1" dirty="0"/>
          </a:p>
          <a:p>
            <a:pPr lvl="0"/>
            <a:r>
              <a:rPr lang="pt-BR" b="1" i="1" dirty="0" smtClean="0"/>
              <a:t>Uso </a:t>
            </a:r>
            <a:r>
              <a:rPr lang="pt-BR" b="1" i="1" dirty="0"/>
              <a:t>de abordagem padrão à solução de </a:t>
            </a:r>
            <a:r>
              <a:rPr lang="pt-BR" b="1" i="1" dirty="0" smtClean="0"/>
              <a:t>problemas</a:t>
            </a:r>
          </a:p>
          <a:p>
            <a:pPr lvl="0"/>
            <a:r>
              <a:rPr lang="pt-BR" b="1" i="1" dirty="0" smtClean="0"/>
              <a:t>Seleção </a:t>
            </a:r>
            <a:r>
              <a:rPr lang="pt-BR" b="1" i="1" dirty="0"/>
              <a:t>das ferramentas adequadas ao </a:t>
            </a:r>
            <a:r>
              <a:rPr lang="pt-BR" b="1" i="1" dirty="0" smtClean="0"/>
              <a:t>problema</a:t>
            </a:r>
          </a:p>
          <a:p>
            <a:pPr lvl="0"/>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39752" y="3686492"/>
            <a:ext cx="3960440" cy="3171508"/>
          </a:xfrm>
          <a:prstGeom prst="rect">
            <a:avLst/>
          </a:prstGeom>
        </p:spPr>
      </p:pic>
    </p:spTree>
    <p:extLst>
      <p:ext uri="{BB962C8B-B14F-4D97-AF65-F5344CB8AC3E}">
        <p14:creationId xmlns:p14="http://schemas.microsoft.com/office/powerpoint/2010/main" xmlns="" val="325896355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effectLst/>
              </a:rPr>
              <a:t>Ferramentas de </a:t>
            </a:r>
            <a:r>
              <a:rPr lang="pt-BR" dirty="0" smtClean="0">
                <a:effectLst/>
              </a:rPr>
              <a:t>criatividade</a:t>
            </a:r>
            <a:endParaRPr lang="pt-BR" dirty="0"/>
          </a:p>
        </p:txBody>
      </p:sp>
      <p:sp>
        <p:nvSpPr>
          <p:cNvPr id="3" name="Espaço Reservado para Conteúdo 2"/>
          <p:cNvSpPr>
            <a:spLocks noGrp="1"/>
          </p:cNvSpPr>
          <p:nvPr>
            <p:ph idx="1"/>
          </p:nvPr>
        </p:nvSpPr>
        <p:spPr/>
        <p:txBody>
          <a:bodyPr>
            <a:normAutofit fontScale="92500"/>
          </a:bodyPr>
          <a:lstStyle/>
          <a:p>
            <a:r>
              <a:rPr lang="pt-BR" b="1" dirty="0"/>
              <a:t>Redefinição heurística</a:t>
            </a:r>
            <a:r>
              <a:rPr lang="pt-BR" dirty="0"/>
              <a:t>: </a:t>
            </a:r>
            <a:r>
              <a:rPr lang="pt-BR" dirty="0" smtClean="0"/>
              <a:t>primeiro define </a:t>
            </a:r>
            <a:r>
              <a:rPr lang="pt-BR" dirty="0"/>
              <a:t>o desafio antes de tentar solucioná-lo</a:t>
            </a:r>
            <a:r>
              <a:rPr lang="pt-BR" dirty="0" smtClean="0"/>
              <a:t>.</a:t>
            </a:r>
          </a:p>
          <a:p>
            <a:r>
              <a:rPr lang="pt-BR" b="1" dirty="0"/>
              <a:t>Brainstorming </a:t>
            </a:r>
            <a:r>
              <a:rPr lang="pt-BR" b="1" dirty="0" smtClean="0"/>
              <a:t>clássico: </a:t>
            </a:r>
            <a:r>
              <a:rPr lang="pt-BR" dirty="0"/>
              <a:t>permite que os membros da equipe partilhem seu conhecimento e criatividade em um ambiente aberto e não-crítico. </a:t>
            </a:r>
            <a:endParaRPr lang="pt-BR" dirty="0" smtClean="0"/>
          </a:p>
          <a:p>
            <a:r>
              <a:rPr lang="pt-BR" b="1" dirty="0" err="1"/>
              <a:t>Brainwriting</a:t>
            </a:r>
            <a:r>
              <a:rPr lang="pt-BR" b="1" dirty="0"/>
              <a:t> 6-3-5:</a:t>
            </a:r>
            <a:r>
              <a:rPr lang="pt-BR" dirty="0"/>
              <a:t> </a:t>
            </a:r>
            <a:r>
              <a:rPr lang="pt-BR" dirty="0" smtClean="0"/>
              <a:t> 6 pessoas </a:t>
            </a:r>
            <a:r>
              <a:rPr lang="pt-BR" dirty="0"/>
              <a:t>em um grupo; </a:t>
            </a:r>
            <a:r>
              <a:rPr lang="pt-BR" dirty="0" smtClean="0"/>
              <a:t>3 ideias </a:t>
            </a:r>
            <a:r>
              <a:rPr lang="pt-BR" dirty="0"/>
              <a:t>por rodada e 5 minutos de geração de ideias em cada rodada. </a:t>
            </a:r>
            <a:endParaRPr lang="pt-BR" dirty="0" smtClean="0"/>
          </a:p>
          <a:p>
            <a:r>
              <a:rPr lang="pt-BR" b="1" dirty="0"/>
              <a:t>Brainstorming imaginário</a:t>
            </a:r>
            <a:r>
              <a:rPr lang="pt-BR" dirty="0"/>
              <a:t>: Consiste em mudar um elemento de um problema substituindo-o por outro radicalmente novo. A ideia é tornar o problema estranho, totalmente diferente. Distancia-se do problema real, gerando ideias para um problema imaginário. </a:t>
            </a:r>
          </a:p>
          <a:p>
            <a:r>
              <a:rPr lang="pt-BR" b="1" dirty="0"/>
              <a:t>Associações e analogias</a:t>
            </a:r>
            <a:r>
              <a:rPr lang="pt-BR" dirty="0"/>
              <a:t>: A especialização faz perder as múltiplas fontes de ideias. Nessa técnica, palavras e figuras são aplicadas ao problema: que ideias são associadas</a:t>
            </a:r>
            <a:r>
              <a:rPr lang="pt-BR" dirty="0" smtClean="0"/>
              <a:t>?</a:t>
            </a:r>
            <a:endParaRPr lang="pt-BR" dirty="0"/>
          </a:p>
        </p:txBody>
      </p:sp>
    </p:spTree>
    <p:extLst>
      <p:ext uri="{BB962C8B-B14F-4D97-AF65-F5344CB8AC3E}">
        <p14:creationId xmlns:p14="http://schemas.microsoft.com/office/powerpoint/2010/main" xmlns="" val="2375124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400" i="1" dirty="0"/>
              <a:t>Otimistas ou pessimistas?</a:t>
            </a:r>
            <a:endParaRPr lang="pt-BR" dirty="0"/>
          </a:p>
        </p:txBody>
      </p:sp>
      <p:sp>
        <p:nvSpPr>
          <p:cNvPr id="3" name="Espaço Reservado para Conteúdo 2"/>
          <p:cNvSpPr>
            <a:spLocks noGrp="1"/>
          </p:cNvSpPr>
          <p:nvPr>
            <p:ph idx="1"/>
          </p:nvPr>
        </p:nvSpPr>
        <p:spPr/>
        <p:txBody>
          <a:bodyPr/>
          <a:lstStyle/>
          <a:p>
            <a:endParaRPr lang="pt-BR" dirty="0"/>
          </a:p>
        </p:txBody>
      </p:sp>
      <p:grpSp>
        <p:nvGrpSpPr>
          <p:cNvPr id="4" name="Group 1033"/>
          <p:cNvGrpSpPr>
            <a:grpSpLocks/>
          </p:cNvGrpSpPr>
          <p:nvPr/>
        </p:nvGrpSpPr>
        <p:grpSpPr bwMode="auto">
          <a:xfrm>
            <a:off x="6405563" y="2133600"/>
            <a:ext cx="2052637" cy="601663"/>
            <a:chOff x="3599" y="964"/>
            <a:chExt cx="1245" cy="632"/>
          </a:xfrm>
        </p:grpSpPr>
        <p:sp>
          <p:nvSpPr>
            <p:cNvPr id="5" name="Rectangle 1034"/>
            <p:cNvSpPr>
              <a:spLocks noChangeArrowheads="1"/>
            </p:cNvSpPr>
            <p:nvPr/>
          </p:nvSpPr>
          <p:spPr bwMode="auto">
            <a:xfrm>
              <a:off x="3652" y="964"/>
              <a:ext cx="1192" cy="376"/>
            </a:xfrm>
            <a:prstGeom prst="rect">
              <a:avLst/>
            </a:prstGeom>
            <a:solidFill>
              <a:srgbClr val="51DC00"/>
            </a:solidFill>
            <a:ln w="12700">
              <a:solidFill>
                <a:srgbClr val="FFFFFF"/>
              </a:solidFill>
              <a:miter lim="800000"/>
              <a:headEnd/>
              <a:tailEnd/>
            </a:ln>
            <a:effectLst/>
            <a:extLs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anchor="ctr"/>
            <a:lstStyle/>
            <a:p>
              <a:endParaRPr lang="pt-BR"/>
            </a:p>
          </p:txBody>
        </p:sp>
        <p:sp>
          <p:nvSpPr>
            <p:cNvPr id="6" name="Rectangle 1035"/>
            <p:cNvSpPr>
              <a:spLocks noChangeArrowheads="1"/>
            </p:cNvSpPr>
            <p:nvPr/>
          </p:nvSpPr>
          <p:spPr bwMode="auto">
            <a:xfrm>
              <a:off x="3599" y="988"/>
              <a:ext cx="1237" cy="608"/>
            </a:xfrm>
            <a:prstGeom prst="rect">
              <a:avLst/>
            </a:prstGeom>
            <a:solidFill>
              <a:srgbClr val="51DC00"/>
            </a:solidFill>
            <a:ln>
              <a:noFill/>
            </a:ln>
            <a:effectLst/>
            <a:extLs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lIns="92075" tIns="46038" rIns="92075" bIns="46038">
              <a:spAutoFit/>
            </a:bodyPr>
            <a:lstStyle/>
            <a:p>
              <a:r>
                <a:rPr lang="pt-BR" sz="3200" dirty="0">
                  <a:solidFill>
                    <a:srgbClr val="114FFB"/>
                  </a:solidFill>
                  <a:effectLst>
                    <a:outerShdw blurRad="38100" dist="38100" dir="2700000" algn="tl">
                      <a:srgbClr val="000000"/>
                    </a:outerShdw>
                  </a:effectLst>
                </a:rPr>
                <a:t>FUTURO</a:t>
              </a:r>
            </a:p>
          </p:txBody>
        </p:sp>
      </p:grpSp>
      <p:grpSp>
        <p:nvGrpSpPr>
          <p:cNvPr id="7" name="Group 1055"/>
          <p:cNvGrpSpPr>
            <a:grpSpLocks/>
          </p:cNvGrpSpPr>
          <p:nvPr/>
        </p:nvGrpSpPr>
        <p:grpSpPr bwMode="auto">
          <a:xfrm>
            <a:off x="1200150" y="2884488"/>
            <a:ext cx="5726113" cy="2319337"/>
            <a:chOff x="756" y="1817"/>
            <a:chExt cx="3607" cy="1461"/>
          </a:xfrm>
        </p:grpSpPr>
        <p:grpSp>
          <p:nvGrpSpPr>
            <p:cNvPr id="8" name="Group 1054"/>
            <p:cNvGrpSpPr>
              <a:grpSpLocks/>
            </p:cNvGrpSpPr>
            <p:nvPr/>
          </p:nvGrpSpPr>
          <p:grpSpPr bwMode="auto">
            <a:xfrm>
              <a:off x="756" y="1817"/>
              <a:ext cx="3607" cy="1014"/>
              <a:chOff x="756" y="1817"/>
              <a:chExt cx="3607" cy="1014"/>
            </a:xfrm>
          </p:grpSpPr>
          <p:sp>
            <p:nvSpPr>
              <p:cNvPr id="10" name="Rectangle 1030"/>
              <p:cNvSpPr>
                <a:spLocks noChangeArrowheads="1"/>
              </p:cNvSpPr>
              <p:nvPr/>
            </p:nvSpPr>
            <p:spPr bwMode="auto">
              <a:xfrm>
                <a:off x="756" y="1977"/>
                <a:ext cx="864" cy="250"/>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lIns="92075" tIns="46038" rIns="92075" bIns="46038">
                <a:spAutoFit/>
              </a:bodyPr>
              <a:lstStyle/>
              <a:p>
                <a:r>
                  <a:rPr lang="pt-BR" sz="2000">
                    <a:effectLst>
                      <a:outerShdw blurRad="38100" dist="38100" dir="2700000" algn="tl">
                        <a:srgbClr val="000000"/>
                      </a:outerShdw>
                    </a:effectLst>
                  </a:rPr>
                  <a:t>PASSADO</a:t>
                </a:r>
              </a:p>
            </p:txBody>
          </p:sp>
          <p:sp>
            <p:nvSpPr>
              <p:cNvPr id="11" name="Line 1031"/>
              <p:cNvSpPr>
                <a:spLocks noChangeShapeType="1"/>
              </p:cNvSpPr>
              <p:nvPr/>
            </p:nvSpPr>
            <p:spPr bwMode="auto">
              <a:xfrm flipV="1">
                <a:off x="907" y="2802"/>
                <a:ext cx="3456" cy="29"/>
              </a:xfrm>
              <a:prstGeom prst="line">
                <a:avLst/>
              </a:prstGeom>
              <a:noFill/>
              <a:ln w="50800">
                <a:solidFill>
                  <a:srgbClr val="FF9900"/>
                </a:solidFill>
                <a:round/>
                <a:headEnd type="none" w="sm" len="sm"/>
                <a:tailEnd type="stealth" w="med" len="lg"/>
              </a:ln>
              <a:effectLst>
                <a:prstShdw prst="shdw17" dist="17961" dir="2700000">
                  <a:srgbClr val="FF9900">
                    <a:gamma/>
                    <a:shade val="60000"/>
                    <a:invGamma/>
                  </a:srgbClr>
                </a:prstShdw>
              </a:effectLst>
              <a:extLst>
                <a:ext uri="{909E8E84-426E-40DD-AFC4-6F175D3DCCD1}">
                  <a14:hiddenFill xmlns:a14="http://schemas.microsoft.com/office/drawing/2010/main" xmlns="">
                    <a:noFill/>
                  </a14:hiddenFill>
                </a:ext>
              </a:extLst>
            </p:spPr>
            <p:txBody>
              <a:bodyPr wrap="none" anchor="ctr"/>
              <a:lstStyle/>
              <a:p>
                <a:endParaRPr lang="pt-BR"/>
              </a:p>
            </p:txBody>
          </p:sp>
          <p:sp>
            <p:nvSpPr>
              <p:cNvPr id="12" name="Rectangle 1032"/>
              <p:cNvSpPr>
                <a:spLocks noChangeArrowheads="1"/>
              </p:cNvSpPr>
              <p:nvPr/>
            </p:nvSpPr>
            <p:spPr bwMode="auto">
              <a:xfrm>
                <a:off x="1987" y="1817"/>
                <a:ext cx="1093" cy="250"/>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lIns="92075" tIns="46038" rIns="92075" bIns="46038">
                <a:spAutoFit/>
              </a:bodyPr>
              <a:lstStyle/>
              <a:p>
                <a:r>
                  <a:rPr lang="pt-BR" sz="2000">
                    <a:effectLst>
                      <a:outerShdw blurRad="38100" dist="38100" dir="2700000" algn="tl">
                        <a:srgbClr val="000000"/>
                      </a:outerShdw>
                    </a:effectLst>
                  </a:rPr>
                  <a:t>PRESENTE</a:t>
                </a:r>
              </a:p>
            </p:txBody>
          </p:sp>
          <p:grpSp>
            <p:nvGrpSpPr>
              <p:cNvPr id="13" name="Group 1036"/>
              <p:cNvGrpSpPr>
                <a:grpSpLocks/>
              </p:cNvGrpSpPr>
              <p:nvPr/>
            </p:nvGrpSpPr>
            <p:grpSpPr bwMode="auto">
              <a:xfrm>
                <a:off x="1195" y="2140"/>
                <a:ext cx="1262" cy="663"/>
                <a:chOff x="625" y="1538"/>
                <a:chExt cx="2209" cy="1104"/>
              </a:xfrm>
            </p:grpSpPr>
            <p:sp>
              <p:nvSpPr>
                <p:cNvPr id="19" name="Arc 1037"/>
                <p:cNvSpPr>
                  <a:spLocks/>
                </p:cNvSpPr>
                <p:nvPr/>
              </p:nvSpPr>
              <p:spPr bwMode="auto">
                <a:xfrm>
                  <a:off x="1630" y="1538"/>
                  <a:ext cx="1204" cy="1056"/>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12700" cap="rnd">
                  <a:solidFill>
                    <a:srgbClr val="FF0000"/>
                  </a:solidFill>
                  <a:round/>
                  <a:headEnd type="none" w="sm" len="sm"/>
                  <a:tailEnd type="stealth" w="med" len="lg"/>
                </a:ln>
                <a:effectLst>
                  <a:prstShdw prst="shdw17" dist="17961" dir="2700000">
                    <a:srgbClr val="FF0000">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20" name="Arc 1038"/>
                <p:cNvSpPr>
                  <a:spLocks/>
                </p:cNvSpPr>
                <p:nvPr/>
              </p:nvSpPr>
              <p:spPr bwMode="auto">
                <a:xfrm>
                  <a:off x="625" y="1539"/>
                  <a:ext cx="1056" cy="1103"/>
                </a:xfrm>
                <a:custGeom>
                  <a:avLst/>
                  <a:gdLst>
                    <a:gd name="G0" fmla="+- 21600 0 0"/>
                    <a:gd name="G1" fmla="+- 21600 0 0"/>
                    <a:gd name="G2" fmla="+- 21600 0 0"/>
                    <a:gd name="T0" fmla="*/ 0 w 21600"/>
                    <a:gd name="T1" fmla="*/ 21600 h 21600"/>
                    <a:gd name="T2" fmla="*/ 2158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8"/>
                        <a:pt x="9658" y="11"/>
                        <a:pt x="21580" y="0"/>
                      </a:cubicBezTo>
                    </a:path>
                    <a:path w="21600" h="21600" stroke="0" extrusionOk="0">
                      <a:moveTo>
                        <a:pt x="0" y="21600"/>
                      </a:moveTo>
                      <a:cubicBezTo>
                        <a:pt x="0" y="9678"/>
                        <a:pt x="9658" y="11"/>
                        <a:pt x="21580" y="0"/>
                      </a:cubicBezTo>
                      <a:lnTo>
                        <a:pt x="21600" y="21600"/>
                      </a:lnTo>
                      <a:close/>
                    </a:path>
                  </a:pathLst>
                </a:custGeom>
                <a:noFill/>
                <a:ln w="12700" cap="rnd">
                  <a:solidFill>
                    <a:srgbClr val="FF0000"/>
                  </a:solidFill>
                  <a:round/>
                  <a:headEnd type="none" w="sm" len="sm"/>
                  <a:tailEnd type="stealth" w="med" len="lg"/>
                </a:ln>
                <a:effectLst>
                  <a:prstShdw prst="shdw17" dist="17961" dir="2700000">
                    <a:srgbClr val="FF0000">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grpSp>
          <p:grpSp>
            <p:nvGrpSpPr>
              <p:cNvPr id="14" name="Group 1039"/>
              <p:cNvGrpSpPr>
                <a:grpSpLocks/>
              </p:cNvGrpSpPr>
              <p:nvPr/>
            </p:nvGrpSpPr>
            <p:grpSpPr bwMode="auto">
              <a:xfrm>
                <a:off x="2124" y="2082"/>
                <a:ext cx="773" cy="719"/>
                <a:chOff x="2401" y="1465"/>
                <a:chExt cx="1031" cy="1199"/>
              </a:xfrm>
            </p:grpSpPr>
            <p:sp>
              <p:nvSpPr>
                <p:cNvPr id="15" name="Arc 1040"/>
                <p:cNvSpPr>
                  <a:spLocks/>
                </p:cNvSpPr>
                <p:nvPr/>
              </p:nvSpPr>
              <p:spPr bwMode="auto">
                <a:xfrm>
                  <a:off x="2401" y="1920"/>
                  <a:ext cx="432" cy="72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6" name="Arc 1041"/>
                <p:cNvSpPr>
                  <a:spLocks/>
                </p:cNvSpPr>
                <p:nvPr/>
              </p:nvSpPr>
              <p:spPr bwMode="auto">
                <a:xfrm>
                  <a:off x="2425" y="1465"/>
                  <a:ext cx="576" cy="432"/>
                </a:xfrm>
                <a:custGeom>
                  <a:avLst/>
                  <a:gdLst>
                    <a:gd name="G0" fmla="+- 21600 0 0"/>
                    <a:gd name="G1" fmla="+- 21600 0 0"/>
                    <a:gd name="G2" fmla="+- 21600 0 0"/>
                    <a:gd name="T0" fmla="*/ 0 w 21600"/>
                    <a:gd name="T1" fmla="*/ 21600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85"/>
                        <a:pt x="9647" y="20"/>
                        <a:pt x="21562" y="0"/>
                      </a:cubicBezTo>
                    </a:path>
                    <a:path w="21600" h="21600" stroke="0" extrusionOk="0">
                      <a:moveTo>
                        <a:pt x="0" y="21600"/>
                      </a:moveTo>
                      <a:cubicBezTo>
                        <a:pt x="0" y="9685"/>
                        <a:pt x="9647" y="20"/>
                        <a:pt x="21562" y="0"/>
                      </a:cubicBezTo>
                      <a:lnTo>
                        <a:pt x="2160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7" name="Arc 1042"/>
                <p:cNvSpPr>
                  <a:spLocks/>
                </p:cNvSpPr>
                <p:nvPr/>
              </p:nvSpPr>
              <p:spPr bwMode="auto">
                <a:xfrm>
                  <a:off x="3024" y="1489"/>
                  <a:ext cx="384"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sp>
              <p:nvSpPr>
                <p:cNvPr id="18" name="Arc 1043"/>
                <p:cNvSpPr>
                  <a:spLocks/>
                </p:cNvSpPr>
                <p:nvPr/>
              </p:nvSpPr>
              <p:spPr bwMode="auto">
                <a:xfrm>
                  <a:off x="2952" y="1944"/>
                  <a:ext cx="480" cy="72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rgbClr val="114FFB"/>
                  </a:solidFill>
                  <a:round/>
                  <a:headEnd type="none" w="sm" len="sm"/>
                  <a:tailEnd type="stealth" w="med" len="lg"/>
                </a:ln>
                <a:effectLst>
                  <a:prstShdw prst="shdw17" dist="17961" dir="2700000">
                    <a:srgbClr val="114FFB">
                      <a:gamma/>
                      <a:shade val="60000"/>
                      <a:invGamma/>
                    </a:srgbClr>
                  </a:prstShdw>
                </a:effectLst>
                <a:extLst>
                  <a:ext uri="{909E8E84-426E-40DD-AFC4-6F175D3DCCD1}">
                    <a14:hiddenFill xmlns:a14="http://schemas.microsoft.com/office/drawing/2010/main" xmlns="">
                      <a:solidFill>
                        <a:srgbClr val="FF9900"/>
                      </a:solidFill>
                    </a14:hiddenFill>
                  </a:ext>
                </a:extLst>
              </p:spPr>
              <p:txBody>
                <a:bodyPr wrap="none" anchor="ctr"/>
                <a:lstStyle/>
                <a:p>
                  <a:endParaRPr lang="pt-BR"/>
                </a:p>
              </p:txBody>
            </p:sp>
          </p:grpSp>
        </p:grpSp>
        <p:sp>
          <p:nvSpPr>
            <p:cNvPr id="9" name="Rectangle 1044"/>
            <p:cNvSpPr>
              <a:spLocks noChangeArrowheads="1"/>
            </p:cNvSpPr>
            <p:nvPr/>
          </p:nvSpPr>
          <p:spPr bwMode="auto">
            <a:xfrm>
              <a:off x="2232" y="2952"/>
              <a:ext cx="726" cy="326"/>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lIns="92075" tIns="46038" rIns="92075" bIns="46038">
              <a:spAutoFit/>
            </a:bodyPr>
            <a:lstStyle/>
            <a:p>
              <a:r>
                <a:rPr lang="pt-BR" sz="2800">
                  <a:solidFill>
                    <a:srgbClr val="FF9900"/>
                  </a:solidFill>
                  <a:effectLst>
                    <a:outerShdw blurRad="38100" dist="38100" dir="2700000" algn="tl">
                      <a:srgbClr val="000000"/>
                    </a:outerShdw>
                  </a:effectLst>
                  <a:latin typeface="Arial" charset="0"/>
                </a:rPr>
                <a:t>HOJE</a:t>
              </a:r>
            </a:p>
          </p:txBody>
        </p:sp>
      </p:grpSp>
      <p:grpSp>
        <p:nvGrpSpPr>
          <p:cNvPr id="21" name="Group 1051"/>
          <p:cNvGrpSpPr>
            <a:grpSpLocks/>
          </p:cNvGrpSpPr>
          <p:nvPr/>
        </p:nvGrpSpPr>
        <p:grpSpPr bwMode="auto">
          <a:xfrm>
            <a:off x="3317875" y="2882900"/>
            <a:ext cx="3984625" cy="1703388"/>
            <a:chOff x="2090" y="1816"/>
            <a:chExt cx="2510" cy="1073"/>
          </a:xfrm>
        </p:grpSpPr>
        <p:sp>
          <p:nvSpPr>
            <p:cNvPr id="22" name="Freeform 1045"/>
            <p:cNvSpPr>
              <a:spLocks/>
            </p:cNvSpPr>
            <p:nvPr/>
          </p:nvSpPr>
          <p:spPr bwMode="auto">
            <a:xfrm>
              <a:off x="2090" y="1816"/>
              <a:ext cx="2375" cy="1073"/>
            </a:xfrm>
            <a:custGeom>
              <a:avLst/>
              <a:gdLst>
                <a:gd name="T0" fmla="*/ 0 w 2736"/>
                <a:gd name="T1" fmla="*/ 1200 h 1200"/>
                <a:gd name="T2" fmla="*/ 1488 w 2736"/>
                <a:gd name="T3" fmla="*/ 912 h 1200"/>
                <a:gd name="T4" fmla="*/ 2736 w 2736"/>
                <a:gd name="T5" fmla="*/ 0 h 1200"/>
              </a:gdLst>
              <a:ahLst/>
              <a:cxnLst>
                <a:cxn ang="0">
                  <a:pos x="T0" y="T1"/>
                </a:cxn>
                <a:cxn ang="0">
                  <a:pos x="T2" y="T3"/>
                </a:cxn>
                <a:cxn ang="0">
                  <a:pos x="T4" y="T5"/>
                </a:cxn>
              </a:cxnLst>
              <a:rect l="0" t="0" r="r" b="b"/>
              <a:pathLst>
                <a:path w="2736" h="1200">
                  <a:moveTo>
                    <a:pt x="0" y="1200"/>
                  </a:moveTo>
                  <a:cubicBezTo>
                    <a:pt x="516" y="1156"/>
                    <a:pt x="1032" y="1112"/>
                    <a:pt x="1488" y="912"/>
                  </a:cubicBezTo>
                  <a:cubicBezTo>
                    <a:pt x="1944" y="712"/>
                    <a:pt x="2528" y="152"/>
                    <a:pt x="2736" y="0"/>
                  </a:cubicBezTo>
                </a:path>
              </a:pathLst>
            </a:custGeom>
            <a:noFill/>
            <a:ln w="76200" cmpd="sng">
              <a:solidFill>
                <a:srgbClr val="009900"/>
              </a:solidFill>
              <a:round/>
              <a:headEnd type="none" w="med" len="med"/>
              <a:tailEnd type="triangle" w="med" len="med"/>
            </a:ln>
            <a:effectLst/>
            <a:extLst>
              <a:ext uri="{909E8E84-426E-40DD-AFC4-6F175D3DCCD1}">
                <a14:hiddenFill xmlns:a14="http://schemas.microsoft.com/office/drawing/2010/main" xmlns="">
                  <a:solidFill>
                    <a:srgbClr val="FF9900"/>
                  </a:solidFill>
                </a14:hiddenFill>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a:lstStyle/>
            <a:p>
              <a:endParaRPr lang="pt-BR"/>
            </a:p>
          </p:txBody>
        </p:sp>
        <p:sp>
          <p:nvSpPr>
            <p:cNvPr id="23" name="Text Box 1048"/>
            <p:cNvSpPr txBox="1">
              <a:spLocks noChangeArrowheads="1"/>
            </p:cNvSpPr>
            <p:nvPr/>
          </p:nvSpPr>
          <p:spPr bwMode="auto">
            <a:xfrm>
              <a:off x="3875" y="1840"/>
              <a:ext cx="725" cy="288"/>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a:spAutoFit/>
            </a:bodyPr>
            <a:lstStyle/>
            <a:p>
              <a:r>
                <a:rPr lang="pt-BR" sz="2000">
                  <a:effectLst>
                    <a:outerShdw blurRad="38100" dist="38100" dir="2700000" algn="tl">
                      <a:srgbClr val="000000"/>
                    </a:outerShdw>
                  </a:effectLst>
                </a:rPr>
                <a:t>Otimist</a:t>
              </a:r>
              <a:r>
                <a:rPr lang="pt-BR">
                  <a:effectLst>
                    <a:outerShdw blurRad="38100" dist="38100" dir="2700000" algn="tl">
                      <a:srgbClr val="000000"/>
                    </a:outerShdw>
                  </a:effectLst>
                </a:rPr>
                <a:t>a</a:t>
              </a:r>
            </a:p>
          </p:txBody>
        </p:sp>
      </p:grpSp>
      <p:grpSp>
        <p:nvGrpSpPr>
          <p:cNvPr id="24" name="Group 1053"/>
          <p:cNvGrpSpPr>
            <a:grpSpLocks/>
          </p:cNvGrpSpPr>
          <p:nvPr/>
        </p:nvGrpSpPr>
        <p:grpSpPr bwMode="auto">
          <a:xfrm>
            <a:off x="3382963" y="4495800"/>
            <a:ext cx="4257675" cy="1385888"/>
            <a:chOff x="2131" y="2832"/>
            <a:chExt cx="2682" cy="873"/>
          </a:xfrm>
        </p:grpSpPr>
        <p:sp>
          <p:nvSpPr>
            <p:cNvPr id="25" name="Freeform 1046"/>
            <p:cNvSpPr>
              <a:spLocks/>
            </p:cNvSpPr>
            <p:nvPr/>
          </p:nvSpPr>
          <p:spPr bwMode="auto">
            <a:xfrm>
              <a:off x="2131" y="2832"/>
              <a:ext cx="2376" cy="873"/>
            </a:xfrm>
            <a:custGeom>
              <a:avLst/>
              <a:gdLst>
                <a:gd name="T0" fmla="*/ 0 w 2736"/>
                <a:gd name="T1" fmla="*/ 16 h 976"/>
                <a:gd name="T2" fmla="*/ 1536 w 2736"/>
                <a:gd name="T3" fmla="*/ 160 h 976"/>
                <a:gd name="T4" fmla="*/ 2736 w 2736"/>
                <a:gd name="T5" fmla="*/ 976 h 976"/>
              </a:gdLst>
              <a:ahLst/>
              <a:cxnLst>
                <a:cxn ang="0">
                  <a:pos x="T0" y="T1"/>
                </a:cxn>
                <a:cxn ang="0">
                  <a:pos x="T2" y="T3"/>
                </a:cxn>
                <a:cxn ang="0">
                  <a:pos x="T4" y="T5"/>
                </a:cxn>
              </a:cxnLst>
              <a:rect l="0" t="0" r="r" b="b"/>
              <a:pathLst>
                <a:path w="2736" h="976">
                  <a:moveTo>
                    <a:pt x="0" y="16"/>
                  </a:moveTo>
                  <a:cubicBezTo>
                    <a:pt x="540" y="8"/>
                    <a:pt x="1080" y="0"/>
                    <a:pt x="1536" y="160"/>
                  </a:cubicBezTo>
                  <a:cubicBezTo>
                    <a:pt x="1992" y="320"/>
                    <a:pt x="2364" y="648"/>
                    <a:pt x="2736" y="976"/>
                  </a:cubicBezTo>
                </a:path>
              </a:pathLst>
            </a:custGeom>
            <a:noFill/>
            <a:ln w="76200" cmpd="sng">
              <a:solidFill>
                <a:srgbClr val="FF0000"/>
              </a:solidFill>
              <a:round/>
              <a:headEnd type="none" w="med" len="med"/>
              <a:tailEnd type="triangle" w="med" len="med"/>
            </a:ln>
            <a:effectLst/>
            <a:extLst>
              <a:ext uri="{909E8E84-426E-40DD-AFC4-6F175D3DCCD1}">
                <a14:hiddenFill xmlns:a14="http://schemas.microsoft.com/office/drawing/2010/main" xmlns="">
                  <a:solidFill>
                    <a:srgbClr val="FF9900"/>
                  </a:solidFill>
                </a14:hiddenFill>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a:lstStyle/>
            <a:p>
              <a:endParaRPr lang="pt-BR"/>
            </a:p>
          </p:txBody>
        </p:sp>
        <p:sp>
          <p:nvSpPr>
            <p:cNvPr id="26" name="Text Box 1049"/>
            <p:cNvSpPr txBox="1">
              <a:spLocks noChangeArrowheads="1"/>
            </p:cNvSpPr>
            <p:nvPr/>
          </p:nvSpPr>
          <p:spPr bwMode="auto">
            <a:xfrm>
              <a:off x="3915" y="3256"/>
              <a:ext cx="898" cy="269"/>
            </a:xfrm>
            <a:prstGeom prst="rect">
              <a:avLst/>
            </a:prstGeom>
            <a:noFill/>
            <a:ln>
              <a:noFill/>
            </a:ln>
            <a:effectLst/>
            <a:extLst>
              <a:ext uri="{909E8E84-426E-40DD-AFC4-6F175D3DCCD1}">
                <a14:hiddenFill xmlns:a14="http://schemas.microsoft.com/office/drawing/2010/main" xmlns="">
                  <a:solidFill>
                    <a:srgbClr val="FF9900"/>
                  </a:solidFill>
                </a14:hiddenFill>
              </a:ext>
              <a:ext uri="{91240B29-F687-4F45-9708-019B960494DF}">
                <a14:hiddenLine xmlns:a14="http://schemas.microsoft.com/office/drawing/2010/main" xmlns="" w="9525">
                  <a:solidFill>
                    <a:srgbClr val="FFFFFF"/>
                  </a:solidFill>
                  <a:miter lim="800000"/>
                  <a:headEnd/>
                  <a:tailEnd/>
                </a14:hiddenLine>
              </a:ext>
              <a:ext uri="{AF507438-7753-43E0-B8FC-AC1667EBCBE1}">
                <a14:hiddenEffects xmlns:a14="http://schemas.microsoft.com/office/drawing/2010/main" xmlns="">
                  <a:effectLst>
                    <a:outerShdw dist="35921" dir="2700000" algn="ctr" rotWithShape="0">
                      <a:srgbClr val="000000"/>
                    </a:outerShdw>
                  </a:effectLst>
                </a14:hiddenEffects>
              </a:ext>
            </a:extLst>
          </p:spPr>
          <p:txBody>
            <a:bodyPr wrap="none">
              <a:spAutoFit/>
            </a:bodyPr>
            <a:lstStyle/>
            <a:p>
              <a:r>
                <a:rPr lang="pt-BR" sz="2200">
                  <a:effectLst>
                    <a:outerShdw blurRad="38100" dist="38100" dir="2700000" algn="tl">
                      <a:srgbClr val="000000"/>
                    </a:outerShdw>
                  </a:effectLst>
                </a:rPr>
                <a:t>Pessimista</a:t>
              </a:r>
            </a:p>
          </p:txBody>
        </p:sp>
      </p:grpSp>
    </p:spTree>
    <p:extLst>
      <p:ext uri="{BB962C8B-B14F-4D97-AF65-F5344CB8AC3E}">
        <p14:creationId xmlns:p14="http://schemas.microsoft.com/office/powerpoint/2010/main" xmlns="" val="162083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0-#ppt_w/2"/>
                                          </p:val>
                                        </p:tav>
                                        <p:tav tm="100000">
                                          <p:val>
                                            <p:strVal val="#ppt_x"/>
                                          </p:val>
                                        </p:tav>
                                      </p:tavLst>
                                    </p:anim>
                                    <p:anim calcmode="lin" valueType="num">
                                      <p:cBhvr additive="base">
                                        <p:cTn id="2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0-#ppt_w/2"/>
                                          </p:val>
                                        </p:tav>
                                        <p:tav tm="100000">
                                          <p:val>
                                            <p:strVal val="#ppt_x"/>
                                          </p:val>
                                        </p:tav>
                                      </p:tavLst>
                                    </p:anim>
                                    <p:anim calcmode="lin" valueType="num">
                                      <p:cBhvr additive="base">
                                        <p:cTn id="26"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35896" y="274638"/>
            <a:ext cx="4441304" cy="1143000"/>
          </a:xfrm>
        </p:spPr>
        <p:txBody>
          <a:bodyPr>
            <a:normAutofit fontScale="90000"/>
          </a:bodyPr>
          <a:lstStyle/>
          <a:p>
            <a:r>
              <a:rPr lang="pt-BR" dirty="0" err="1">
                <a:effectLst/>
              </a:rPr>
              <a:t>Auto-avaliação</a:t>
            </a:r>
            <a:r>
              <a:rPr lang="pt-BR" dirty="0">
                <a:effectLst/>
              </a:rPr>
              <a:t> e </a:t>
            </a:r>
            <a:r>
              <a:rPr lang="pt-BR" dirty="0" smtClean="0">
                <a:effectLst/>
              </a:rPr>
              <a:t>autoconhecimento</a:t>
            </a:r>
            <a:endParaRPr lang="pt-BR" dirty="0"/>
          </a:p>
        </p:txBody>
      </p:sp>
      <p:sp>
        <p:nvSpPr>
          <p:cNvPr id="3" name="Espaço Reservado para Conteúdo 2"/>
          <p:cNvSpPr>
            <a:spLocks noGrp="1"/>
          </p:cNvSpPr>
          <p:nvPr>
            <p:ph idx="1"/>
          </p:nvPr>
        </p:nvSpPr>
        <p:spPr>
          <a:xfrm>
            <a:off x="457200" y="3088432"/>
            <a:ext cx="7620000" cy="3312368"/>
          </a:xfrm>
        </p:spPr>
        <p:txBody>
          <a:bodyPr/>
          <a:lstStyle/>
          <a:p>
            <a:r>
              <a:rPr lang="pt-BR" dirty="0"/>
              <a:t>O autoconhecimento é a grande porta para criatividade. </a:t>
            </a:r>
            <a:endParaRPr lang="pt-BR" dirty="0" smtClean="0"/>
          </a:p>
          <a:p>
            <a:r>
              <a:rPr lang="pt-BR" dirty="0" smtClean="0"/>
              <a:t>Ajuda na autoconsciência</a:t>
            </a:r>
            <a:r>
              <a:rPr lang="pt-BR" dirty="0"/>
              <a:t>,  a partir da qual é possível aumentar a própria </a:t>
            </a:r>
            <a:r>
              <a:rPr lang="pt-BR" dirty="0" smtClean="0"/>
              <a:t>autoestima.</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116632"/>
            <a:ext cx="2933700" cy="2971800"/>
          </a:xfrm>
          <a:prstGeom prst="rect">
            <a:avLst/>
          </a:prstGeom>
        </p:spPr>
      </p:pic>
    </p:spTree>
    <p:extLst>
      <p:ext uri="{BB962C8B-B14F-4D97-AF65-F5344CB8AC3E}">
        <p14:creationId xmlns:p14="http://schemas.microsoft.com/office/powerpoint/2010/main" xmlns="" val="325609262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Teoria psicológica de </a:t>
            </a:r>
            <a:r>
              <a:rPr lang="pt-BR" dirty="0" err="1" smtClean="0"/>
              <a:t>Winnicott</a:t>
            </a:r>
            <a:endParaRPr lang="pt-BR" dirty="0"/>
          </a:p>
        </p:txBody>
      </p:sp>
      <p:sp>
        <p:nvSpPr>
          <p:cNvPr id="3" name="Espaço Reservado para Conteúdo 2"/>
          <p:cNvSpPr>
            <a:spLocks noGrp="1"/>
          </p:cNvSpPr>
          <p:nvPr>
            <p:ph idx="1"/>
          </p:nvPr>
        </p:nvSpPr>
        <p:spPr/>
        <p:txBody>
          <a:bodyPr>
            <a:normAutofit/>
          </a:bodyPr>
          <a:lstStyle/>
          <a:p>
            <a:r>
              <a:rPr lang="pt-BR" dirty="0" smtClean="0"/>
              <a:t>Todo </a:t>
            </a:r>
            <a:r>
              <a:rPr lang="pt-BR" dirty="0"/>
              <a:t>ser humano </a:t>
            </a:r>
            <a:r>
              <a:rPr lang="pt-BR" dirty="0" smtClean="0"/>
              <a:t>é dotado </a:t>
            </a:r>
            <a:r>
              <a:rPr lang="pt-BR" dirty="0"/>
              <a:t>do potencial criativo, que se desenvolve e se manifesta de acordo com </a:t>
            </a:r>
            <a:r>
              <a:rPr lang="pt-BR" dirty="0" smtClean="0"/>
              <a:t>a presença </a:t>
            </a:r>
            <a:r>
              <a:rPr lang="pt-BR" dirty="0"/>
              <a:t>de estímulos sociais e pessoais</a:t>
            </a:r>
            <a:r>
              <a:rPr lang="pt-BR" dirty="0" smtClean="0"/>
              <a:t>.</a:t>
            </a:r>
          </a:p>
          <a:p>
            <a:r>
              <a:rPr lang="pt-BR" dirty="0"/>
              <a:t>A</a:t>
            </a:r>
            <a:r>
              <a:rPr lang="pt-BR" dirty="0" smtClean="0"/>
              <a:t>través </a:t>
            </a:r>
            <a:r>
              <a:rPr lang="pt-BR" dirty="0"/>
              <a:t>das relações afetivas do ser humano e </a:t>
            </a:r>
            <a:r>
              <a:rPr lang="pt-BR" dirty="0" smtClean="0"/>
              <a:t>o ambiente </a:t>
            </a:r>
            <a:r>
              <a:rPr lang="pt-BR" dirty="0"/>
              <a:t>desde o início da vida, ocorre o desenvolvimento do sentimento </a:t>
            </a:r>
            <a:r>
              <a:rPr lang="pt-BR" dirty="0" smtClean="0"/>
              <a:t>de segurança </a:t>
            </a:r>
            <a:r>
              <a:rPr lang="pt-BR" dirty="0"/>
              <a:t>pessoal que ancora o estado de relaxamento, </a:t>
            </a:r>
            <a:r>
              <a:rPr lang="pt-BR" dirty="0" smtClean="0"/>
              <a:t>fundamental à possibilidade </a:t>
            </a:r>
            <a:r>
              <a:rPr lang="pt-BR" dirty="0"/>
              <a:t>de emergência do impulso criador.</a:t>
            </a:r>
          </a:p>
        </p:txBody>
      </p:sp>
      <p:pic>
        <p:nvPicPr>
          <p:cNvPr id="4" name="Image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61977" y="4077072"/>
            <a:ext cx="2354279" cy="2780928"/>
          </a:xfrm>
          <a:prstGeom prst="rect">
            <a:avLst/>
          </a:prstGeom>
        </p:spPr>
      </p:pic>
    </p:spTree>
    <p:extLst>
      <p:ext uri="{BB962C8B-B14F-4D97-AF65-F5344CB8AC3E}">
        <p14:creationId xmlns:p14="http://schemas.microsoft.com/office/powerpoint/2010/main" xmlns="" val="351747766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Teoria psicológica de </a:t>
            </a:r>
            <a:r>
              <a:rPr lang="pt-BR" dirty="0" err="1"/>
              <a:t>Winnicot</a:t>
            </a:r>
            <a:endParaRPr lang="pt-BR" dirty="0"/>
          </a:p>
        </p:txBody>
      </p:sp>
      <p:sp>
        <p:nvSpPr>
          <p:cNvPr id="3" name="Espaço Reservado para Conteúdo 2"/>
          <p:cNvSpPr>
            <a:spLocks noGrp="1"/>
          </p:cNvSpPr>
          <p:nvPr>
            <p:ph idx="1"/>
          </p:nvPr>
        </p:nvSpPr>
        <p:spPr/>
        <p:txBody>
          <a:bodyPr/>
          <a:lstStyle/>
          <a:p>
            <a:r>
              <a:rPr lang="pt-BR" dirty="0" smtClean="0"/>
              <a:t>A </a:t>
            </a:r>
            <a:r>
              <a:rPr lang="pt-BR" dirty="0"/>
              <a:t>afetividade permeia o curso </a:t>
            </a:r>
            <a:r>
              <a:rPr lang="pt-BR" dirty="0" smtClean="0"/>
              <a:t>do desenvolvimento do potencial criativo.</a:t>
            </a:r>
          </a:p>
          <a:p>
            <a:r>
              <a:rPr lang="pt-BR" dirty="0" smtClean="0"/>
              <a:t>As condições ambientais favorecem a manifestação criadora, quer seja através da família durante a vida infantil, quer seja na modalidade de trabalho em grupo, durante a vida adulta.</a:t>
            </a:r>
          </a:p>
          <a:p>
            <a:r>
              <a:rPr lang="pt-BR" dirty="0" smtClean="0"/>
              <a:t>Criatividade é uma “postura” ou “atitude” pessoal frente às situações cotidianas.</a:t>
            </a:r>
            <a:endParaRPr lang="pt-BR" dirty="0"/>
          </a:p>
        </p:txBody>
      </p:sp>
    </p:spTree>
    <p:extLst>
      <p:ext uri="{BB962C8B-B14F-4D97-AF65-F5344CB8AC3E}">
        <p14:creationId xmlns:p14="http://schemas.microsoft.com/office/powerpoint/2010/main" xmlns="" val="255008592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À guisa de conclusão</a:t>
            </a:r>
            <a:endParaRPr lang="pt-BR" dirty="0"/>
          </a:p>
        </p:txBody>
      </p:sp>
      <p:sp>
        <p:nvSpPr>
          <p:cNvPr id="3" name="Espaço Reservado para Conteúdo 2"/>
          <p:cNvSpPr>
            <a:spLocks noGrp="1"/>
          </p:cNvSpPr>
          <p:nvPr>
            <p:ph idx="1"/>
          </p:nvPr>
        </p:nvSpPr>
        <p:spPr/>
        <p:txBody>
          <a:bodyPr>
            <a:normAutofit fontScale="92500" lnSpcReduction="10000"/>
          </a:bodyPr>
          <a:lstStyle/>
          <a:p>
            <a:pPr marL="114300" indent="0">
              <a:buNone/>
            </a:pPr>
            <a:r>
              <a:rPr lang="pt-BR" dirty="0"/>
              <a:t>Na criatividade podemos considerar a existência </a:t>
            </a:r>
            <a:r>
              <a:rPr lang="pt-BR" dirty="0" smtClean="0"/>
              <a:t>de:</a:t>
            </a:r>
          </a:p>
          <a:p>
            <a:pPr marL="651510" indent="-514350">
              <a:buFont typeface="+mj-lt"/>
              <a:buAutoNum type="arabicPeriod"/>
            </a:pPr>
            <a:r>
              <a:rPr lang="pt-BR" dirty="0" smtClean="0"/>
              <a:t>uma </a:t>
            </a:r>
            <a:r>
              <a:rPr lang="pt-BR" dirty="0"/>
              <a:t>maneira peculiar de </a:t>
            </a:r>
            <a:r>
              <a:rPr lang="pt-BR" i="1" dirty="0"/>
              <a:t>olhar </a:t>
            </a:r>
            <a:r>
              <a:rPr lang="pt-BR" dirty="0"/>
              <a:t>um objeto, que consiste numa </a:t>
            </a:r>
            <a:r>
              <a:rPr lang="pt-BR" dirty="0" smtClean="0"/>
              <a:t>espécie de </a:t>
            </a:r>
            <a:r>
              <a:rPr lang="pt-BR" dirty="0"/>
              <a:t>“apropriação” do objeto através da crítica, que permitirá a </a:t>
            </a:r>
            <a:r>
              <a:rPr lang="pt-BR" dirty="0" smtClean="0"/>
              <a:t>instalação do </a:t>
            </a:r>
            <a:r>
              <a:rPr lang="pt-BR" dirty="0"/>
              <a:t>processo de uma nova criação do objeto</a:t>
            </a:r>
            <a:r>
              <a:rPr lang="pt-BR" dirty="0" smtClean="0"/>
              <a:t>;</a:t>
            </a:r>
          </a:p>
          <a:p>
            <a:pPr marL="651510" indent="-514350">
              <a:buFont typeface="+mj-lt"/>
              <a:buAutoNum type="arabicPeriod"/>
            </a:pPr>
            <a:r>
              <a:rPr lang="pt-BR" dirty="0" smtClean="0"/>
              <a:t>uma </a:t>
            </a:r>
            <a:r>
              <a:rPr lang="pt-BR" dirty="0"/>
              <a:t>maneira específica de </a:t>
            </a:r>
            <a:r>
              <a:rPr lang="pt-BR" i="1" dirty="0"/>
              <a:t>conduzir </a:t>
            </a:r>
            <a:r>
              <a:rPr lang="pt-BR" dirty="0"/>
              <a:t>a atividade criadora, que </a:t>
            </a:r>
            <a:r>
              <a:rPr lang="pt-BR" dirty="0" smtClean="0"/>
              <a:t>indica que </a:t>
            </a:r>
            <a:r>
              <a:rPr lang="pt-BR" dirty="0"/>
              <a:t>na criatividade não basta existirem ações, mas parece essencial </a:t>
            </a:r>
            <a:r>
              <a:rPr lang="pt-BR" dirty="0" smtClean="0"/>
              <a:t>que as </a:t>
            </a:r>
            <a:r>
              <a:rPr lang="pt-BR" dirty="0"/>
              <a:t>ações envolvidas estejam reunidas sob um eixo de ordem através </a:t>
            </a:r>
            <a:r>
              <a:rPr lang="pt-BR" dirty="0" smtClean="0"/>
              <a:t>de uma </a:t>
            </a:r>
            <a:r>
              <a:rPr lang="pt-BR" dirty="0"/>
              <a:t>dada organização, que pode estar relacionada às diretrizes </a:t>
            </a:r>
            <a:r>
              <a:rPr lang="pt-BR" dirty="0" smtClean="0"/>
              <a:t>da individualidade </a:t>
            </a:r>
            <a:r>
              <a:rPr lang="pt-BR" dirty="0"/>
              <a:t>ou às peculiaridades do </a:t>
            </a:r>
            <a:r>
              <a:rPr lang="pt-BR" dirty="0" smtClean="0"/>
              <a:t>Eu;</a:t>
            </a:r>
          </a:p>
          <a:p>
            <a:pPr marL="651510" indent="-514350">
              <a:buFont typeface="+mj-lt"/>
              <a:buAutoNum type="arabicPeriod"/>
            </a:pPr>
            <a:r>
              <a:rPr lang="pt-BR" dirty="0" smtClean="0"/>
              <a:t>um </a:t>
            </a:r>
            <a:r>
              <a:rPr lang="pt-BR" i="1" dirty="0"/>
              <a:t>tempo </a:t>
            </a:r>
            <a:r>
              <a:rPr lang="pt-BR" dirty="0"/>
              <a:t>e um </a:t>
            </a:r>
            <a:r>
              <a:rPr lang="pt-BR" i="1" dirty="0"/>
              <a:t>espaço </a:t>
            </a:r>
            <a:r>
              <a:rPr lang="pt-BR" dirty="0"/>
              <a:t>próprios à atividade criativa, que destacam </a:t>
            </a:r>
            <a:r>
              <a:rPr lang="pt-BR" dirty="0" smtClean="0"/>
              <a:t>a importância </a:t>
            </a:r>
            <a:r>
              <a:rPr lang="pt-BR" dirty="0"/>
              <a:t>da dimensão pessoal e de relacionamento inerentes à </a:t>
            </a:r>
            <a:r>
              <a:rPr lang="pt-BR" dirty="0" smtClean="0"/>
              <a:t>vida humana </a:t>
            </a:r>
            <a:r>
              <a:rPr lang="pt-BR" dirty="0"/>
              <a:t>e que parecem balizar o acontecimento criador.</a:t>
            </a:r>
          </a:p>
        </p:txBody>
      </p:sp>
    </p:spTree>
    <p:extLst>
      <p:ext uri="{BB962C8B-B14F-4D97-AF65-F5344CB8AC3E}">
        <p14:creationId xmlns:p14="http://schemas.microsoft.com/office/powerpoint/2010/main" xmlns="" val="36635589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515</TotalTime>
  <Words>4044</Words>
  <Application>Microsoft Office PowerPoint</Application>
  <PresentationFormat>Apresentação na tela (4:3)</PresentationFormat>
  <Paragraphs>554</Paragraphs>
  <Slides>93</Slides>
  <Notes>0</Notes>
  <HiddenSlides>0</HiddenSlides>
  <MMClips>0</MMClips>
  <ScaleCrop>false</ScaleCrop>
  <HeadingPairs>
    <vt:vector size="6" baseType="variant">
      <vt:variant>
        <vt:lpstr>Tema</vt:lpstr>
      </vt:variant>
      <vt:variant>
        <vt:i4>1</vt:i4>
      </vt:variant>
      <vt:variant>
        <vt:lpstr>Servidores OLE incorporados</vt:lpstr>
      </vt:variant>
      <vt:variant>
        <vt:i4>3</vt:i4>
      </vt:variant>
      <vt:variant>
        <vt:lpstr>Títulos de slides</vt:lpstr>
      </vt:variant>
      <vt:variant>
        <vt:i4>93</vt:i4>
      </vt:variant>
    </vt:vector>
  </HeadingPairs>
  <TitlesOfParts>
    <vt:vector size="97" baseType="lpstr">
      <vt:lpstr>Adjacência</vt:lpstr>
      <vt:lpstr>Microsoft ClipArt Gallery</vt:lpstr>
      <vt:lpstr>Gráfico</vt:lpstr>
      <vt:lpstr>Clip Gallery</vt:lpstr>
      <vt:lpstr>Aula 2  Estratégia e planejamento </vt:lpstr>
      <vt:lpstr>Estratégia x tática: conceituação</vt:lpstr>
      <vt:lpstr>Estratégia x tática: conceituação</vt:lpstr>
      <vt:lpstr>Posturas típicas em relação ao planejamento estratégico</vt:lpstr>
      <vt:lpstr>Atitudes típicas em relação ao futuro</vt:lpstr>
      <vt:lpstr>Atitude tradicionalista</vt:lpstr>
      <vt:lpstr>Atitude pragmática</vt:lpstr>
      <vt:lpstr>Slide 8</vt:lpstr>
      <vt:lpstr>Otimistas ou pessimistas?</vt:lpstr>
      <vt:lpstr>Slide 10</vt:lpstr>
      <vt:lpstr>Atitude estratégica</vt:lpstr>
      <vt:lpstr>Olhar o presente  com os olhos do futuro (e não o contrário!)</vt:lpstr>
      <vt:lpstr>O mau uso do tempo</vt:lpstr>
      <vt:lpstr>A ‘regra 40-30-20’ (1)</vt:lpstr>
      <vt:lpstr>A ‘regra 40-30-20’ (2)</vt:lpstr>
      <vt:lpstr>A ‘regra 40-30-20’ (3)</vt:lpstr>
      <vt:lpstr>A ‘regra 40-30-20’ (4)</vt:lpstr>
      <vt:lpstr>4. A mentalidade estratégica</vt:lpstr>
      <vt:lpstr>Mentalidade imediatista</vt:lpstr>
      <vt:lpstr>Mentalidade operacional</vt:lpstr>
      <vt:lpstr>Mentalidade estratégica</vt:lpstr>
      <vt:lpstr>Desafios para a estratégia</vt:lpstr>
      <vt:lpstr>1. Dificuldades de percepção</vt:lpstr>
      <vt:lpstr>Dificuldade de percepção de oportunidades</vt:lpstr>
      <vt:lpstr>Dificuldade na percepção de riscos e ameaças</vt:lpstr>
      <vt:lpstr>2. As mudanças estratégicas</vt:lpstr>
      <vt:lpstr>As grandes tendências de mudança</vt:lpstr>
      <vt:lpstr> As mudanças estratégicas</vt:lpstr>
      <vt:lpstr>Outros tipos de mudanças</vt:lpstr>
      <vt:lpstr>3. Obstáculos culturais</vt:lpstr>
      <vt:lpstr>Cultura centenária</vt:lpstr>
      <vt:lpstr>Cultura de sucesso garantido no passado</vt:lpstr>
      <vt:lpstr>Fatores de sucesso no passado (1)</vt:lpstr>
      <vt:lpstr>Fatores de sucesso no passado (2)</vt:lpstr>
      <vt:lpstr>Mas, por que isto ocorre?</vt:lpstr>
      <vt:lpstr>4. Obstáculos organizacionais</vt:lpstr>
      <vt:lpstr>Organizações burocráticas (1)</vt:lpstr>
      <vt:lpstr>Organizações burocráticas (2)</vt:lpstr>
      <vt:lpstr>Organizações em feudos (1)</vt:lpstr>
      <vt:lpstr>Organização em feudos (2)</vt:lpstr>
      <vt:lpstr>5. Obstáculos gerenciais</vt:lpstr>
      <vt:lpstr>Administração espasmódica</vt:lpstr>
      <vt:lpstr>Ambiente de aversão a riscos</vt:lpstr>
      <vt:lpstr>Mas cuidado!</vt:lpstr>
      <vt:lpstr>Conceitos básicos de estratégia</vt:lpstr>
      <vt:lpstr>1. O propósito da organização</vt:lpstr>
      <vt:lpstr>Elementos do propósito</vt:lpstr>
      <vt:lpstr>2. Visão, missão, abrangência e posicionamento</vt:lpstr>
      <vt:lpstr>Conceito de ‘visão’</vt:lpstr>
      <vt:lpstr>Conceito de ‘visão’</vt:lpstr>
      <vt:lpstr>A importância da visão compartilhada</vt:lpstr>
      <vt:lpstr>Missão e abrangência</vt:lpstr>
      <vt:lpstr>Conceito de missão</vt:lpstr>
      <vt:lpstr>Visão ou missão?</vt:lpstr>
      <vt:lpstr>Conceito de abrangência</vt:lpstr>
      <vt:lpstr>Posicionamento estratégico</vt:lpstr>
      <vt:lpstr>3. Princípios e valores</vt:lpstr>
      <vt:lpstr>Conceito de princípios</vt:lpstr>
      <vt:lpstr>Princípios</vt:lpstr>
      <vt:lpstr>Valores</vt:lpstr>
      <vt:lpstr>4. O triângulo estratégico</vt:lpstr>
      <vt:lpstr>O propósito ‘O que nós queremos ser?’</vt:lpstr>
      <vt:lpstr> O ambiente ‘O que nos é permitido fazer?’ </vt:lpstr>
      <vt:lpstr>A capacitação ‘O que nós sabemos fazer?’ </vt:lpstr>
      <vt:lpstr>A estratégia ‘O que nós vamos fazer?’</vt:lpstr>
      <vt:lpstr>A estratégia e o futuro</vt:lpstr>
      <vt:lpstr>5. Formulação das estratégias</vt:lpstr>
      <vt:lpstr>E se a capacitação for insuficiente para atender a uma estratégia proposta?</vt:lpstr>
      <vt:lpstr>E se o ambiente for desfavorável a uma estratégia proposta?</vt:lpstr>
      <vt:lpstr>E se a estratégia proposta conflitar com algum dos elementos do propósito?</vt:lpstr>
      <vt:lpstr>Os riscos da não-mudança!!!</vt:lpstr>
      <vt:lpstr>Gestão estratégica</vt:lpstr>
      <vt:lpstr>Diagnóstico estratégico (1)</vt:lpstr>
      <vt:lpstr>Diagnóstico estratégico O líder (1)</vt:lpstr>
      <vt:lpstr>Diagnóstico estratégico O líder (2)</vt:lpstr>
      <vt:lpstr>Conceito de gestão estratégica</vt:lpstr>
      <vt:lpstr>Processo criativo</vt:lpstr>
      <vt:lpstr>Slide 78</vt:lpstr>
      <vt:lpstr>Conceito de criatividade</vt:lpstr>
      <vt:lpstr>Pensamento criativo</vt:lpstr>
      <vt:lpstr>“Receita”</vt:lpstr>
      <vt:lpstr>Mitos a serem combatidos (de acordo com Roger Von Oech)</vt:lpstr>
      <vt:lpstr>Mitos a serem combatidos (de acordo com Roger Von Oech)</vt:lpstr>
      <vt:lpstr>Mitos a serem combatidos (de acordo com Roger Von Oech)</vt:lpstr>
      <vt:lpstr>Mitos a serem combatidos (de acordo com Roger Von Oech)</vt:lpstr>
      <vt:lpstr>Mitos a serem combatidos (de acordo com Roger Von Oech)</vt:lpstr>
      <vt:lpstr>Mitos a serem combatidos (de acordo com Roger Von Oech)</vt:lpstr>
      <vt:lpstr>Fatores-chave de sucesso para o pensamento criativo</vt:lpstr>
      <vt:lpstr>Ferramentas de criatividade</vt:lpstr>
      <vt:lpstr>Auto-avaliação e autoconhecimento</vt:lpstr>
      <vt:lpstr>Teoria psicológica de Winnicott</vt:lpstr>
      <vt:lpstr>Teoria psicológica de Winnicot</vt:lpstr>
      <vt:lpstr>À guisa de conclusão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Atuação Parlamentar</dc:title>
  <dc:creator>User</dc:creator>
  <cp:lastModifiedBy>ALESP</cp:lastModifiedBy>
  <cp:revision>55</cp:revision>
  <dcterms:created xsi:type="dcterms:W3CDTF">2013-10-05T12:16:06Z</dcterms:created>
  <dcterms:modified xsi:type="dcterms:W3CDTF">2014-05-12T16:27:57Z</dcterms:modified>
</cp:coreProperties>
</file>